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2"/>
  </p:notesMasterIdLst>
  <p:handoutMasterIdLst>
    <p:handoutMasterId r:id="rId33"/>
  </p:handoutMasterIdLst>
  <p:sldIdLst>
    <p:sldId id="256" r:id="rId3"/>
    <p:sldId id="320" r:id="rId4"/>
    <p:sldId id="323" r:id="rId5"/>
    <p:sldId id="286" r:id="rId6"/>
    <p:sldId id="296" r:id="rId7"/>
    <p:sldId id="297" r:id="rId8"/>
    <p:sldId id="301" r:id="rId9"/>
    <p:sldId id="307" r:id="rId10"/>
    <p:sldId id="322" r:id="rId11"/>
    <p:sldId id="325" r:id="rId12"/>
    <p:sldId id="306" r:id="rId13"/>
    <p:sldId id="329" r:id="rId14"/>
    <p:sldId id="327" r:id="rId15"/>
    <p:sldId id="331" r:id="rId16"/>
    <p:sldId id="326" r:id="rId17"/>
    <p:sldId id="308" r:id="rId18"/>
    <p:sldId id="334" r:id="rId19"/>
    <p:sldId id="335" r:id="rId20"/>
    <p:sldId id="333" r:id="rId21"/>
    <p:sldId id="340" r:id="rId22"/>
    <p:sldId id="339" r:id="rId23"/>
    <p:sldId id="338" r:id="rId24"/>
    <p:sldId id="337" r:id="rId25"/>
    <p:sldId id="336" r:id="rId26"/>
    <p:sldId id="342" r:id="rId27"/>
    <p:sldId id="341" r:id="rId28"/>
    <p:sldId id="343" r:id="rId29"/>
    <p:sldId id="344" r:id="rId30"/>
    <p:sldId id="279" r:id="rId31"/>
  </p:sldIdLst>
  <p:sldSz cx="9144000" cy="6858000" type="screen4x3"/>
  <p:notesSz cx="6808788" cy="9940925"/>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9765"/>
    <a:srgbClr val="A29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6" autoAdjust="0"/>
    <p:restoredTop sz="81990" autoAdjust="0"/>
  </p:normalViewPr>
  <p:slideViewPr>
    <p:cSldViewPr>
      <p:cViewPr>
        <p:scale>
          <a:sx n="101" d="100"/>
          <a:sy n="101" d="100"/>
        </p:scale>
        <p:origin x="-432" y="678"/>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064" y="-9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Munkaf&#252;zet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gvvrhomes01\gvvrhomes01\JeneineNM\Dokumentumok\Birtok%20&#233;s%20f&#246;ldhaszn&#225;lati%20viszonyok%202015_x.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100" baseline="0"/>
            </a:pPr>
            <a:r>
              <a:rPr lang="en-US" sz="2200" dirty="0" err="1"/>
              <a:t>Bejegyzett</a:t>
            </a:r>
            <a:r>
              <a:rPr lang="en-US" sz="2200" dirty="0"/>
              <a:t> </a:t>
            </a:r>
            <a:r>
              <a:rPr lang="en-US" sz="2200" dirty="0" err="1"/>
              <a:t>földhasználattal</a:t>
            </a:r>
            <a:r>
              <a:rPr lang="en-US" sz="2200" dirty="0"/>
              <a:t> </a:t>
            </a:r>
            <a:r>
              <a:rPr lang="en-US" sz="2200" dirty="0" err="1"/>
              <a:t>érintett</a:t>
            </a:r>
            <a:r>
              <a:rPr lang="en-US" sz="2200" dirty="0"/>
              <a:t> </a:t>
            </a:r>
            <a:r>
              <a:rPr lang="en-US" sz="2200" dirty="0" err="1"/>
              <a:t>földrészletek</a:t>
            </a:r>
            <a:r>
              <a:rPr lang="en-US" sz="2200" dirty="0"/>
              <a:t> </a:t>
            </a:r>
            <a:r>
              <a:rPr lang="en-US" sz="2200" dirty="0" err="1"/>
              <a:t>területe</a:t>
            </a:r>
            <a:r>
              <a:rPr lang="en-US" sz="2200" dirty="0"/>
              <a:t> (ha)</a:t>
            </a:r>
          </a:p>
        </c:rich>
      </c:tx>
      <c:layout>
        <c:manualLayout>
          <c:xMode val="edge"/>
          <c:yMode val="edge"/>
          <c:x val="8.9843722659667544E-2"/>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Munka2!$D$31</c:f>
              <c:strCache>
                <c:ptCount val="1"/>
                <c:pt idx="0">
                  <c:v>Bejegyzett földhasználattal érintett földrészletek területe (ha)</c:v>
                </c:pt>
              </c:strCache>
            </c:strRef>
          </c:tx>
          <c:explosion val="4"/>
          <c:dLbls>
            <c:dLbl>
              <c:idx val="0"/>
              <c:tx>
                <c:rich>
                  <a:bodyPr/>
                  <a:lstStyle/>
                  <a:p>
                    <a:r>
                      <a:rPr lang="en-US"/>
                      <a:t>3 </a:t>
                    </a:r>
                    <a:r>
                      <a:rPr lang="en-US" smtClean="0"/>
                      <a:t>3</a:t>
                    </a:r>
                    <a:r>
                      <a:rPr lang="hu-HU" smtClean="0"/>
                      <a:t>71</a:t>
                    </a:r>
                    <a:r>
                      <a:rPr lang="hu-HU" baseline="0" smtClean="0"/>
                      <a:t> 087</a:t>
                    </a:r>
                    <a:endParaRPr lang="en-US"/>
                  </a:p>
                </c:rich>
              </c:tx>
              <c:showLegendKey val="0"/>
              <c:showVal val="1"/>
              <c:showCatName val="0"/>
              <c:showSerName val="0"/>
              <c:showPercent val="0"/>
              <c:showBubbleSize val="0"/>
            </c:dLbl>
            <c:dLbl>
              <c:idx val="1"/>
              <c:tx>
                <c:rich>
                  <a:bodyPr/>
                  <a:lstStyle/>
                  <a:p>
                    <a:r>
                      <a:rPr lang="en-US"/>
                      <a:t>2 </a:t>
                    </a:r>
                    <a:r>
                      <a:rPr lang="hu-HU" smtClean="0"/>
                      <a:t>766</a:t>
                    </a:r>
                    <a:r>
                      <a:rPr lang="hu-HU" baseline="0" smtClean="0"/>
                      <a:t> 264</a:t>
                    </a:r>
                    <a:endParaRPr lang="en-US"/>
                  </a:p>
                </c:rich>
              </c:tx>
              <c:showLegendKey val="0"/>
              <c:showVal val="1"/>
              <c:showCatName val="0"/>
              <c:showSerName val="0"/>
              <c:showPercent val="0"/>
              <c:showBubbleSize val="0"/>
            </c:dLbl>
            <c:dLbl>
              <c:idx val="2"/>
              <c:tx>
                <c:rich>
                  <a:bodyPr/>
                  <a:lstStyle/>
                  <a:p>
                    <a:r>
                      <a:rPr lang="en-US" smtClean="0"/>
                      <a:t>2</a:t>
                    </a:r>
                    <a:r>
                      <a:rPr lang="hu-HU" smtClean="0"/>
                      <a:t>32</a:t>
                    </a:r>
                    <a:r>
                      <a:rPr lang="hu-HU" baseline="0" smtClean="0"/>
                      <a:t> 205</a:t>
                    </a:r>
                    <a:endParaRPr lang="en-US"/>
                  </a:p>
                </c:rich>
              </c:tx>
              <c:showLegendKey val="0"/>
              <c:showVal val="1"/>
              <c:showCatName val="0"/>
              <c:showSerName val="0"/>
              <c:showPercent val="0"/>
              <c:showBubbleSize val="0"/>
            </c:dLbl>
            <c:txPr>
              <a:bodyPr/>
              <a:lstStyle/>
              <a:p>
                <a:pPr>
                  <a:defRPr sz="1800" b="1" i="0" baseline="0"/>
                </a:pPr>
                <a:endParaRPr lang="hu-HU"/>
              </a:p>
            </c:txPr>
            <c:showLegendKey val="0"/>
            <c:showVal val="1"/>
            <c:showCatName val="0"/>
            <c:showSerName val="0"/>
            <c:showPercent val="0"/>
            <c:showBubbleSize val="0"/>
            <c:showLeaderLines val="1"/>
          </c:dLbls>
          <c:cat>
            <c:strRef>
              <c:f>Munka2!$C$32:$C$34</c:f>
              <c:strCache>
                <c:ptCount val="3"/>
                <c:pt idx="0">
                  <c:v>magánszemély</c:v>
                </c:pt>
                <c:pt idx="1">
                  <c:v>gazdálkodó
szervezetek</c:v>
                </c:pt>
                <c:pt idx="2">
                  <c:v>egyéb</c:v>
                </c:pt>
              </c:strCache>
            </c:strRef>
          </c:cat>
          <c:val>
            <c:numRef>
              <c:f>Munka2!$D$32:$D$34</c:f>
              <c:numCache>
                <c:formatCode>#,##0</c:formatCode>
                <c:ptCount val="3"/>
                <c:pt idx="0">
                  <c:v>3348548</c:v>
                </c:pt>
                <c:pt idx="1">
                  <c:v>2814226</c:v>
                </c:pt>
                <c:pt idx="2">
                  <c:v>256284</c:v>
                </c:pt>
              </c:numCache>
            </c:numRef>
          </c:val>
        </c:ser>
        <c:dLbls>
          <c:showLegendKey val="0"/>
          <c:showVal val="0"/>
          <c:showCatName val="0"/>
          <c:showSerName val="0"/>
          <c:showPercent val="0"/>
          <c:showBubbleSize val="0"/>
          <c:showLeaderLines val="1"/>
        </c:dLbls>
      </c:pie3DChart>
    </c:plotArea>
    <c:legend>
      <c:legendPos val="r"/>
      <c:overlay val="0"/>
      <c:txPr>
        <a:bodyPr/>
        <a:lstStyle/>
        <a:p>
          <a:pPr>
            <a:defRPr sz="1800" b="1" i="0" baseline="0"/>
          </a:pPr>
          <a:endParaRPr lang="hu-H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0803431606331845"/>
          <c:y val="1.95463968368812E-2"/>
          <c:w val="0.72679589273508305"/>
          <c:h val="0.86174664167749515"/>
        </c:manualLayout>
      </c:layout>
      <c:bar3DChart>
        <c:barDir val="col"/>
        <c:grouping val="standard"/>
        <c:varyColors val="0"/>
        <c:ser>
          <c:idx val="0"/>
          <c:order val="0"/>
          <c:tx>
            <c:strRef>
              <c:f>Munka1!$B$28</c:f>
              <c:strCache>
                <c:ptCount val="1"/>
                <c:pt idx="0">
                  <c:v>magánszemélyek</c:v>
                </c:pt>
              </c:strCache>
            </c:strRef>
          </c:tx>
          <c:invertIfNegative val="0"/>
          <c:dLbls>
            <c:dLbl>
              <c:idx val="0"/>
              <c:layout>
                <c:manualLayout>
                  <c:x val="-4.0434740984908173E-2"/>
                  <c:y val="0.5473704737895253"/>
                </c:manualLayout>
              </c:layout>
              <c:tx>
                <c:rich>
                  <a:bodyPr/>
                  <a:lstStyle/>
                  <a:p>
                    <a:r>
                      <a:rPr lang="hu-HU" dirty="0" smtClean="0">
                        <a:solidFill>
                          <a:srgbClr val="0070C0"/>
                        </a:solidFill>
                      </a:rPr>
                      <a:t> </a:t>
                    </a:r>
                    <a:r>
                      <a:rPr lang="en-US" dirty="0" smtClean="0">
                        <a:solidFill>
                          <a:srgbClr val="0070C0"/>
                        </a:solidFill>
                      </a:rPr>
                      <a:t>1</a:t>
                    </a:r>
                    <a:r>
                      <a:rPr lang="hu-HU" dirty="0" smtClean="0">
                        <a:solidFill>
                          <a:srgbClr val="0070C0"/>
                        </a:solidFill>
                      </a:rPr>
                      <a:t> </a:t>
                    </a:r>
                    <a:r>
                      <a:rPr lang="en-US" dirty="0" smtClean="0">
                        <a:solidFill>
                          <a:srgbClr val="0070C0"/>
                        </a:solidFill>
                      </a:rPr>
                      <a:t>660</a:t>
                    </a:r>
                    <a:r>
                      <a:rPr lang="hu-HU" dirty="0" smtClean="0">
                        <a:solidFill>
                          <a:srgbClr val="0070C0"/>
                        </a:solidFill>
                      </a:rPr>
                      <a:t> </a:t>
                    </a:r>
                    <a:r>
                      <a:rPr lang="en-US" dirty="0" smtClean="0">
                        <a:solidFill>
                          <a:srgbClr val="0070C0"/>
                        </a:solidFill>
                      </a:rPr>
                      <a:t>558</a:t>
                    </a:r>
                    <a:endParaRPr lang="en-US" dirty="0"/>
                  </a:p>
                </c:rich>
              </c:tx>
              <c:showLegendKey val="0"/>
              <c:showVal val="1"/>
              <c:showCatName val="0"/>
              <c:showSerName val="0"/>
              <c:showPercent val="0"/>
              <c:showBubbleSize val="0"/>
            </c:dLbl>
            <c:dLbl>
              <c:idx val="1"/>
              <c:layout>
                <c:manualLayout>
                  <c:x val="-4.3223343811453555E-2"/>
                  <c:y val="0.12562601037792373"/>
                </c:manualLayout>
              </c:layout>
              <c:tx>
                <c:rich>
                  <a:bodyPr/>
                  <a:lstStyle/>
                  <a:p>
                    <a:r>
                      <a:rPr lang="hu-HU" dirty="0" smtClean="0">
                        <a:solidFill>
                          <a:srgbClr val="0070C0"/>
                        </a:solidFill>
                      </a:rPr>
                      <a:t> </a:t>
                    </a:r>
                    <a:r>
                      <a:rPr lang="en-US" dirty="0" smtClean="0">
                        <a:solidFill>
                          <a:srgbClr val="0070C0"/>
                        </a:solidFill>
                      </a:rPr>
                      <a:t>377</a:t>
                    </a:r>
                    <a:r>
                      <a:rPr lang="hu-HU" dirty="0" smtClean="0">
                        <a:solidFill>
                          <a:srgbClr val="0070C0"/>
                        </a:solidFill>
                      </a:rPr>
                      <a:t> </a:t>
                    </a:r>
                    <a:r>
                      <a:rPr lang="en-US" dirty="0" smtClean="0">
                        <a:solidFill>
                          <a:srgbClr val="0070C0"/>
                        </a:solidFill>
                      </a:rPr>
                      <a:t>386</a:t>
                    </a:r>
                    <a:endParaRPr lang="en-US" dirty="0"/>
                  </a:p>
                </c:rich>
              </c:tx>
              <c:showLegendKey val="0"/>
              <c:showVal val="1"/>
              <c:showCatName val="0"/>
              <c:showSerName val="0"/>
              <c:showPercent val="0"/>
              <c:showBubbleSize val="0"/>
            </c:dLbl>
            <c:dLbl>
              <c:idx val="2"/>
              <c:layout>
                <c:manualLayout>
                  <c:x val="-4.8800549464544311E-2"/>
                  <c:y val="0.30509173948924367"/>
                </c:manualLayout>
              </c:layout>
              <c:tx>
                <c:rich>
                  <a:bodyPr/>
                  <a:lstStyle/>
                  <a:p>
                    <a:r>
                      <a:rPr lang="en-US" smtClean="0">
                        <a:solidFill>
                          <a:srgbClr val="0070C0"/>
                        </a:solidFill>
                      </a:rPr>
                      <a:t>856</a:t>
                    </a:r>
                    <a:r>
                      <a:rPr lang="hu-HU" smtClean="0">
                        <a:solidFill>
                          <a:srgbClr val="0070C0"/>
                        </a:solidFill>
                      </a:rPr>
                      <a:t> </a:t>
                    </a:r>
                    <a:r>
                      <a:rPr lang="en-US" smtClean="0">
                        <a:solidFill>
                          <a:srgbClr val="0070C0"/>
                        </a:solidFill>
                      </a:rPr>
                      <a:t>580</a:t>
                    </a:r>
                    <a:endParaRPr lang="en-US"/>
                  </a:p>
                </c:rich>
              </c:tx>
              <c:showLegendKey val="0"/>
              <c:showVal val="1"/>
              <c:showCatName val="0"/>
              <c:showSerName val="0"/>
              <c:showPercent val="0"/>
              <c:showBubbleSize val="0"/>
            </c:dLbl>
            <c:dLbl>
              <c:idx val="3"/>
              <c:layout>
                <c:manualLayout>
                  <c:x val="-4.74062480512717E-2"/>
                  <c:y val="0.18619569395299426"/>
                </c:manualLayout>
              </c:layout>
              <c:tx>
                <c:rich>
                  <a:bodyPr/>
                  <a:lstStyle/>
                  <a:p>
                    <a:r>
                      <a:rPr lang="en-US" dirty="0" smtClean="0">
                        <a:solidFill>
                          <a:srgbClr val="0070C0"/>
                        </a:solidFill>
                      </a:rPr>
                      <a:t>511</a:t>
                    </a:r>
                    <a:r>
                      <a:rPr lang="hu-HU" dirty="0" smtClean="0">
                        <a:solidFill>
                          <a:srgbClr val="0070C0"/>
                        </a:solidFill>
                      </a:rPr>
                      <a:t> </a:t>
                    </a:r>
                    <a:r>
                      <a:rPr lang="en-US" dirty="0" smtClean="0">
                        <a:solidFill>
                          <a:srgbClr val="0070C0"/>
                        </a:solidFill>
                      </a:rPr>
                      <a:t>989</a:t>
                    </a:r>
                    <a:endParaRPr lang="en-US" dirty="0"/>
                  </a:p>
                </c:rich>
              </c:tx>
              <c:showLegendKey val="0"/>
              <c:showVal val="1"/>
              <c:showCatName val="0"/>
              <c:showSerName val="0"/>
              <c:showPercent val="0"/>
              <c:showBubbleSize val="0"/>
            </c:dLbl>
            <c:txPr>
              <a:bodyPr/>
              <a:lstStyle/>
              <a:p>
                <a:pPr>
                  <a:defRPr sz="1200" b="1">
                    <a:solidFill>
                      <a:srgbClr val="0070C0"/>
                    </a:solidFill>
                  </a:defRPr>
                </a:pPr>
                <a:endParaRPr lang="hu-HU"/>
              </a:p>
            </c:txPr>
            <c:showLegendKey val="0"/>
            <c:showVal val="1"/>
            <c:showCatName val="0"/>
            <c:showSerName val="0"/>
            <c:showPercent val="0"/>
            <c:showBubbleSize val="0"/>
            <c:showLeaderLines val="0"/>
          </c:dLbls>
          <c:cat>
            <c:strRef>
              <c:f>Munka1!$C$27:$F$27</c:f>
              <c:strCache>
                <c:ptCount val="4"/>
                <c:pt idx="0">
                  <c:v>saját tulajdon</c:v>
                </c:pt>
                <c:pt idx="1">
                  <c:v>szívességi használat</c:v>
                </c:pt>
                <c:pt idx="2">
                  <c:v>haszonbérlet</c:v>
                </c:pt>
                <c:pt idx="3">
                  <c:v>egyéb</c:v>
                </c:pt>
              </c:strCache>
            </c:strRef>
          </c:cat>
          <c:val>
            <c:numRef>
              <c:f>Munka1!$C$28:$F$28</c:f>
              <c:numCache>
                <c:formatCode>General</c:formatCode>
                <c:ptCount val="4"/>
                <c:pt idx="0">
                  <c:v>1660558</c:v>
                </c:pt>
                <c:pt idx="1">
                  <c:v>377386</c:v>
                </c:pt>
                <c:pt idx="2">
                  <c:v>856580</c:v>
                </c:pt>
                <c:pt idx="3">
                  <c:v>511989</c:v>
                </c:pt>
              </c:numCache>
            </c:numRef>
          </c:val>
        </c:ser>
        <c:ser>
          <c:idx val="1"/>
          <c:order val="1"/>
          <c:tx>
            <c:strRef>
              <c:f>Munka1!$B$29</c:f>
              <c:strCache>
                <c:ptCount val="1"/>
                <c:pt idx="0">
                  <c:v>szövetkezetek</c:v>
                </c:pt>
              </c:strCache>
            </c:strRef>
          </c:tx>
          <c:invertIfNegative val="0"/>
          <c:dLbls>
            <c:dLbl>
              <c:idx val="0"/>
              <c:layout>
                <c:manualLayout>
                  <c:x val="0"/>
                  <c:y val="-1.5703251297240477E-2"/>
                </c:manualLayout>
              </c:layout>
              <c:showLegendKey val="0"/>
              <c:showVal val="1"/>
              <c:showCatName val="0"/>
              <c:showSerName val="0"/>
              <c:showPercent val="0"/>
              <c:showBubbleSize val="0"/>
            </c:dLbl>
            <c:dLbl>
              <c:idx val="1"/>
              <c:layout>
                <c:manualLayout>
                  <c:x val="-1.3943014132726961E-3"/>
                  <c:y val="-2.4676537752806451E-2"/>
                </c:manualLayout>
              </c:layout>
              <c:showLegendKey val="0"/>
              <c:showVal val="1"/>
              <c:showCatName val="0"/>
              <c:showSerName val="0"/>
              <c:showPercent val="0"/>
              <c:showBubbleSize val="0"/>
            </c:dLbl>
            <c:dLbl>
              <c:idx val="2"/>
              <c:layout>
                <c:manualLayout>
                  <c:x val="3.6251836745090082E-2"/>
                  <c:y val="9.8706151011225873E-2"/>
                </c:manualLayout>
              </c:layout>
              <c:tx>
                <c:rich>
                  <a:bodyPr/>
                  <a:lstStyle/>
                  <a:p>
                    <a:r>
                      <a:rPr lang="hu-HU" dirty="0" smtClean="0"/>
                      <a:t> </a:t>
                    </a:r>
                    <a:r>
                      <a:rPr lang="en-US" dirty="0" smtClean="0"/>
                      <a:t>166</a:t>
                    </a:r>
                    <a:r>
                      <a:rPr lang="hu-HU" dirty="0" smtClean="0"/>
                      <a:t> </a:t>
                    </a:r>
                    <a:r>
                      <a:rPr lang="en-US" dirty="0" smtClean="0"/>
                      <a:t>563</a:t>
                    </a:r>
                    <a:endParaRPr lang="en-US" dirty="0"/>
                  </a:p>
                </c:rich>
              </c:tx>
              <c:showLegendKey val="0"/>
              <c:showVal val="1"/>
              <c:showCatName val="0"/>
              <c:showSerName val="0"/>
              <c:showPercent val="0"/>
              <c:showBubbleSize val="0"/>
            </c:dLbl>
            <c:dLbl>
              <c:idx val="3"/>
              <c:layout>
                <c:manualLayout>
                  <c:x val="6.1349262183998582E-2"/>
                  <c:y val="2.4676537752806451E-2"/>
                </c:manualLayout>
              </c:layout>
              <c:tx>
                <c:rich>
                  <a:bodyPr/>
                  <a:lstStyle/>
                  <a:p>
                    <a:r>
                      <a:rPr lang="hu-HU" dirty="0" smtClean="0"/>
                      <a:t> </a:t>
                    </a:r>
                    <a:r>
                      <a:rPr lang="en-US" dirty="0" smtClean="0"/>
                      <a:t>13</a:t>
                    </a:r>
                    <a:r>
                      <a:rPr lang="hu-HU" dirty="0" smtClean="0"/>
                      <a:t> </a:t>
                    </a:r>
                    <a:r>
                      <a:rPr lang="en-US" dirty="0" smtClean="0"/>
                      <a:t>323</a:t>
                    </a:r>
                    <a:endParaRPr lang="en-US" dirty="0"/>
                  </a:p>
                </c:rich>
              </c:tx>
              <c:showLegendKey val="0"/>
              <c:showVal val="1"/>
              <c:showCatName val="0"/>
              <c:showSerName val="0"/>
              <c:showPercent val="0"/>
              <c:showBubbleSize val="0"/>
            </c:dLbl>
            <c:txPr>
              <a:bodyPr/>
              <a:lstStyle/>
              <a:p>
                <a:pPr>
                  <a:defRPr sz="1200" b="1">
                    <a:solidFill>
                      <a:srgbClr val="C00000"/>
                    </a:solidFill>
                  </a:defRPr>
                </a:pPr>
                <a:endParaRPr lang="hu-HU"/>
              </a:p>
            </c:txPr>
            <c:showLegendKey val="0"/>
            <c:showVal val="1"/>
            <c:showCatName val="0"/>
            <c:showSerName val="0"/>
            <c:showPercent val="0"/>
            <c:showBubbleSize val="0"/>
            <c:showLeaderLines val="0"/>
          </c:dLbls>
          <c:cat>
            <c:strRef>
              <c:f>Munka1!$C$27:$F$27</c:f>
              <c:strCache>
                <c:ptCount val="4"/>
                <c:pt idx="0">
                  <c:v>saját tulajdon</c:v>
                </c:pt>
                <c:pt idx="1">
                  <c:v>szívességi használat</c:v>
                </c:pt>
                <c:pt idx="2">
                  <c:v>haszonbérlet</c:v>
                </c:pt>
                <c:pt idx="3">
                  <c:v>egyéb</c:v>
                </c:pt>
              </c:strCache>
            </c:strRef>
          </c:cat>
          <c:val>
            <c:numRef>
              <c:f>Munka1!$C$29:$F$29</c:f>
              <c:numCache>
                <c:formatCode>General</c:formatCode>
                <c:ptCount val="4"/>
                <c:pt idx="0">
                  <c:v>3624</c:v>
                </c:pt>
                <c:pt idx="1">
                  <c:v>1531</c:v>
                </c:pt>
                <c:pt idx="2">
                  <c:v>166563</c:v>
                </c:pt>
                <c:pt idx="3">
                  <c:v>13323</c:v>
                </c:pt>
              </c:numCache>
            </c:numRef>
          </c:val>
        </c:ser>
        <c:ser>
          <c:idx val="2"/>
          <c:order val="2"/>
          <c:tx>
            <c:strRef>
              <c:f>Munka1!$B$30</c:f>
              <c:strCache>
                <c:ptCount val="1"/>
                <c:pt idx="0">
                  <c:v>gazdasági társaságok</c:v>
                </c:pt>
              </c:strCache>
            </c:strRef>
          </c:tx>
          <c:invertIfNegative val="0"/>
          <c:dLbls>
            <c:dLbl>
              <c:idx val="0"/>
              <c:tx>
                <c:rich>
                  <a:bodyPr/>
                  <a:lstStyle/>
                  <a:p>
                    <a:r>
                      <a:rPr lang="en-US" smtClean="0"/>
                      <a:t>126</a:t>
                    </a:r>
                    <a:r>
                      <a:rPr lang="hu-HU" smtClean="0"/>
                      <a:t> </a:t>
                    </a:r>
                    <a:r>
                      <a:rPr lang="en-US" smtClean="0"/>
                      <a:t>133</a:t>
                    </a:r>
                    <a:endParaRPr lang="en-US"/>
                  </a:p>
                </c:rich>
              </c:tx>
              <c:showLegendKey val="0"/>
              <c:showVal val="1"/>
              <c:showCatName val="0"/>
              <c:showSerName val="0"/>
              <c:showPercent val="0"/>
              <c:showBubbleSize val="0"/>
            </c:dLbl>
            <c:dLbl>
              <c:idx val="1"/>
              <c:tx>
                <c:rich>
                  <a:bodyPr/>
                  <a:lstStyle/>
                  <a:p>
                    <a:r>
                      <a:rPr lang="en-US" smtClean="0"/>
                      <a:t>34</a:t>
                    </a:r>
                    <a:r>
                      <a:rPr lang="hu-HU" smtClean="0"/>
                      <a:t> </a:t>
                    </a:r>
                    <a:r>
                      <a:rPr lang="en-US" smtClean="0"/>
                      <a:t>036</a:t>
                    </a:r>
                    <a:endParaRPr lang="en-US"/>
                  </a:p>
                </c:rich>
              </c:tx>
              <c:showLegendKey val="0"/>
              <c:showVal val="1"/>
              <c:showCatName val="0"/>
              <c:showSerName val="0"/>
              <c:showPercent val="0"/>
              <c:showBubbleSize val="0"/>
            </c:dLbl>
            <c:dLbl>
              <c:idx val="2"/>
              <c:tx>
                <c:rich>
                  <a:bodyPr/>
                  <a:lstStyle/>
                  <a:p>
                    <a:r>
                      <a:rPr lang="en-US" smtClean="0"/>
                      <a:t>1</a:t>
                    </a:r>
                    <a:r>
                      <a:rPr lang="hu-HU" smtClean="0"/>
                      <a:t> </a:t>
                    </a:r>
                    <a:r>
                      <a:rPr lang="en-US" smtClean="0"/>
                      <a:t>583</a:t>
                    </a:r>
                    <a:r>
                      <a:rPr lang="hu-HU" smtClean="0"/>
                      <a:t> </a:t>
                    </a:r>
                    <a:r>
                      <a:rPr lang="en-US" smtClean="0"/>
                      <a:t>232</a:t>
                    </a:r>
                    <a:endParaRPr lang="en-US"/>
                  </a:p>
                </c:rich>
              </c:tx>
              <c:showLegendKey val="0"/>
              <c:showVal val="1"/>
              <c:showCatName val="0"/>
              <c:showSerName val="0"/>
              <c:showPercent val="0"/>
              <c:showBubbleSize val="0"/>
            </c:dLbl>
            <c:dLbl>
              <c:idx val="3"/>
              <c:tx>
                <c:rich>
                  <a:bodyPr/>
                  <a:lstStyle/>
                  <a:p>
                    <a:r>
                      <a:rPr lang="en-US" smtClean="0"/>
                      <a:t>554</a:t>
                    </a:r>
                    <a:r>
                      <a:rPr lang="hu-HU" smtClean="0"/>
                      <a:t> </a:t>
                    </a:r>
                    <a:r>
                      <a:rPr lang="en-US" smtClean="0"/>
                      <a:t>631</a:t>
                    </a:r>
                    <a:endParaRPr lang="en-US"/>
                  </a:p>
                </c:rich>
              </c:tx>
              <c:showLegendKey val="0"/>
              <c:showVal val="1"/>
              <c:showCatName val="0"/>
              <c:showSerName val="0"/>
              <c:showPercent val="0"/>
              <c:showBubbleSize val="0"/>
            </c:dLbl>
            <c:txPr>
              <a:bodyPr/>
              <a:lstStyle/>
              <a:p>
                <a:pPr>
                  <a:defRPr sz="1200" b="1">
                    <a:solidFill>
                      <a:srgbClr val="92D050"/>
                    </a:solidFill>
                    <a:effectLst>
                      <a:outerShdw blurRad="38100" dist="38100" dir="2700000" algn="tl">
                        <a:srgbClr val="000000">
                          <a:alpha val="43137"/>
                        </a:srgbClr>
                      </a:outerShdw>
                    </a:effectLst>
                  </a:defRPr>
                </a:pPr>
                <a:endParaRPr lang="hu-HU"/>
              </a:p>
            </c:txPr>
            <c:showLegendKey val="0"/>
            <c:showVal val="1"/>
            <c:showCatName val="0"/>
            <c:showSerName val="0"/>
            <c:showPercent val="0"/>
            <c:showBubbleSize val="0"/>
            <c:showLeaderLines val="0"/>
          </c:dLbls>
          <c:cat>
            <c:strRef>
              <c:f>Munka1!$C$27:$F$27</c:f>
              <c:strCache>
                <c:ptCount val="4"/>
                <c:pt idx="0">
                  <c:v>saját tulajdon</c:v>
                </c:pt>
                <c:pt idx="1">
                  <c:v>szívességi használat</c:v>
                </c:pt>
                <c:pt idx="2">
                  <c:v>haszonbérlet</c:v>
                </c:pt>
                <c:pt idx="3">
                  <c:v>egyéb</c:v>
                </c:pt>
              </c:strCache>
            </c:strRef>
          </c:cat>
          <c:val>
            <c:numRef>
              <c:f>Munka1!$C$30:$F$30</c:f>
              <c:numCache>
                <c:formatCode>General</c:formatCode>
                <c:ptCount val="4"/>
                <c:pt idx="0">
                  <c:v>126133</c:v>
                </c:pt>
                <c:pt idx="1">
                  <c:v>34036</c:v>
                </c:pt>
                <c:pt idx="2">
                  <c:v>1583232</c:v>
                </c:pt>
                <c:pt idx="3">
                  <c:v>554631</c:v>
                </c:pt>
              </c:numCache>
            </c:numRef>
          </c:val>
        </c:ser>
        <c:ser>
          <c:idx val="3"/>
          <c:order val="3"/>
          <c:tx>
            <c:strRef>
              <c:f>Munka1!$B$31</c:f>
              <c:strCache>
                <c:ptCount val="1"/>
                <c:pt idx="0">
                  <c:v>egyéb</c:v>
                </c:pt>
              </c:strCache>
            </c:strRef>
          </c:tx>
          <c:invertIfNegative val="0"/>
          <c:dLbls>
            <c:dLbl>
              <c:idx val="0"/>
              <c:tx>
                <c:rich>
                  <a:bodyPr/>
                  <a:lstStyle/>
                  <a:p>
                    <a:r>
                      <a:rPr lang="en-US" smtClean="0"/>
                      <a:t>71</a:t>
                    </a:r>
                    <a:r>
                      <a:rPr lang="hu-HU" smtClean="0"/>
                      <a:t> </a:t>
                    </a:r>
                    <a:r>
                      <a:rPr lang="en-US" smtClean="0"/>
                      <a:t>043</a:t>
                    </a:r>
                    <a:endParaRPr lang="en-US"/>
                  </a:p>
                </c:rich>
              </c:tx>
              <c:showLegendKey val="0"/>
              <c:showVal val="1"/>
              <c:showCatName val="0"/>
              <c:showSerName val="0"/>
              <c:showPercent val="0"/>
              <c:showBubbleSize val="0"/>
            </c:dLbl>
            <c:dLbl>
              <c:idx val="1"/>
              <c:layout>
                <c:manualLayout>
                  <c:x val="-3.0674631091999249E-2"/>
                  <c:y val="-1.7946572911131962E-2"/>
                </c:manualLayout>
              </c:layout>
              <c:tx>
                <c:rich>
                  <a:bodyPr/>
                  <a:lstStyle/>
                  <a:p>
                    <a:r>
                      <a:rPr lang="hu-HU" dirty="0" smtClean="0"/>
                      <a:t> </a:t>
                    </a:r>
                    <a:r>
                      <a:rPr lang="en-US" dirty="0" smtClean="0"/>
                      <a:t>2</a:t>
                    </a:r>
                    <a:r>
                      <a:rPr lang="hu-HU" dirty="0" smtClean="0"/>
                      <a:t> </a:t>
                    </a:r>
                    <a:r>
                      <a:rPr lang="en-US" dirty="0" smtClean="0"/>
                      <a:t>528</a:t>
                    </a:r>
                    <a:endParaRPr lang="en-US" dirty="0"/>
                  </a:p>
                </c:rich>
              </c:tx>
              <c:showLegendKey val="0"/>
              <c:showVal val="1"/>
              <c:showCatName val="0"/>
              <c:showSerName val="0"/>
              <c:showPercent val="0"/>
              <c:showBubbleSize val="0"/>
            </c:dLbl>
            <c:dLbl>
              <c:idx val="2"/>
              <c:layout>
                <c:manualLayout>
                  <c:x val="2.2308822612363159E-2"/>
                  <c:y val="4.4866432277829941E-3"/>
                </c:manualLayout>
              </c:layout>
              <c:tx>
                <c:rich>
                  <a:bodyPr/>
                  <a:lstStyle/>
                  <a:p>
                    <a:r>
                      <a:rPr lang="hu-HU" dirty="0" smtClean="0"/>
                      <a:t> </a:t>
                    </a:r>
                    <a:r>
                      <a:rPr lang="en-US" dirty="0" smtClean="0"/>
                      <a:t>23</a:t>
                    </a:r>
                    <a:r>
                      <a:rPr lang="hu-HU" dirty="0" smtClean="0"/>
                      <a:t> </a:t>
                    </a:r>
                    <a:r>
                      <a:rPr lang="en-US" dirty="0" smtClean="0"/>
                      <a:t>941</a:t>
                    </a:r>
                    <a:endParaRPr lang="en-US" dirty="0"/>
                  </a:p>
                </c:rich>
              </c:tx>
              <c:showLegendKey val="0"/>
              <c:showVal val="1"/>
              <c:showCatName val="0"/>
              <c:showSerName val="0"/>
              <c:showPercent val="0"/>
              <c:showBubbleSize val="0"/>
            </c:dLbl>
            <c:dLbl>
              <c:idx val="3"/>
              <c:layout>
                <c:manualLayout>
                  <c:x val="4.8800549464544311E-2"/>
                  <c:y val="4.4866432277829941E-3"/>
                </c:manualLayout>
              </c:layout>
              <c:tx>
                <c:rich>
                  <a:bodyPr/>
                  <a:lstStyle/>
                  <a:p>
                    <a:r>
                      <a:rPr lang="en-US" dirty="0" smtClean="0"/>
                      <a:t>133</a:t>
                    </a:r>
                    <a:r>
                      <a:rPr lang="hu-HU" dirty="0" smtClean="0"/>
                      <a:t> </a:t>
                    </a:r>
                    <a:r>
                      <a:rPr lang="en-US" dirty="0" smtClean="0"/>
                      <a:t>484</a:t>
                    </a:r>
                    <a:endParaRPr lang="en-US" dirty="0"/>
                  </a:p>
                </c:rich>
              </c:tx>
              <c:showLegendKey val="0"/>
              <c:showVal val="1"/>
              <c:showCatName val="0"/>
              <c:showSerName val="0"/>
              <c:showPercent val="0"/>
              <c:showBubbleSize val="0"/>
            </c:dLbl>
            <c:txPr>
              <a:bodyPr/>
              <a:lstStyle/>
              <a:p>
                <a:pPr>
                  <a:defRPr sz="1200" b="1">
                    <a:solidFill>
                      <a:srgbClr val="7030A0"/>
                    </a:solidFill>
                  </a:defRPr>
                </a:pPr>
                <a:endParaRPr lang="hu-HU"/>
              </a:p>
            </c:txPr>
            <c:showLegendKey val="0"/>
            <c:showVal val="1"/>
            <c:showCatName val="0"/>
            <c:showSerName val="0"/>
            <c:showPercent val="0"/>
            <c:showBubbleSize val="0"/>
            <c:showLeaderLines val="0"/>
          </c:dLbls>
          <c:cat>
            <c:strRef>
              <c:f>Munka1!$C$27:$F$27</c:f>
              <c:strCache>
                <c:ptCount val="4"/>
                <c:pt idx="0">
                  <c:v>saját tulajdon</c:v>
                </c:pt>
                <c:pt idx="1">
                  <c:v>szívességi használat</c:v>
                </c:pt>
                <c:pt idx="2">
                  <c:v>haszonbérlet</c:v>
                </c:pt>
                <c:pt idx="3">
                  <c:v>egyéb</c:v>
                </c:pt>
              </c:strCache>
            </c:strRef>
          </c:cat>
          <c:val>
            <c:numRef>
              <c:f>Munka1!$C$31:$F$31</c:f>
              <c:numCache>
                <c:formatCode>General</c:formatCode>
                <c:ptCount val="4"/>
                <c:pt idx="0">
                  <c:v>71043</c:v>
                </c:pt>
                <c:pt idx="1">
                  <c:v>2528</c:v>
                </c:pt>
                <c:pt idx="2">
                  <c:v>23941</c:v>
                </c:pt>
                <c:pt idx="3">
                  <c:v>133484</c:v>
                </c:pt>
              </c:numCache>
            </c:numRef>
          </c:val>
        </c:ser>
        <c:dLbls>
          <c:showLegendKey val="0"/>
          <c:showVal val="0"/>
          <c:showCatName val="0"/>
          <c:showSerName val="0"/>
          <c:showPercent val="0"/>
          <c:showBubbleSize val="0"/>
        </c:dLbls>
        <c:gapWidth val="150"/>
        <c:shape val="cone"/>
        <c:axId val="96161792"/>
        <c:axId val="83096640"/>
        <c:axId val="89220992"/>
      </c:bar3DChart>
      <c:catAx>
        <c:axId val="96161792"/>
        <c:scaling>
          <c:orientation val="minMax"/>
        </c:scaling>
        <c:delete val="0"/>
        <c:axPos val="b"/>
        <c:majorTickMark val="out"/>
        <c:minorTickMark val="none"/>
        <c:tickLblPos val="nextTo"/>
        <c:txPr>
          <a:bodyPr/>
          <a:lstStyle/>
          <a:p>
            <a:pPr>
              <a:defRPr sz="1400" b="1">
                <a:solidFill>
                  <a:schemeClr val="tx2">
                    <a:lumMod val="75000"/>
                  </a:schemeClr>
                </a:solidFill>
              </a:defRPr>
            </a:pPr>
            <a:endParaRPr lang="hu-HU"/>
          </a:p>
        </c:txPr>
        <c:crossAx val="83096640"/>
        <c:crosses val="autoZero"/>
        <c:auto val="1"/>
        <c:lblAlgn val="ctr"/>
        <c:lblOffset val="100"/>
        <c:noMultiLvlLbl val="0"/>
      </c:catAx>
      <c:valAx>
        <c:axId val="83096640"/>
        <c:scaling>
          <c:orientation val="minMax"/>
        </c:scaling>
        <c:delete val="0"/>
        <c:axPos val="l"/>
        <c:majorGridlines/>
        <c:numFmt formatCode="General" sourceLinked="1"/>
        <c:majorTickMark val="out"/>
        <c:minorTickMark val="none"/>
        <c:tickLblPos val="nextTo"/>
        <c:txPr>
          <a:bodyPr/>
          <a:lstStyle/>
          <a:p>
            <a:pPr>
              <a:defRPr sz="1400" b="1">
                <a:solidFill>
                  <a:schemeClr val="tx2">
                    <a:lumMod val="75000"/>
                  </a:schemeClr>
                </a:solidFill>
              </a:defRPr>
            </a:pPr>
            <a:endParaRPr lang="hu-HU"/>
          </a:p>
        </c:txPr>
        <c:crossAx val="96161792"/>
        <c:crosses val="autoZero"/>
        <c:crossBetween val="between"/>
      </c:valAx>
      <c:serAx>
        <c:axId val="89220992"/>
        <c:scaling>
          <c:orientation val="minMax"/>
        </c:scaling>
        <c:delete val="0"/>
        <c:axPos val="b"/>
        <c:majorTickMark val="out"/>
        <c:minorTickMark val="none"/>
        <c:tickLblPos val="nextTo"/>
        <c:txPr>
          <a:bodyPr/>
          <a:lstStyle/>
          <a:p>
            <a:pPr>
              <a:defRPr sz="1200" b="1">
                <a:solidFill>
                  <a:schemeClr val="tx2">
                    <a:lumMod val="75000"/>
                  </a:schemeClr>
                </a:solidFill>
              </a:defRPr>
            </a:pPr>
            <a:endParaRPr lang="hu-HU"/>
          </a:p>
        </c:txPr>
        <c:crossAx val="83096640"/>
        <c:crosses val="autoZero"/>
      </c:ser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DA1E6CDF-49B7-48FE-A2F7-D9CB2104DDC8}" type="datetimeFigureOut">
              <a:rPr lang="hu-HU" smtClean="0"/>
              <a:t>2016.05.03.</a:t>
            </a:fld>
            <a:endParaRPr lang="hu-HU"/>
          </a:p>
        </p:txBody>
      </p:sp>
      <p:sp>
        <p:nvSpPr>
          <p:cNvPr id="4" name="Élőláb helye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13BF76C3-FDF0-40ED-90A5-1FEDF808FC4C}" type="slidenum">
              <a:rPr lang="hu-HU" smtClean="0"/>
              <a:t>‹#›</a:t>
            </a:fld>
            <a:endParaRPr lang="hu-HU"/>
          </a:p>
        </p:txBody>
      </p:sp>
    </p:spTree>
    <p:extLst>
      <p:ext uri="{BB962C8B-B14F-4D97-AF65-F5344CB8AC3E}">
        <p14:creationId xmlns:p14="http://schemas.microsoft.com/office/powerpoint/2010/main" val="46416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9772" cy="49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lvl1pPr defTabSz="914712">
              <a:defRPr sz="1200">
                <a:latin typeface="Calibri" pitchFamily="34" charset="0"/>
                <a:cs typeface="Arial" pitchFamily="34" charset="0"/>
              </a:defRPr>
            </a:lvl1pPr>
          </a:lstStyle>
          <a:p>
            <a:pPr>
              <a:defRPr/>
            </a:pPr>
            <a:endParaRPr lang="hu-HU"/>
          </a:p>
        </p:txBody>
      </p:sp>
      <p:sp>
        <p:nvSpPr>
          <p:cNvPr id="3" name="Date Placeholder 2"/>
          <p:cNvSpPr>
            <a:spLocks noGrp="1"/>
          </p:cNvSpPr>
          <p:nvPr>
            <p:ph type="dt" idx="1"/>
          </p:nvPr>
        </p:nvSpPr>
        <p:spPr bwMode="auto">
          <a:xfrm>
            <a:off x="3857395" y="0"/>
            <a:ext cx="2949772" cy="49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lvl1pPr algn="r" defTabSz="914712">
              <a:defRPr sz="1200">
                <a:latin typeface="Calibri" pitchFamily="34" charset="0"/>
                <a:cs typeface="Arial" pitchFamily="34" charset="0"/>
              </a:defRPr>
            </a:lvl1pPr>
          </a:lstStyle>
          <a:p>
            <a:pPr>
              <a:defRPr/>
            </a:pPr>
            <a:fld id="{C49C8576-F224-416F-870F-8C76406444AF}" type="datetimeFigureOut">
              <a:rPr lang="hu-HU"/>
              <a:pPr>
                <a:defRPr/>
              </a:pPr>
              <a:t>2016.05.03.</a:t>
            </a:fld>
            <a:endParaRPr lang="hu-HU"/>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2272" tIns="46136" rIns="92272" bIns="46136" rtlCol="0" anchor="ctr"/>
          <a:lstStyle/>
          <a:p>
            <a:pPr lvl="0"/>
            <a:endParaRPr lang="hu-HU" noProof="0" smtClean="0"/>
          </a:p>
        </p:txBody>
      </p:sp>
      <p:sp>
        <p:nvSpPr>
          <p:cNvPr id="5" name="Notes Placeholder 4"/>
          <p:cNvSpPr>
            <a:spLocks noGrp="1"/>
          </p:cNvSpPr>
          <p:nvPr>
            <p:ph type="body" sz="quarter" idx="3"/>
          </p:nvPr>
        </p:nvSpPr>
        <p:spPr bwMode="auto">
          <a:xfrm>
            <a:off x="680717" y="4722497"/>
            <a:ext cx="5447355" cy="447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u-HU" noProof="0" smtClean="0"/>
          </a:p>
        </p:txBody>
      </p:sp>
      <p:sp>
        <p:nvSpPr>
          <p:cNvPr id="6" name="Footer Placeholder 5"/>
          <p:cNvSpPr>
            <a:spLocks noGrp="1"/>
          </p:cNvSpPr>
          <p:nvPr>
            <p:ph type="ftr" sz="quarter" idx="4"/>
          </p:nvPr>
        </p:nvSpPr>
        <p:spPr bwMode="auto">
          <a:xfrm>
            <a:off x="0" y="9441812"/>
            <a:ext cx="2949772" cy="49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b" anchorCtr="0" compatLnSpc="1">
            <a:prstTxWarp prst="textNoShape">
              <a:avLst/>
            </a:prstTxWarp>
          </a:bodyPr>
          <a:lstStyle>
            <a:lvl1pPr defTabSz="914712">
              <a:defRPr sz="1200">
                <a:latin typeface="Calibri" pitchFamily="34" charset="0"/>
                <a:cs typeface="Arial" pitchFamily="34" charset="0"/>
              </a:defRPr>
            </a:lvl1pPr>
          </a:lstStyle>
          <a:p>
            <a:pPr>
              <a:defRPr/>
            </a:pPr>
            <a:endParaRPr lang="hu-HU"/>
          </a:p>
        </p:txBody>
      </p:sp>
      <p:sp>
        <p:nvSpPr>
          <p:cNvPr id="7" name="Slide Number Placeholder 6"/>
          <p:cNvSpPr>
            <a:spLocks noGrp="1"/>
          </p:cNvSpPr>
          <p:nvPr>
            <p:ph type="sldNum" sz="quarter" idx="5"/>
          </p:nvPr>
        </p:nvSpPr>
        <p:spPr bwMode="auto">
          <a:xfrm>
            <a:off x="3857395" y="9441812"/>
            <a:ext cx="2949772" cy="49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b" anchorCtr="0" compatLnSpc="1">
            <a:prstTxWarp prst="textNoShape">
              <a:avLst/>
            </a:prstTxWarp>
          </a:bodyPr>
          <a:lstStyle>
            <a:lvl1pPr algn="r" defTabSz="914712">
              <a:defRPr sz="1200">
                <a:latin typeface="Calibri" pitchFamily="34" charset="0"/>
                <a:cs typeface="Arial" pitchFamily="34" charset="0"/>
              </a:defRPr>
            </a:lvl1pPr>
          </a:lstStyle>
          <a:p>
            <a:pPr>
              <a:defRPr/>
            </a:pPr>
            <a:fld id="{2A97810D-5359-414C-AAA3-9E8899216794}" type="slidenum">
              <a:rPr lang="hu-HU"/>
              <a:pPr>
                <a:defRPr/>
              </a:pPr>
              <a:t>‹#›</a:t>
            </a:fld>
            <a:endParaRPr lang="hu-HU"/>
          </a:p>
        </p:txBody>
      </p:sp>
    </p:spTree>
    <p:extLst>
      <p:ext uri="{BB962C8B-B14F-4D97-AF65-F5344CB8AC3E}">
        <p14:creationId xmlns:p14="http://schemas.microsoft.com/office/powerpoint/2010/main" val="2791696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920750" y="746125"/>
            <a:ext cx="4968875" cy="3727450"/>
          </a:xfrm>
          <a:noFill/>
          <a:ln>
            <a:solidFill>
              <a:srgbClr val="000000"/>
            </a:solidFill>
            <a:miter lim="800000"/>
            <a:headEnd/>
            <a:tailEnd/>
          </a:ln>
        </p:spPr>
      </p:sp>
      <p:sp>
        <p:nvSpPr>
          <p:cNvPr id="23555" name="Rectangle 3"/>
          <p:cNvSpPr>
            <a:spLocks noGrp="1"/>
          </p:cNvSpPr>
          <p:nvPr>
            <p:ph type="body" idx="1"/>
          </p:nvPr>
        </p:nvSpPr>
        <p:spPr>
          <a:noFill/>
        </p:spPr>
        <p:txBody>
          <a:bodyPr/>
          <a:lstStyle/>
          <a:p>
            <a:r>
              <a:rPr lang="hu-HU" smtClean="0"/>
              <a:t>A termőföld nemzeti kincs</a:t>
            </a:r>
            <a:r>
              <a:rPr lang="hu-HU" smtClean="0">
                <a:latin typeface="Arial" charset="0"/>
              </a:rPr>
              <a:t>ünk</a:t>
            </a:r>
            <a:r>
              <a:rPr lang="hu-HU" smtClean="0"/>
              <a:t>, mással nem pótolható, de folytonosan és feltételesen megújuló-megújítható természeti erőforrásunk. Adottságainak legmegfelelőbb hasznosítása és sokoldalú funkcióképességének fenntartása a földtulajdonos, a földhasználó és az állam elsőrendű közös feladata. Magyarország ásványi erőforrásai szűkösek, természeti adottságai azonban a mezőgazdaság számára kedvezőek. </a:t>
            </a:r>
          </a:p>
          <a:p>
            <a:r>
              <a:rPr lang="hu-HU" smtClean="0"/>
              <a:t>A föld, amely a mezőgazdasági termelésnek egyidejűleg színtere és eszköze</a:t>
            </a:r>
            <a:r>
              <a:rPr lang="hu-HU" smtClean="0">
                <a:latin typeface="Arial" charset="0"/>
              </a:rPr>
              <a:t>,</a:t>
            </a:r>
            <a:r>
              <a:rPr lang="hu-HU" smtClean="0"/>
              <a:t> minden társadalom életében fontos szerepet tölt be. A termőföldek a befektetett munka </a:t>
            </a:r>
            <a:r>
              <a:rPr lang="hu-HU" smtClean="0">
                <a:latin typeface="Arial" charset="0"/>
              </a:rPr>
              <a:t>révén</a:t>
            </a:r>
            <a:r>
              <a:rPr lang="hu-HU" smtClean="0"/>
              <a:t> a talaj természeti adottságaitól és a termelési feltételektől függő jövedelmet biztosítanak. </a:t>
            </a:r>
            <a:endParaRPr lang="hu-HU" smtClean="0">
              <a:latin typeface="Arial" charset="0"/>
            </a:endParaRPr>
          </a:p>
          <a:p>
            <a:r>
              <a:rPr lang="hu-HU" smtClean="0">
                <a:latin typeface="Arial" charset="0"/>
              </a:rPr>
              <a:t>A termőföldnek, valamint nyilvántartásának jelentőségét egyetlen  statisztikai adattal érzékeltetném: a fejlett országokban a föld és egyéb ingatlan tulajdonok értéke a rajtuk lévő jelzálogjog értékével együtt a nemzeti vagyon 60-65%-át teszik ki.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10</a:t>
            </a:fld>
            <a:endParaRPr lang="hu-HU"/>
          </a:p>
        </p:txBody>
      </p:sp>
    </p:spTree>
    <p:extLst>
      <p:ext uri="{BB962C8B-B14F-4D97-AF65-F5344CB8AC3E}">
        <p14:creationId xmlns:p14="http://schemas.microsoft.com/office/powerpoint/2010/main" val="2107818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xfrm>
            <a:off x="920750" y="746125"/>
            <a:ext cx="4968875" cy="3727450"/>
          </a:xfrm>
          <a:noFill/>
          <a:ln>
            <a:solidFill>
              <a:srgbClr val="000000"/>
            </a:solidFill>
            <a:miter lim="800000"/>
            <a:headEnd/>
            <a:tailEnd/>
          </a:ln>
        </p:spPr>
      </p:sp>
      <p:sp>
        <p:nvSpPr>
          <p:cNvPr id="32771" name="Rectangle 3"/>
          <p:cNvSpPr>
            <a:spLocks noGrp="1"/>
          </p:cNvSpPr>
          <p:nvPr>
            <p:ph type="body" idx="1"/>
          </p:nvPr>
        </p:nvSpPr>
        <p:spPr>
          <a:noFill/>
        </p:spPr>
        <p:txBody>
          <a:bodyPr/>
          <a:lstStyle/>
          <a:p>
            <a:r>
              <a:rPr lang="hu-HU" b="1" dirty="0" smtClean="0"/>
              <a:t>A földtulajdon és a földhasználat jövőbeni rendje a tét</a:t>
            </a:r>
            <a:r>
              <a:rPr lang="hu-HU" dirty="0" smtClean="0"/>
              <a:t>. </a:t>
            </a:r>
          </a:p>
          <a:p>
            <a:r>
              <a:rPr lang="hu-HU" b="1" dirty="0" smtClean="0"/>
              <a:t>Nem a külföldiek termőföldhöz jutását kell megtiltanunk, hanem a magyar állampolgárok és vállalkozások védelmét kell előtérbe helyeznünk</a:t>
            </a:r>
            <a:r>
              <a:rPr lang="hu-HU" dirty="0" smtClean="0"/>
              <a:t>.</a:t>
            </a:r>
          </a:p>
          <a:p>
            <a:r>
              <a:rPr lang="hu-HU" dirty="0" smtClean="0"/>
              <a:t>Tehát </a:t>
            </a:r>
            <a:r>
              <a:rPr lang="hu-HU" b="1" dirty="0" smtClean="0"/>
              <a:t>olyan agrárüzemi törvényre van szükség, amely </a:t>
            </a:r>
            <a:r>
              <a:rPr lang="hu-HU" dirty="0" smtClean="0"/>
              <a:t>úgy kezeli az EU polgárok szerzési korlátait, hogy </a:t>
            </a:r>
            <a:r>
              <a:rPr lang="hu-HU" b="1" dirty="0" smtClean="0"/>
              <a:t>egyszerre szolgálja a magyar termelőket is, </a:t>
            </a:r>
            <a:r>
              <a:rPr lang="hu-HU" dirty="0" smtClean="0"/>
              <a:t>nincs kettős mércére szükség, de </a:t>
            </a:r>
            <a:r>
              <a:rPr lang="hu-HU" b="1" dirty="0" smtClean="0"/>
              <a:t>biztosíthatók a hazai termelők településeken belüli előnyei</a:t>
            </a:r>
            <a:r>
              <a:rPr lang="hu-HU" dirty="0" smtClean="0"/>
              <a:t>.</a:t>
            </a:r>
            <a:endParaRPr lang="hu-HU" b="1" dirty="0" smtClean="0"/>
          </a:p>
          <a:p>
            <a:r>
              <a:rPr lang="hu-HU" b="1" dirty="0" smtClean="0"/>
              <a:t>Az üzemi székhely és telephelyek köré szerveződő földbirtoklás és földtulajdon rendszere a cél</a:t>
            </a:r>
            <a:r>
              <a:rPr lang="hu-HU" dirty="0" smtClean="0"/>
              <a:t>. Ezen a kereten belül érvényesíthetők a föld fekvése szerinti településen a </a:t>
            </a:r>
            <a:r>
              <a:rPr lang="hu-HU" b="1" dirty="0" smtClean="0"/>
              <a:t>helyben lakás</a:t>
            </a:r>
            <a:r>
              <a:rPr lang="hu-HU" dirty="0" smtClean="0"/>
              <a:t>, a meghatározott üzemmérethez rendelt </a:t>
            </a:r>
            <a:r>
              <a:rPr lang="hu-HU" b="1" dirty="0" smtClean="0"/>
              <a:t>szaktudás</a:t>
            </a:r>
            <a:r>
              <a:rPr lang="hu-HU" dirty="0" smtClean="0"/>
              <a:t>, szakmai </a:t>
            </a:r>
            <a:r>
              <a:rPr lang="hu-HU" b="1" dirty="0" smtClean="0"/>
              <a:t>gyakorlat</a:t>
            </a:r>
            <a:r>
              <a:rPr lang="hu-HU" dirty="0" smtClean="0"/>
              <a:t> szempontjai,  mint pozitív megkülönböztetések. </a:t>
            </a:r>
          </a:p>
          <a:p>
            <a:r>
              <a:rPr lang="en-GB" dirty="0" err="1" smtClean="0"/>
              <a:t>Alapvető</a:t>
            </a:r>
            <a:r>
              <a:rPr lang="en-GB" dirty="0" smtClean="0"/>
              <a:t> </a:t>
            </a:r>
            <a:r>
              <a:rPr lang="en-GB" dirty="0" err="1" smtClean="0"/>
              <a:t>feladat</a:t>
            </a:r>
            <a:r>
              <a:rPr lang="en-GB" dirty="0" smtClean="0"/>
              <a:t>, </a:t>
            </a:r>
            <a:r>
              <a:rPr lang="en-GB" dirty="0" err="1" smtClean="0"/>
              <a:t>hogy</a:t>
            </a:r>
            <a:r>
              <a:rPr lang="en-GB" dirty="0" smtClean="0"/>
              <a:t> a </a:t>
            </a:r>
            <a:r>
              <a:rPr lang="en-GB" dirty="0" err="1" smtClean="0"/>
              <a:t>célokat</a:t>
            </a:r>
            <a:r>
              <a:rPr lang="en-GB" dirty="0" smtClean="0"/>
              <a:t> </a:t>
            </a:r>
            <a:r>
              <a:rPr lang="en-GB" dirty="0" err="1" smtClean="0"/>
              <a:t>jól</a:t>
            </a:r>
            <a:r>
              <a:rPr lang="en-GB" dirty="0" smtClean="0"/>
              <a:t> </a:t>
            </a:r>
            <a:r>
              <a:rPr lang="en-GB" dirty="0" err="1" smtClean="0"/>
              <a:t>szolgáló</a:t>
            </a:r>
            <a:r>
              <a:rPr lang="en-GB" dirty="0" smtClean="0"/>
              <a:t> </a:t>
            </a:r>
            <a:r>
              <a:rPr lang="en-GB" dirty="0" err="1" smtClean="0"/>
              <a:t>jogszabály</a:t>
            </a:r>
            <a:r>
              <a:rPr lang="en-GB" dirty="0" smtClean="0"/>
              <a:t> ne </a:t>
            </a:r>
            <a:r>
              <a:rPr lang="en-GB" dirty="0" err="1" smtClean="0"/>
              <a:t>legyen</a:t>
            </a:r>
            <a:r>
              <a:rPr lang="en-GB" dirty="0" smtClean="0"/>
              <a:t> </a:t>
            </a:r>
            <a:r>
              <a:rPr lang="en-GB" dirty="0" err="1" smtClean="0"/>
              <a:t>alkotmánysértő</a:t>
            </a:r>
            <a:r>
              <a:rPr lang="en-GB" dirty="0" smtClean="0"/>
              <a:t>, ne </a:t>
            </a:r>
            <a:r>
              <a:rPr lang="en-GB" dirty="0" err="1" smtClean="0"/>
              <a:t>ütközzék</a:t>
            </a:r>
            <a:r>
              <a:rPr lang="en-GB" dirty="0" smtClean="0"/>
              <a:t> a </a:t>
            </a:r>
            <a:r>
              <a:rPr lang="en-GB" dirty="0" err="1" smtClean="0"/>
              <a:t>közösségi</a:t>
            </a:r>
            <a:r>
              <a:rPr lang="en-GB" dirty="0" smtClean="0"/>
              <a:t> </a:t>
            </a:r>
            <a:r>
              <a:rPr lang="en-GB" dirty="0" err="1" smtClean="0"/>
              <a:t>joggal</a:t>
            </a:r>
            <a:r>
              <a:rPr lang="en-GB" dirty="0" smtClean="0"/>
              <a:t>, </a:t>
            </a:r>
            <a:r>
              <a:rPr lang="en-GB" dirty="0" err="1" smtClean="0"/>
              <a:t>nemzetközi</a:t>
            </a:r>
            <a:r>
              <a:rPr lang="en-GB" dirty="0" smtClean="0"/>
              <a:t> </a:t>
            </a:r>
            <a:r>
              <a:rPr lang="en-GB" dirty="0" err="1" smtClean="0"/>
              <a:t>szerződéssel</a:t>
            </a:r>
            <a:r>
              <a:rPr lang="en-GB" dirty="0" smtClean="0"/>
              <a:t>. </a:t>
            </a:r>
            <a:endParaRPr lang="hu-HU" dirty="0" smtClean="0"/>
          </a:p>
          <a:p>
            <a:endParaRPr lang="hu-HU" dirty="0" smtClean="0"/>
          </a:p>
          <a:p>
            <a:pPr defTabSz="922721">
              <a:defRPr/>
            </a:pPr>
            <a:r>
              <a:rPr lang="hu-HU" dirty="0" smtClean="0">
                <a:latin typeface="Arial" pitchFamily="34" charset="0"/>
                <a:cs typeface="Arial" pitchFamily="34" charset="0"/>
              </a:rPr>
              <a:t>A téma fontosságának közgazdasági alapon történő alátámasztásánál (közgazdasági okfejtésnél) azonban figyelembe kell venni azt a tényt, amely szerint, míg </a:t>
            </a:r>
            <a:r>
              <a:rPr lang="hu-HU" b="1" dirty="0" smtClean="0">
                <a:latin typeface="Arial" pitchFamily="34" charset="0"/>
                <a:cs typeface="Arial" pitchFamily="34" charset="0"/>
              </a:rPr>
              <a:t>a nemzeti vagyon nagyobbik része</a:t>
            </a:r>
            <a:r>
              <a:rPr lang="hu-HU" dirty="0" smtClean="0">
                <a:latin typeface="Arial" pitchFamily="34" charset="0"/>
                <a:cs typeface="Arial" pitchFamily="34" charset="0"/>
              </a:rPr>
              <a:t> (például az épületvagyon, és a működő tőke) </a:t>
            </a:r>
            <a:r>
              <a:rPr lang="hu-HU" b="1" dirty="0" smtClean="0">
                <a:latin typeface="Arial" pitchFamily="34" charset="0"/>
                <a:cs typeface="Arial" pitchFamily="34" charset="0"/>
              </a:rPr>
              <a:t>bővíthető</a:t>
            </a:r>
            <a:r>
              <a:rPr lang="hu-HU" dirty="0" smtClean="0">
                <a:latin typeface="Arial" pitchFamily="34" charset="0"/>
                <a:cs typeface="Arial" pitchFamily="34" charset="0"/>
              </a:rPr>
              <a:t>, addig ez a megállapítás nem vonatkoztatható a termőföldre</a:t>
            </a:r>
          </a:p>
          <a:p>
            <a:pPr defTabSz="922721">
              <a:defRPr/>
            </a:pPr>
            <a:r>
              <a:rPr lang="hu-HU" dirty="0">
                <a:latin typeface="Times New Roman" pitchFamily="18" charset="0"/>
              </a:rPr>
              <a:t>Jelenleg a </a:t>
            </a:r>
            <a:r>
              <a:rPr lang="hu-HU" b="1" dirty="0">
                <a:latin typeface="Times New Roman" pitchFamily="18" charset="0"/>
              </a:rPr>
              <a:t>termőterület</a:t>
            </a:r>
            <a:r>
              <a:rPr lang="hu-HU" dirty="0">
                <a:latin typeface="Times New Roman" pitchFamily="18" charset="0"/>
              </a:rPr>
              <a:t> nagysága </a:t>
            </a:r>
            <a:r>
              <a:rPr lang="hu-HU" b="1" dirty="0">
                <a:latin typeface="Times New Roman" pitchFamily="18" charset="0"/>
              </a:rPr>
              <a:t>7,5 millió hektár</a:t>
            </a:r>
            <a:r>
              <a:rPr lang="hu-HU" dirty="0">
                <a:latin typeface="Times New Roman" pitchFamily="18" charset="0"/>
              </a:rPr>
              <a:t>, ebből a </a:t>
            </a:r>
            <a:r>
              <a:rPr lang="hu-HU" b="1" dirty="0">
                <a:latin typeface="Times New Roman" pitchFamily="18" charset="0"/>
              </a:rPr>
              <a:t>mezőgazdasági terület</a:t>
            </a:r>
            <a:r>
              <a:rPr lang="hu-HU" dirty="0">
                <a:latin typeface="Times New Roman" pitchFamily="18" charset="0"/>
              </a:rPr>
              <a:t>é </a:t>
            </a:r>
            <a:r>
              <a:rPr lang="hu-HU" b="1" dirty="0">
                <a:latin typeface="Times New Roman" pitchFamily="18" charset="0"/>
              </a:rPr>
              <a:t>5,</a:t>
            </a:r>
            <a:r>
              <a:rPr lang="hu-HU" b="1" dirty="0" err="1">
                <a:latin typeface="Times New Roman" pitchFamily="18" charset="0"/>
              </a:rPr>
              <a:t>5</a:t>
            </a:r>
            <a:r>
              <a:rPr lang="hu-HU" b="1" dirty="0">
                <a:latin typeface="Times New Roman" pitchFamily="18" charset="0"/>
              </a:rPr>
              <a:t> millió hektár</a:t>
            </a:r>
            <a:r>
              <a:rPr lang="hu-HU" dirty="0">
                <a:latin typeface="Times New Roman" pitchFamily="18" charset="0"/>
              </a:rPr>
              <a:t>.  Ezen belül a művelési ágak közül a legnagyobb jelentőséggel bíró </a:t>
            </a:r>
            <a:r>
              <a:rPr lang="hu-HU" b="1" dirty="0">
                <a:latin typeface="Times New Roman" pitchFamily="18" charset="0"/>
              </a:rPr>
              <a:t>szántó</a:t>
            </a:r>
            <a:r>
              <a:rPr lang="hu-HU" dirty="0">
                <a:latin typeface="Times New Roman" pitchFamily="18" charset="0"/>
              </a:rPr>
              <a:t> nagysága </a:t>
            </a:r>
            <a:r>
              <a:rPr lang="hu-HU" b="1" dirty="0">
                <a:latin typeface="Times New Roman" pitchFamily="18" charset="0"/>
              </a:rPr>
              <a:t>4,5 millió hektár</a:t>
            </a:r>
            <a:r>
              <a:rPr lang="hu-HU" dirty="0">
                <a:latin typeface="Times New Roman" pitchFamily="18" charset="0"/>
              </a:rPr>
              <a:t>, amely a </a:t>
            </a:r>
            <a:r>
              <a:rPr lang="hu-HU" i="1" dirty="0">
                <a:latin typeface="Times New Roman" pitchFamily="18" charset="0"/>
              </a:rPr>
              <a:t>mezőgazdasági területnek </a:t>
            </a:r>
            <a:r>
              <a:rPr lang="hu-HU" dirty="0">
                <a:latin typeface="Times New Roman" pitchFamily="18" charset="0"/>
              </a:rPr>
              <a:t>a 81%-át képezi.</a:t>
            </a:r>
          </a:p>
          <a:p>
            <a:pPr defTabSz="922721">
              <a:defRPr/>
            </a:pPr>
            <a:endParaRPr lang="hu-HU" dirty="0" smtClean="0">
              <a:latin typeface="Arial" pitchFamily="34" charset="0"/>
              <a:cs typeface="Arial" pitchFamily="34" charset="0"/>
            </a:endParaRPr>
          </a:p>
          <a:p>
            <a:endParaRPr lang="hu-H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12</a:t>
            </a:fld>
            <a:endParaRPr lang="hu-HU"/>
          </a:p>
        </p:txBody>
      </p:sp>
    </p:spTree>
    <p:extLst>
      <p:ext uri="{BB962C8B-B14F-4D97-AF65-F5344CB8AC3E}">
        <p14:creationId xmlns:p14="http://schemas.microsoft.com/office/powerpoint/2010/main" val="416584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13</a:t>
            </a:fld>
            <a:endParaRPr lang="hu-HU"/>
          </a:p>
        </p:txBody>
      </p:sp>
    </p:spTree>
    <p:extLst>
      <p:ext uri="{BB962C8B-B14F-4D97-AF65-F5344CB8AC3E}">
        <p14:creationId xmlns:p14="http://schemas.microsoft.com/office/powerpoint/2010/main" val="46422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20750" y="746125"/>
            <a:ext cx="4968875" cy="3727450"/>
          </a:xfrm>
        </p:spPr>
      </p:sp>
      <p:sp>
        <p:nvSpPr>
          <p:cNvPr id="3" name="Jegyzetek helye 2"/>
          <p:cNvSpPr>
            <a:spLocks noGrp="1"/>
          </p:cNvSpPr>
          <p:nvPr>
            <p:ph type="body" idx="1"/>
          </p:nvPr>
        </p:nvSpPr>
        <p:spPr/>
        <p:txBody>
          <a:bodyPr>
            <a:normAutofit fontScale="85000" lnSpcReduction="20000"/>
          </a:bodyPr>
          <a:lstStyle/>
          <a:p>
            <a:pPr algn="just"/>
            <a:r>
              <a:rPr lang="hu-HU" dirty="0">
                <a:latin typeface="Times New Roman" pitchFamily="18" charset="0"/>
              </a:rPr>
              <a:t>A privatizációs folyamat eredményeként jelenleg Magyarországon </a:t>
            </a:r>
            <a:r>
              <a:rPr lang="hu-HU" i="1" dirty="0">
                <a:latin typeface="Times New Roman" pitchFamily="18" charset="0"/>
              </a:rPr>
              <a:t>8.609.364 hektár </a:t>
            </a:r>
            <a:r>
              <a:rPr lang="hu-HU" dirty="0">
                <a:latin typeface="Times New Roman" pitchFamily="18" charset="0"/>
              </a:rPr>
              <a:t>nagyságú </a:t>
            </a:r>
            <a:r>
              <a:rPr lang="hu-HU" b="1" dirty="0">
                <a:latin typeface="Times New Roman" pitchFamily="18" charset="0"/>
              </a:rPr>
              <a:t>külterületi földrészlet</a:t>
            </a:r>
            <a:r>
              <a:rPr lang="hu-HU" dirty="0">
                <a:latin typeface="Times New Roman" pitchFamily="18" charset="0"/>
              </a:rPr>
              <a:t> (beleértve a termőterületet, a művelés alól kivett területet és zártkertet) </a:t>
            </a:r>
            <a:r>
              <a:rPr lang="hu-HU" i="1" dirty="0">
                <a:latin typeface="Times New Roman" pitchFamily="18" charset="0"/>
              </a:rPr>
              <a:t>3.948.628</a:t>
            </a:r>
            <a:r>
              <a:rPr lang="hu-HU" dirty="0">
                <a:latin typeface="Times New Roman" pitchFamily="18" charset="0"/>
              </a:rPr>
              <a:t> darab önálló helyrajzi számú földrészletre oszlik meg, amelyek </a:t>
            </a:r>
            <a:r>
              <a:rPr lang="hu-HU" b="1" dirty="0">
                <a:latin typeface="Times New Roman" pitchFamily="18" charset="0"/>
              </a:rPr>
              <a:t>átlagos mérete 2,</a:t>
            </a:r>
            <a:r>
              <a:rPr lang="hu-HU" b="1" dirty="0" err="1">
                <a:latin typeface="Times New Roman" pitchFamily="18" charset="0"/>
              </a:rPr>
              <a:t>2</a:t>
            </a:r>
            <a:r>
              <a:rPr lang="hu-HU" b="1" dirty="0">
                <a:latin typeface="Times New Roman" pitchFamily="18" charset="0"/>
              </a:rPr>
              <a:t> hektár </a:t>
            </a:r>
            <a:r>
              <a:rPr lang="hu-HU" dirty="0">
                <a:latin typeface="Times New Roman" pitchFamily="18" charset="0"/>
              </a:rPr>
              <a:t>nagyságú.</a:t>
            </a:r>
          </a:p>
          <a:p>
            <a:pPr algn="just"/>
            <a:r>
              <a:rPr lang="hu-HU" dirty="0">
                <a:latin typeface="Times New Roman" pitchFamily="18" charset="0"/>
              </a:rPr>
              <a:t>Ma Magyarországon </a:t>
            </a:r>
            <a:r>
              <a:rPr lang="hu-HU" u="sng" dirty="0">
                <a:latin typeface="Times New Roman" pitchFamily="18" charset="0"/>
              </a:rPr>
              <a:t>2,8 millió (természetes) személy</a:t>
            </a:r>
            <a:r>
              <a:rPr lang="hu-HU" dirty="0">
                <a:latin typeface="Times New Roman" pitchFamily="18" charset="0"/>
              </a:rPr>
              <a:t> összesen mintegy </a:t>
            </a:r>
            <a:r>
              <a:rPr lang="hu-HU" u="sng" dirty="0">
                <a:latin typeface="Times New Roman" pitchFamily="18" charset="0"/>
              </a:rPr>
              <a:t>6 millió ha területet </a:t>
            </a:r>
            <a:r>
              <a:rPr lang="hu-HU" dirty="0">
                <a:latin typeface="Times New Roman" pitchFamily="18" charset="0"/>
              </a:rPr>
              <a:t>(mg. terület + erdő) tulajdonjogával  rendelkezik. </a:t>
            </a:r>
          </a:p>
          <a:p>
            <a:pPr algn="just"/>
            <a:r>
              <a:rPr lang="hu-HU" dirty="0">
                <a:latin typeface="Times New Roman" pitchFamily="18" charset="0"/>
              </a:rPr>
              <a:t>1,8 millió tulajdonos adja bérbe a földjét.</a:t>
            </a:r>
          </a:p>
          <a:p>
            <a:pPr algn="just"/>
            <a:r>
              <a:rPr lang="hu-HU" dirty="0">
                <a:latin typeface="Times New Roman" pitchFamily="18" charset="0"/>
              </a:rPr>
              <a:t>Mindez alátámasztja a birtokrendezés szükségességét.</a:t>
            </a:r>
          </a:p>
          <a:p>
            <a:pPr algn="just">
              <a:lnSpc>
                <a:spcPct val="150000"/>
              </a:lnSpc>
            </a:pPr>
            <a:r>
              <a:rPr lang="hu-HU" dirty="0">
                <a:latin typeface="Times New Roman" pitchFamily="18" charset="0"/>
              </a:rPr>
              <a:t>A magyar mezőgazdaság birtokszerkezete duális jellegű. Egyrészről kevés számú, nagy területtel rendelkező társasági illetve kisebb számban termelőszövetkezeti formában működő </a:t>
            </a:r>
            <a:r>
              <a:rPr lang="hu-HU" b="1" dirty="0">
                <a:latin typeface="Times New Roman" pitchFamily="18" charset="0"/>
              </a:rPr>
              <a:t>nagyüzemek</a:t>
            </a:r>
            <a:r>
              <a:rPr lang="hu-HU" dirty="0">
                <a:latin typeface="Times New Roman" pitchFamily="18" charset="0"/>
              </a:rPr>
              <a:t>, másrészről az életképesség küszöbén egyensúlyozó kisebb birtokméretű - a családtagok közvetlen munkavégzésén alapuló - </a:t>
            </a:r>
            <a:r>
              <a:rPr lang="hu-HU" b="1" dirty="0">
                <a:latin typeface="Times New Roman" pitchFamily="18" charset="0"/>
              </a:rPr>
              <a:t>kisgazdaságok</a:t>
            </a:r>
            <a:r>
              <a:rPr lang="hu-HU" dirty="0">
                <a:latin typeface="Times New Roman" pitchFamily="18" charset="0"/>
              </a:rPr>
              <a:t> együttes jelenléte jellemzi hazánk mezőgazdaságát. </a:t>
            </a:r>
          </a:p>
          <a:p>
            <a:pPr algn="just">
              <a:lnSpc>
                <a:spcPct val="150000"/>
              </a:lnSpc>
            </a:pPr>
            <a:r>
              <a:rPr lang="hu-HU" dirty="0">
                <a:latin typeface="Times New Roman" pitchFamily="18" charset="0"/>
              </a:rPr>
              <a:t>Mindebből látható és </a:t>
            </a:r>
            <a:r>
              <a:rPr lang="hu-HU" b="1" dirty="0">
                <a:latin typeface="Times New Roman" pitchFamily="18" charset="0"/>
              </a:rPr>
              <a:t>megállapítható a</a:t>
            </a:r>
            <a:r>
              <a:rPr lang="hu-HU" dirty="0">
                <a:latin typeface="Times New Roman" pitchFamily="18" charset="0"/>
              </a:rPr>
              <a:t> </a:t>
            </a:r>
            <a:r>
              <a:rPr lang="hu-HU" b="1" dirty="0">
                <a:latin typeface="Times New Roman" pitchFamily="18" charset="0"/>
              </a:rPr>
              <a:t>középbirtok hiánya</a:t>
            </a:r>
            <a:r>
              <a:rPr lang="hu-HU" dirty="0">
                <a:latin typeface="Times New Roman" pitchFamily="18" charset="0"/>
              </a:rPr>
              <a:t>, amely tényező semmiképp nem kedvez a magyar mezőgazdaság versenyképességének. Ezen probléma központilag irányított birtokrendezés útján lenne egyedül megoldható.</a:t>
            </a:r>
          </a:p>
          <a:p>
            <a:pPr algn="just">
              <a:lnSpc>
                <a:spcPct val="150000"/>
              </a:lnSpc>
            </a:pPr>
            <a:r>
              <a:rPr lang="hu-HU" dirty="0">
                <a:latin typeface="Times New Roman" pitchFamily="18" charset="0"/>
              </a:rPr>
              <a:t>A törvényben a </a:t>
            </a:r>
            <a:r>
              <a:rPr lang="hu-HU" b="1" dirty="0">
                <a:latin typeface="Times New Roman" pitchFamily="18" charset="0"/>
              </a:rPr>
              <a:t>családi gazdaságok </a:t>
            </a:r>
            <a:r>
              <a:rPr lang="hu-HU" dirty="0">
                <a:latin typeface="Times New Roman" pitchFamily="18" charset="0"/>
              </a:rPr>
              <a:t>képezik a szerzési preferenciák elsődleges tárgyát, mivel azok kell, hogy alkossák a </a:t>
            </a:r>
            <a:r>
              <a:rPr lang="hu-HU" i="1" dirty="0">
                <a:latin typeface="Times New Roman" pitchFamily="18" charset="0"/>
              </a:rPr>
              <a:t>középbirtokok</a:t>
            </a:r>
            <a:r>
              <a:rPr lang="hu-HU" dirty="0">
                <a:latin typeface="Times New Roman" pitchFamily="18" charset="0"/>
              </a:rPr>
              <a:t> derékhadát, a magyar </a:t>
            </a:r>
            <a:r>
              <a:rPr lang="hu-HU" b="1" dirty="0">
                <a:latin typeface="Times New Roman" pitchFamily="18" charset="0"/>
              </a:rPr>
              <a:t>mezőgazdaság gerincét</a:t>
            </a:r>
            <a:r>
              <a:rPr lang="hu-HU" dirty="0">
                <a:latin typeface="Times New Roman" pitchFamily="18" charset="0"/>
              </a:rPr>
              <a:t>, amelyek a családtagok foglalkoztatásának biztosításán keresztül előmozdítják a vidéki térségek által nyújtott megélhetési lehetőségek szintjének emelését is.</a:t>
            </a:r>
          </a:p>
          <a:p>
            <a:pPr algn="just">
              <a:lnSpc>
                <a:spcPct val="150000"/>
              </a:lnSpc>
            </a:pPr>
            <a:r>
              <a:rPr lang="hu-HU" dirty="0">
                <a:latin typeface="Times New Roman" pitchFamily="18" charset="0"/>
              </a:rPr>
              <a:t> A Kormány a </a:t>
            </a:r>
            <a:r>
              <a:rPr lang="hu-HU" b="1" dirty="0">
                <a:latin typeface="Times New Roman" pitchFamily="18" charset="0"/>
              </a:rPr>
              <a:t>nagyobb birtokok </a:t>
            </a:r>
            <a:r>
              <a:rPr lang="hu-HU" dirty="0">
                <a:latin typeface="Times New Roman" pitchFamily="18" charset="0"/>
              </a:rPr>
              <a:t>számát, a gazdaságok közötti súlyát és arányát csökkenteni akarja (80%-20%), de anélkül, hogy felszámolásukra törekedne. A nagyobb birtokok (zömmel társas gazdaságok) is fontos szerepet kaphatnak nagytömegű és azonos minőségű, piacképes mezőgazdasági termékek előállításában.</a:t>
            </a:r>
          </a:p>
          <a:p>
            <a:pPr algn="just">
              <a:lnSpc>
                <a:spcPct val="150000"/>
              </a:lnSpc>
            </a:pPr>
            <a:endParaRPr lang="hu-HU" dirty="0">
              <a:latin typeface="Times New Roman" pitchFamily="18" charset="0"/>
            </a:endParaRPr>
          </a:p>
          <a:p>
            <a:pPr algn="just"/>
            <a:endParaRPr lang="hu-HU" dirty="0">
              <a:latin typeface="Times New Roman" pitchFamily="18" charset="0"/>
            </a:endParaRPr>
          </a:p>
          <a:p>
            <a:endParaRPr lang="hu-HU" dirty="0"/>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14</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15</a:t>
            </a:fld>
            <a:endParaRPr lang="hu-HU"/>
          </a:p>
        </p:txBody>
      </p:sp>
    </p:spTree>
    <p:extLst>
      <p:ext uri="{BB962C8B-B14F-4D97-AF65-F5344CB8AC3E}">
        <p14:creationId xmlns:p14="http://schemas.microsoft.com/office/powerpoint/2010/main" val="3612655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xfrm>
            <a:off x="920750" y="746125"/>
            <a:ext cx="4968875" cy="3727450"/>
          </a:xfrm>
          <a:noFill/>
          <a:ln>
            <a:solidFill>
              <a:srgbClr val="000000"/>
            </a:solidFill>
            <a:miter lim="800000"/>
            <a:headEnd/>
            <a:tailEnd/>
          </a:ln>
        </p:spPr>
      </p:sp>
      <p:sp>
        <p:nvSpPr>
          <p:cNvPr id="33795" name="Rectangle 3"/>
          <p:cNvSpPr>
            <a:spLocks noGrp="1"/>
          </p:cNvSpPr>
          <p:nvPr>
            <p:ph type="body" idx="1"/>
          </p:nvPr>
        </p:nvSpPr>
        <p:spPr>
          <a:noFill/>
        </p:spPr>
        <p:txBody>
          <a:bodyPr/>
          <a:lstStyle/>
          <a:p>
            <a:endParaRPr lang="hu-HU" smtClean="0"/>
          </a:p>
          <a:p>
            <a:r>
              <a:rPr lang="hu-HU" smtClean="0"/>
              <a:t>A földszerzés hazai szabályrendszerét úgy alakítjuk át, hogy ugyanolyan eséllyel vásárolhassanak külföldiek termőföldet Magyarországon, mint ahogyan a magyarok Európa más országaiban. Olyan kikötéseket teszünk a termőföld vásárlásához, haszonbérbe vételéhez illetve a mezőgazdasági üzem működtetéséhez, amilyeneket saját termőföldjük védelmében az EU más tag-államai is alkalmaznak. </a:t>
            </a:r>
          </a:p>
          <a:p>
            <a:endParaRPr lang="hu-HU" smtClean="0"/>
          </a:p>
          <a:p>
            <a:endParaRPr 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17</a:t>
            </a:fld>
            <a:endParaRPr lang="hu-HU"/>
          </a:p>
        </p:txBody>
      </p:sp>
    </p:spTree>
    <p:extLst>
      <p:ext uri="{BB962C8B-B14F-4D97-AF65-F5344CB8AC3E}">
        <p14:creationId xmlns:p14="http://schemas.microsoft.com/office/powerpoint/2010/main" val="371309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20750" y="746125"/>
            <a:ext cx="4968875" cy="3727450"/>
          </a:xfrm>
        </p:spPr>
      </p:sp>
      <p:sp>
        <p:nvSpPr>
          <p:cNvPr id="3" name="Jegyzetek helye 2"/>
          <p:cNvSpPr>
            <a:spLocks noGrp="1"/>
          </p:cNvSpPr>
          <p:nvPr>
            <p:ph type="body" idx="1"/>
          </p:nvPr>
        </p:nvSpPr>
        <p:spPr/>
        <p:txBody>
          <a:bodyPr>
            <a:normAutofit/>
          </a:bodyPr>
          <a:lstStyle/>
          <a:p>
            <a:pPr algn="just"/>
            <a:r>
              <a:rPr lang="hu-HU" u="sng" dirty="0">
                <a:latin typeface="Arial" pitchFamily="34" charset="0"/>
                <a:cs typeface="Arial" pitchFamily="34" charset="0"/>
              </a:rPr>
              <a:t>Új szabály</a:t>
            </a:r>
            <a:r>
              <a:rPr lang="hu-HU" dirty="0">
                <a:latin typeface="Arial" pitchFamily="34" charset="0"/>
                <a:cs typeface="Arial" pitchFamily="34" charset="0"/>
              </a:rPr>
              <a:t>: a Földforgalmi tv. hatálya alá tartozik az a földrészlet is, melyben művelés alól kivett terület és a föld fogalmában meghatározott művelési ágban nyilvántartott </a:t>
            </a:r>
            <a:r>
              <a:rPr lang="hu-HU" dirty="0" err="1">
                <a:latin typeface="Arial" pitchFamily="34" charset="0"/>
                <a:cs typeface="Arial" pitchFamily="34" charset="0"/>
              </a:rPr>
              <a:t>alrészlet</a:t>
            </a:r>
            <a:r>
              <a:rPr lang="hu-HU" dirty="0">
                <a:latin typeface="Arial" pitchFamily="34" charset="0"/>
                <a:cs typeface="Arial" pitchFamily="34" charset="0"/>
              </a:rPr>
              <a:t> is van („</a:t>
            </a:r>
            <a:r>
              <a:rPr lang="hu-HU" u="sng" dirty="0">
                <a:latin typeface="Arial" pitchFamily="34" charset="0"/>
                <a:cs typeface="Arial" pitchFamily="34" charset="0"/>
              </a:rPr>
              <a:t>vegyes földrészlet</a:t>
            </a:r>
            <a:r>
              <a:rPr lang="hu-HU" dirty="0">
                <a:latin typeface="Arial" pitchFamily="34" charset="0"/>
                <a:cs typeface="Arial" pitchFamily="34" charset="0"/>
              </a:rPr>
              <a:t>”), függetlenül attól, hogy mekkora a művelési ágban nyilvántartott terület térmértéke. (Ide nem értve a tanyának minősülő földrészletet.) Ez esetben a teljes földrészletre a Földforgalmi tv. rendelkezéseit kell alkalmazni.</a:t>
            </a:r>
          </a:p>
          <a:p>
            <a:pPr algn="just"/>
            <a:r>
              <a:rPr lang="hu-HU" dirty="0">
                <a:latin typeface="Arial" pitchFamily="34" charset="0"/>
                <a:cs typeface="Arial" pitchFamily="34" charset="0"/>
              </a:rPr>
              <a:t>A </a:t>
            </a:r>
            <a:r>
              <a:rPr lang="hu-HU" u="sng" dirty="0">
                <a:latin typeface="Arial" pitchFamily="34" charset="0"/>
                <a:cs typeface="Arial" pitchFamily="34" charset="0"/>
              </a:rPr>
              <a:t>zártkerti ingatlanokra </a:t>
            </a:r>
            <a:r>
              <a:rPr lang="hu-HU" dirty="0">
                <a:latin typeface="Arial" pitchFamily="34" charset="0"/>
                <a:cs typeface="Arial" pitchFamily="34" charset="0"/>
              </a:rPr>
              <a:t>is a földre vonatkozó szabályokat kell alkalmazni, ha a földrészlet megfelel a Földforgalmi tv-ben meghatározott föld, illetve tanya fogalmának [ingatlan-nyilvántartási adatok!]. (</a:t>
            </a:r>
            <a:r>
              <a:rPr lang="hu-HU" dirty="0" err="1">
                <a:latin typeface="Arial" pitchFamily="34" charset="0"/>
                <a:cs typeface="Arial" pitchFamily="34" charset="0"/>
              </a:rPr>
              <a:t>Fétv</a:t>
            </a:r>
            <a:r>
              <a:rPr lang="hu-HU" dirty="0">
                <a:latin typeface="Arial" pitchFamily="34" charset="0"/>
                <a:cs typeface="Arial" pitchFamily="34" charset="0"/>
              </a:rPr>
              <a:t>.)</a:t>
            </a:r>
          </a:p>
          <a:p>
            <a:endParaRPr lang="hu-HU" dirty="0"/>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18</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20750" y="746125"/>
            <a:ext cx="4968875" cy="3727450"/>
          </a:xfrm>
        </p:spPr>
      </p:sp>
      <p:sp>
        <p:nvSpPr>
          <p:cNvPr id="3" name="Jegyzetek helye 2"/>
          <p:cNvSpPr>
            <a:spLocks noGrp="1"/>
          </p:cNvSpPr>
          <p:nvPr>
            <p:ph type="body" idx="1"/>
          </p:nvPr>
        </p:nvSpPr>
        <p:spPr/>
        <p:txBody>
          <a:bodyPr>
            <a:normAutofit lnSpcReduction="10000"/>
          </a:bodyPr>
          <a:lstStyle/>
          <a:p>
            <a:r>
              <a:rPr lang="hu-HU" dirty="0">
                <a:latin typeface="Times New Roman" pitchFamily="18" charset="0"/>
              </a:rPr>
              <a:t>A </a:t>
            </a:r>
            <a:r>
              <a:rPr lang="hu-HU" b="1" dirty="0">
                <a:latin typeface="Times New Roman" pitchFamily="18" charset="0"/>
              </a:rPr>
              <a:t>földműves</a:t>
            </a:r>
            <a:r>
              <a:rPr lang="hu-HU" dirty="0">
                <a:latin typeface="Times New Roman" pitchFamily="18" charset="0"/>
              </a:rPr>
              <a:t> fogalom – több, más lényeges feltétel mellett – a tényleges mező-, és erdőgazdasági termelő tevékenység gyakorlásához, a gazdálkodásra alkalmassághoz (megfelelő </a:t>
            </a:r>
            <a:r>
              <a:rPr lang="hu-HU" dirty="0" err="1">
                <a:latin typeface="Times New Roman" pitchFamily="18" charset="0"/>
              </a:rPr>
              <a:t>sza</a:t>
            </a:r>
            <a:endParaRPr lang="hu-HU" dirty="0">
              <a:latin typeface="Times New Roman" pitchFamily="18" charset="0"/>
            </a:endParaRPr>
          </a:p>
          <a:p>
            <a:r>
              <a:rPr lang="hu-HU" dirty="0" err="1">
                <a:latin typeface="Times New Roman" pitchFamily="18" charset="0"/>
              </a:rPr>
              <a:t>kképzettség</a:t>
            </a:r>
            <a:r>
              <a:rPr lang="hu-HU" dirty="0">
                <a:latin typeface="Times New Roman" pitchFamily="18" charset="0"/>
              </a:rPr>
              <a:t>, vagy szakirányú gyakorlat) kapcsolódik.</a:t>
            </a:r>
            <a:r>
              <a:rPr lang="hu-HU" b="1" dirty="0">
                <a:latin typeface="Times New Roman" pitchFamily="18" charset="0"/>
                <a:cs typeface="Times New Roman" pitchFamily="18" charset="0"/>
              </a:rPr>
              <a:t> </a:t>
            </a:r>
          </a:p>
          <a:p>
            <a:r>
              <a:rPr lang="hu-HU" b="1" dirty="0">
                <a:latin typeface="Times New Roman" pitchFamily="18" charset="0"/>
                <a:cs typeface="Times New Roman" pitchFamily="18" charset="0"/>
              </a:rPr>
              <a:t>A földműves kritériumrendszere</a:t>
            </a:r>
          </a:p>
          <a:p>
            <a:pPr algn="just"/>
            <a:r>
              <a:rPr lang="hu-HU" dirty="0">
                <a:latin typeface="Times New Roman" pitchFamily="18" charset="0"/>
                <a:cs typeface="Times New Roman" pitchFamily="18" charset="0"/>
              </a:rPr>
              <a:t>nyilvántartásba vett</a:t>
            </a:r>
          </a:p>
          <a:p>
            <a:pPr algn="just"/>
            <a:r>
              <a:rPr lang="hu-HU" dirty="0">
                <a:latin typeface="Times New Roman" pitchFamily="18" charset="0"/>
                <a:cs typeface="Times New Roman" pitchFamily="18" charset="0"/>
              </a:rPr>
              <a:t>magyar vagy tagállami állampolgár, aki</a:t>
            </a:r>
          </a:p>
          <a:p>
            <a:pPr algn="just">
              <a:buFontTx/>
              <a:buNone/>
            </a:pPr>
            <a:r>
              <a:rPr lang="hu-HU" i="1" dirty="0">
                <a:latin typeface="Times New Roman" pitchFamily="18" charset="0"/>
                <a:cs typeface="Times New Roman" pitchFamily="18" charset="0"/>
              </a:rPr>
              <a:t>a)</a:t>
            </a:r>
            <a:r>
              <a:rPr lang="hu-HU" dirty="0">
                <a:latin typeface="Times New Roman" pitchFamily="18" charset="0"/>
                <a:cs typeface="Times New Roman" pitchFamily="18" charset="0"/>
              </a:rPr>
              <a:t> aki a </a:t>
            </a:r>
            <a:r>
              <a:rPr lang="hu-HU" u="sng" dirty="0">
                <a:latin typeface="Times New Roman" pitchFamily="18" charset="0"/>
                <a:cs typeface="Times New Roman" pitchFamily="18" charset="0"/>
              </a:rPr>
              <a:t>504/2013. (XII. 29.) Korm. rendeletben</a:t>
            </a:r>
            <a:r>
              <a:rPr lang="hu-HU" dirty="0">
                <a:latin typeface="Times New Roman" pitchFamily="18" charset="0"/>
                <a:cs typeface="Times New Roman" pitchFamily="18" charset="0"/>
              </a:rPr>
              <a:t> (Kr.) meghatározott </a:t>
            </a:r>
            <a:r>
              <a:rPr lang="hu-HU" b="1" dirty="0">
                <a:latin typeface="Times New Roman" pitchFamily="18" charset="0"/>
                <a:cs typeface="Times New Roman" pitchFamily="18" charset="0"/>
              </a:rPr>
              <a:t>mezőgazdasági vagy erdészeti szakirányú képzettséggel</a:t>
            </a:r>
            <a:r>
              <a:rPr lang="hu-HU" dirty="0">
                <a:latin typeface="Times New Roman" pitchFamily="18" charset="0"/>
                <a:cs typeface="Times New Roman" pitchFamily="18" charset="0"/>
              </a:rPr>
              <a:t> rendelkezik </a:t>
            </a:r>
            <a:r>
              <a:rPr lang="hu-HU" i="1" u="sng" dirty="0">
                <a:latin typeface="Times New Roman" pitchFamily="18" charset="0"/>
                <a:cs typeface="Times New Roman" pitchFamily="18" charset="0"/>
              </a:rPr>
              <a:t>vagy</a:t>
            </a:r>
            <a:r>
              <a:rPr lang="hu-HU" dirty="0">
                <a:latin typeface="Times New Roman" pitchFamily="18" charset="0"/>
                <a:cs typeface="Times New Roman" pitchFamily="18" charset="0"/>
              </a:rPr>
              <a:t> </a:t>
            </a:r>
          </a:p>
          <a:p>
            <a:pPr algn="just">
              <a:buFontTx/>
              <a:buNone/>
            </a:pPr>
            <a:r>
              <a:rPr lang="hu-HU" i="1" dirty="0">
                <a:latin typeface="Times New Roman" pitchFamily="18" charset="0"/>
                <a:cs typeface="Times New Roman" pitchFamily="18" charset="0"/>
              </a:rPr>
              <a:t>b)</a:t>
            </a:r>
            <a:r>
              <a:rPr lang="hu-HU" dirty="0">
                <a:latin typeface="Times New Roman" pitchFamily="18" charset="0"/>
                <a:cs typeface="Times New Roman" pitchFamily="18" charset="0"/>
              </a:rPr>
              <a:t> az a) pont hiányában igazoltan legalább </a:t>
            </a:r>
            <a:r>
              <a:rPr lang="hu-HU" b="1" dirty="0">
                <a:latin typeface="Times New Roman" pitchFamily="18" charset="0"/>
                <a:cs typeface="Times New Roman" pitchFamily="18" charset="0"/>
              </a:rPr>
              <a:t>3 éve mező-, erdőgazdasági tevékenységet, illetve kiegészítő tevékenységet folytat</a:t>
            </a:r>
            <a:r>
              <a:rPr lang="hu-HU" dirty="0">
                <a:latin typeface="Times New Roman" pitchFamily="18" charset="0"/>
                <a:cs typeface="Times New Roman" pitchFamily="18" charset="0"/>
              </a:rPr>
              <a:t>, </a:t>
            </a:r>
            <a:r>
              <a:rPr lang="hu-HU" i="1" u="sng" dirty="0">
                <a:latin typeface="Times New Roman" pitchFamily="18" charset="0"/>
                <a:cs typeface="Times New Roman" pitchFamily="18" charset="0"/>
              </a:rPr>
              <a:t>és</a:t>
            </a:r>
          </a:p>
          <a:p>
            <a:pPr algn="just"/>
            <a:r>
              <a:rPr lang="hu-HU" i="1" dirty="0" smtClean="0">
                <a:solidFill>
                  <a:srgbClr val="000000"/>
                </a:solidFill>
                <a:latin typeface="Times New Roman" pitchFamily="18" charset="0"/>
                <a:cs typeface="Times New Roman" pitchFamily="18" charset="0"/>
              </a:rPr>
              <a:t>)</a:t>
            </a:r>
            <a:r>
              <a:rPr lang="hu-HU" dirty="0" smtClean="0">
                <a:solidFill>
                  <a:srgbClr val="000000"/>
                </a:solidFill>
                <a:latin typeface="Times New Roman" pitchFamily="18" charset="0"/>
                <a:cs typeface="Times New Roman" pitchFamily="18" charset="0"/>
              </a:rPr>
              <a:t> a b) pont szerinti tevékenységét </a:t>
            </a:r>
            <a:r>
              <a:rPr lang="hu-HU" b="1" dirty="0" smtClean="0">
                <a:solidFill>
                  <a:srgbClr val="000000"/>
                </a:solidFill>
                <a:latin typeface="Times New Roman" pitchFamily="18" charset="0"/>
                <a:cs typeface="Times New Roman" pitchFamily="18" charset="0"/>
              </a:rPr>
              <a:t>saját nevében és saját kockázatára </a:t>
            </a:r>
            <a:r>
              <a:rPr lang="hu-HU" dirty="0" smtClean="0">
                <a:solidFill>
                  <a:srgbClr val="000000"/>
                </a:solidFill>
                <a:latin typeface="Times New Roman" pitchFamily="18" charset="0"/>
                <a:cs typeface="Times New Roman" pitchFamily="18" charset="0"/>
              </a:rPr>
              <a:t>folyamatosan Magyarországon végzi, </a:t>
            </a:r>
            <a:r>
              <a:rPr lang="hu-HU" i="1" u="sng" dirty="0" smtClean="0">
                <a:solidFill>
                  <a:srgbClr val="000000"/>
                </a:solidFill>
                <a:latin typeface="Times New Roman" pitchFamily="18" charset="0"/>
                <a:cs typeface="Times New Roman" pitchFamily="18" charset="0"/>
              </a:rPr>
              <a:t>és</a:t>
            </a:r>
          </a:p>
          <a:p>
            <a:pPr algn="just">
              <a:buFont typeface="Arial" charset="0"/>
              <a:buChar char="•"/>
            </a:pPr>
            <a:r>
              <a:rPr lang="hu-HU" dirty="0" smtClean="0">
                <a:solidFill>
                  <a:srgbClr val="000000"/>
                </a:solidFill>
                <a:latin typeface="Times New Roman" pitchFamily="18" charset="0"/>
                <a:cs typeface="Times New Roman" pitchFamily="18" charset="0"/>
              </a:rPr>
              <a:t> a b) pont szerinti tevékenységéből </a:t>
            </a:r>
            <a:r>
              <a:rPr lang="hu-HU" b="1" dirty="0" smtClean="0">
                <a:solidFill>
                  <a:srgbClr val="000000"/>
                </a:solidFill>
                <a:latin typeface="Times New Roman" pitchFamily="18" charset="0"/>
                <a:cs typeface="Times New Roman" pitchFamily="18" charset="0"/>
              </a:rPr>
              <a:t>árbevétele származott</a:t>
            </a:r>
            <a:r>
              <a:rPr lang="hu-HU" dirty="0" smtClean="0">
                <a:solidFill>
                  <a:srgbClr val="000000"/>
                </a:solidFill>
                <a:latin typeface="Times New Roman" pitchFamily="18" charset="0"/>
                <a:cs typeface="Times New Roman" pitchFamily="18" charset="0"/>
              </a:rPr>
              <a:t>, </a:t>
            </a:r>
            <a:r>
              <a:rPr lang="hu-HU" i="1" u="sng" dirty="0" smtClean="0">
                <a:solidFill>
                  <a:srgbClr val="000000"/>
                </a:solidFill>
                <a:latin typeface="Times New Roman" pitchFamily="18" charset="0"/>
                <a:cs typeface="Times New Roman" pitchFamily="18" charset="0"/>
              </a:rPr>
              <a:t>vagy</a:t>
            </a:r>
          </a:p>
          <a:p>
            <a:pPr algn="just">
              <a:buFont typeface="Arial" charset="0"/>
              <a:buChar char="•"/>
            </a:pPr>
            <a:r>
              <a:rPr lang="hu-HU" dirty="0" smtClean="0">
                <a:solidFill>
                  <a:srgbClr val="000000"/>
                </a:solidFill>
                <a:latin typeface="Times New Roman" pitchFamily="18" charset="0"/>
                <a:cs typeface="Times New Roman" pitchFamily="18" charset="0"/>
              </a:rPr>
              <a:t> az árbevétel azért maradt el, mert a megvalósult mező,- vagy erdőgazdasági célú beruházás még nem hasznosulhatott</a:t>
            </a:r>
          </a:p>
          <a:p>
            <a:pPr algn="just">
              <a:buFont typeface="Arial" charset="0"/>
              <a:buChar char="•"/>
            </a:pPr>
            <a:r>
              <a:rPr lang="hu-HU" dirty="0" smtClean="0">
                <a:solidFill>
                  <a:srgbClr val="000000"/>
                </a:solidFill>
                <a:latin typeface="Times New Roman" pitchFamily="18" charset="0"/>
                <a:cs typeface="Times New Roman" pitchFamily="18" charset="0"/>
              </a:rPr>
              <a:t>VAGY</a:t>
            </a:r>
          </a:p>
          <a:p>
            <a:pPr algn="just">
              <a:buFont typeface="Arial" charset="0"/>
              <a:buChar char="•"/>
            </a:pPr>
            <a:r>
              <a:rPr lang="hu-HU" i="1" dirty="0" smtClean="0">
                <a:solidFill>
                  <a:srgbClr val="000000"/>
                </a:solidFill>
                <a:latin typeface="Times New Roman" pitchFamily="18" charset="0"/>
                <a:cs typeface="Times New Roman" pitchFamily="18" charset="0"/>
              </a:rPr>
              <a:t>c)</a:t>
            </a:r>
            <a:r>
              <a:rPr lang="hu-HU" dirty="0" smtClean="0">
                <a:solidFill>
                  <a:srgbClr val="000000"/>
                </a:solidFill>
                <a:latin typeface="Times New Roman" pitchFamily="18" charset="0"/>
                <a:cs typeface="Times New Roman" pitchFamily="18" charset="0"/>
              </a:rPr>
              <a:t> a </a:t>
            </a:r>
            <a:r>
              <a:rPr lang="hu-HU" b="1" dirty="0" smtClean="0">
                <a:solidFill>
                  <a:srgbClr val="000000"/>
                </a:solidFill>
                <a:latin typeface="Times New Roman" pitchFamily="18" charset="0"/>
                <a:cs typeface="Times New Roman" pitchFamily="18" charset="0"/>
              </a:rPr>
              <a:t>legalább 25%-ban tulajdonában álló</a:t>
            </a:r>
            <a:r>
              <a:rPr lang="hu-HU" dirty="0" smtClean="0">
                <a:solidFill>
                  <a:srgbClr val="000000"/>
                </a:solidFill>
                <a:latin typeface="Times New Roman" pitchFamily="18" charset="0"/>
                <a:cs typeface="Times New Roman" pitchFamily="18" charset="0"/>
              </a:rPr>
              <a:t>, Magyarországon bejegyzett </a:t>
            </a:r>
            <a:r>
              <a:rPr lang="hu-HU" b="1" dirty="0" smtClean="0">
                <a:solidFill>
                  <a:srgbClr val="000000"/>
                </a:solidFill>
                <a:latin typeface="Times New Roman" pitchFamily="18" charset="0"/>
                <a:cs typeface="Times New Roman" pitchFamily="18" charset="0"/>
              </a:rPr>
              <a:t>mezőgazdasági termelőszervezet </a:t>
            </a:r>
            <a:r>
              <a:rPr lang="hu-HU" dirty="0" smtClean="0">
                <a:solidFill>
                  <a:srgbClr val="000000"/>
                </a:solidFill>
                <a:latin typeface="Times New Roman" pitchFamily="18" charset="0"/>
                <a:cs typeface="Times New Roman" pitchFamily="18" charset="0"/>
              </a:rPr>
              <a:t>olyan </a:t>
            </a:r>
            <a:r>
              <a:rPr lang="hu-HU" b="1" dirty="0" smtClean="0">
                <a:solidFill>
                  <a:srgbClr val="000000"/>
                </a:solidFill>
                <a:latin typeface="Times New Roman" pitchFamily="18" charset="0"/>
                <a:cs typeface="Times New Roman" pitchFamily="18" charset="0"/>
              </a:rPr>
              <a:t>tagjának</a:t>
            </a:r>
            <a:r>
              <a:rPr lang="hu-HU" dirty="0" smtClean="0">
                <a:solidFill>
                  <a:srgbClr val="000000"/>
                </a:solidFill>
                <a:latin typeface="Times New Roman" pitchFamily="18" charset="0"/>
                <a:cs typeface="Times New Roman" pitchFamily="18" charset="0"/>
              </a:rPr>
              <a:t> minősül, aki mező-, erdőgazdasági tevékenységet, illetve mező-, erdőgazdasági- és az azokat kiegészítő tevékenységet </a:t>
            </a:r>
            <a:r>
              <a:rPr lang="hu-HU" b="1" dirty="0" smtClean="0">
                <a:solidFill>
                  <a:srgbClr val="000000"/>
                </a:solidFill>
                <a:latin typeface="Times New Roman" pitchFamily="18" charset="0"/>
                <a:cs typeface="Times New Roman" pitchFamily="18" charset="0"/>
              </a:rPr>
              <a:t>személyes közreműködésként</a:t>
            </a:r>
            <a:r>
              <a:rPr lang="hu-HU" dirty="0" smtClean="0">
                <a:solidFill>
                  <a:srgbClr val="000000"/>
                </a:solidFill>
                <a:latin typeface="Times New Roman" pitchFamily="18" charset="0"/>
                <a:cs typeface="Times New Roman" pitchFamily="18" charset="0"/>
              </a:rPr>
              <a:t> végzi.</a:t>
            </a:r>
          </a:p>
          <a:p>
            <a:pPr algn="just">
              <a:buFont typeface="Arial" charset="0"/>
              <a:buChar char="•"/>
            </a:pPr>
            <a:endParaRPr lang="hu-HU" dirty="0"/>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19</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xfrm>
            <a:off x="920750" y="746125"/>
            <a:ext cx="4968875" cy="3727450"/>
          </a:xfrm>
          <a:noFill/>
          <a:ln>
            <a:solidFill>
              <a:srgbClr val="000000"/>
            </a:solidFill>
            <a:miter lim="800000"/>
            <a:headEnd/>
            <a:tailEnd/>
          </a:ln>
        </p:spPr>
      </p:sp>
      <p:sp>
        <p:nvSpPr>
          <p:cNvPr id="24579" name="Rectangle 3"/>
          <p:cNvSpPr>
            <a:spLocks noGrp="1"/>
          </p:cNvSpPr>
          <p:nvPr>
            <p:ph type="body" idx="1"/>
          </p:nvPr>
        </p:nvSpPr>
        <p:spPr>
          <a:noFill/>
        </p:spPr>
        <p:txBody>
          <a:bodyPr/>
          <a:lstStyle/>
          <a:p>
            <a:r>
              <a:rPr lang="hu-HU" smtClean="0"/>
              <a:t>A termőföld tulajdoni viszonyainak átalakítása az előző politikai rendszertől öröklött tulajdoni struktúra felbomlását, a magántulajdon általánossá válását eredményezte.</a:t>
            </a:r>
            <a:endParaRPr lang="hu-HU" smtClean="0">
              <a:latin typeface="Arial" charset="0"/>
            </a:endParaRPr>
          </a:p>
          <a:p>
            <a:r>
              <a:rPr lang="hu-HU" smtClean="0"/>
              <a:t>A kárpótlás és a részarány-tulajdon kiadása az ország mezőgazdasági területének mintegy 80 %-ára terjedt ki, </a:t>
            </a:r>
            <a:r>
              <a:rPr lang="hu-HU" b="1" smtClean="0"/>
              <a:t>melyhez fogható mértékű földreform a magyar történelemben nem ismert. </a:t>
            </a:r>
            <a:r>
              <a:rPr lang="hu-HU" smtClean="0"/>
              <a:t>A termőföld privatizációja során több, mint </a:t>
            </a:r>
            <a:r>
              <a:rPr lang="hu-HU" b="1" smtClean="0"/>
              <a:t>5,5 millió hektár</a:t>
            </a:r>
            <a:r>
              <a:rPr lang="hu-HU" smtClean="0"/>
              <a:t> nagyságú termőföld került magántulajdonba. </a:t>
            </a:r>
            <a:endParaRPr lang="hu-HU"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20750" y="746125"/>
            <a:ext cx="4968875" cy="3727450"/>
          </a:xfrm>
        </p:spPr>
      </p:sp>
      <p:sp>
        <p:nvSpPr>
          <p:cNvPr id="3" name="Jegyzetek helye 2"/>
          <p:cNvSpPr>
            <a:spLocks noGrp="1"/>
          </p:cNvSpPr>
          <p:nvPr>
            <p:ph type="body" idx="1"/>
          </p:nvPr>
        </p:nvSpPr>
        <p:spPr/>
        <p:txBody>
          <a:bodyPr>
            <a:normAutofit fontScale="92500"/>
          </a:bodyPr>
          <a:lstStyle/>
          <a:p>
            <a:r>
              <a:rPr lang="hu-HU" b="1" dirty="0">
                <a:solidFill>
                  <a:srgbClr val="A29061"/>
                </a:solidFill>
                <a:latin typeface="Times New Roman" pitchFamily="18" charset="0"/>
                <a:cs typeface="Times New Roman" pitchFamily="18" charset="0"/>
              </a:rPr>
              <a:t>Kivételes szerzési lehetőségek</a:t>
            </a:r>
          </a:p>
          <a:p>
            <a:pPr algn="just" eaLnBrk="1" hangingPunct="1">
              <a:buFontTx/>
              <a:buNone/>
            </a:pPr>
            <a:r>
              <a:rPr lang="hu-HU" dirty="0">
                <a:latin typeface="Times New Roman" pitchFamily="18" charset="0"/>
              </a:rPr>
              <a:t>Földművesnek nem minősülő </a:t>
            </a:r>
            <a:r>
              <a:rPr lang="hu-HU" b="1" dirty="0">
                <a:latin typeface="Times New Roman" pitchFamily="18" charset="0"/>
              </a:rPr>
              <a:t>természetes személyek</a:t>
            </a:r>
            <a:r>
              <a:rPr lang="hu-HU" dirty="0">
                <a:latin typeface="Times New Roman" pitchFamily="18" charset="0"/>
              </a:rPr>
              <a:t> közül földtulajdont szerezhetnek:</a:t>
            </a:r>
          </a:p>
          <a:p>
            <a:pPr algn="just" eaLnBrk="1" hangingPunct="1"/>
            <a:r>
              <a:rPr lang="hu-HU" b="1" dirty="0">
                <a:latin typeface="Times New Roman" pitchFamily="18" charset="0"/>
              </a:rPr>
              <a:t>a </a:t>
            </a:r>
            <a:r>
              <a:rPr lang="hu-HU" b="1" i="1" dirty="0">
                <a:latin typeface="Times New Roman" pitchFamily="18" charset="0"/>
              </a:rPr>
              <a:t>közeli hozzátartozók</a:t>
            </a:r>
            <a:r>
              <a:rPr lang="hu-HU" b="1" dirty="0">
                <a:latin typeface="Times New Roman" pitchFamily="18" charset="0"/>
              </a:rPr>
              <a:t> akkor is, ha nem földművesek:</a:t>
            </a:r>
          </a:p>
          <a:p>
            <a:pPr algn="just" eaLnBrk="1" hangingPunct="1">
              <a:buFontTx/>
              <a:buNone/>
            </a:pPr>
            <a:r>
              <a:rPr lang="hu-HU" dirty="0">
                <a:latin typeface="Times New Roman" pitchFamily="18" charset="0"/>
              </a:rPr>
              <a:t>	Ennek indoka, hogy a családon belüli, azaz a közeli hozzátartozók közötti földmozgás a családi vagyon olyan belső átrendeződése, amelybe az államnak nem szabad beavatkozni. A törvény ezért lehetővé teszi, hogy a családtagok között ne csak halál esetén, hanem még élők között is akadálymentesen áramolhasson a föld tulajdonjoga.</a:t>
            </a:r>
          </a:p>
          <a:p>
            <a:pPr algn="just" eaLnBrk="1" hangingPunct="1"/>
            <a:r>
              <a:rPr lang="hu-HU" b="1" i="1" dirty="0">
                <a:latin typeface="Times New Roman" pitchFamily="18" charset="0"/>
              </a:rPr>
              <a:t>legfeljebb 1 ha mértékig</a:t>
            </a:r>
            <a:r>
              <a:rPr lang="hu-HU" b="1" dirty="0">
                <a:latin typeface="Times New Roman" pitchFamily="18" charset="0"/>
              </a:rPr>
              <a:t> bármely tagállami állampolgár:</a:t>
            </a:r>
          </a:p>
          <a:p>
            <a:pPr algn="just" eaLnBrk="1" hangingPunct="1">
              <a:buFontTx/>
              <a:buNone/>
            </a:pPr>
            <a:r>
              <a:rPr lang="hu-HU" dirty="0">
                <a:latin typeface="Times New Roman" pitchFamily="18" charset="0"/>
              </a:rPr>
              <a:t>	Alkotmányosan nem védhető a föld, mint termelési tényező, azaz a saját szükséglet kielégítés alapjául is szolgáló eszköz tulajdonjogának megszerzésétől a földművesnek nem minősülő személyek teljes elzárása. </a:t>
            </a:r>
          </a:p>
          <a:p>
            <a:pPr algn="just" eaLnBrk="1" hangingPunct="1">
              <a:buFontTx/>
              <a:buNone/>
            </a:pPr>
            <a:r>
              <a:rPr lang="hu-HU" dirty="0">
                <a:latin typeface="Times New Roman" pitchFamily="18" charset="0"/>
              </a:rPr>
              <a:t>) </a:t>
            </a:r>
            <a:r>
              <a:rPr lang="hu-HU" b="1" dirty="0">
                <a:latin typeface="Times New Roman" pitchFamily="18" charset="0"/>
              </a:rPr>
              <a:t>A</a:t>
            </a:r>
            <a:r>
              <a:rPr lang="hu-HU" dirty="0">
                <a:latin typeface="Times New Roman" pitchFamily="18" charset="0"/>
              </a:rPr>
              <a:t> </a:t>
            </a:r>
            <a:r>
              <a:rPr lang="hu-HU" b="1" dirty="0">
                <a:latin typeface="Times New Roman" pitchFamily="18" charset="0"/>
              </a:rPr>
              <a:t>jogi személyek közül</a:t>
            </a:r>
            <a:endParaRPr lang="hu-HU" dirty="0">
              <a:latin typeface="Times New Roman" pitchFamily="18" charset="0"/>
            </a:endParaRPr>
          </a:p>
          <a:p>
            <a:pPr algn="just" eaLnBrk="1" hangingPunct="1">
              <a:buFontTx/>
              <a:buNone/>
            </a:pPr>
            <a:r>
              <a:rPr lang="hu-HU" dirty="0" err="1">
                <a:latin typeface="Times New Roman" pitchFamily="18" charset="0"/>
              </a:rPr>
              <a:t>ba</a:t>
            </a:r>
            <a:r>
              <a:rPr lang="hu-HU" dirty="0">
                <a:latin typeface="Times New Roman" pitchFamily="18" charset="0"/>
              </a:rPr>
              <a:t>) földtulajdont szerezhetnek</a:t>
            </a:r>
          </a:p>
          <a:p>
            <a:pPr algn="just" eaLnBrk="1" hangingPunct="1"/>
            <a:r>
              <a:rPr lang="hu-HU" i="1" dirty="0">
                <a:latin typeface="Times New Roman" pitchFamily="18" charset="0"/>
              </a:rPr>
              <a:t>magyarországi székhelyű bevett egyházi jogi személy</a:t>
            </a:r>
            <a:r>
              <a:rPr lang="hu-HU" dirty="0">
                <a:latin typeface="Times New Roman" pitchFamily="18" charset="0"/>
              </a:rPr>
              <a:t> meghatározott jogcímeken (ajándékozás, végintézkedés, tartás, gondozás, életjáradék).</a:t>
            </a:r>
          </a:p>
          <a:p>
            <a:pPr algn="just" eaLnBrk="1" hangingPunct="1"/>
            <a:r>
              <a:rPr lang="hu-HU" dirty="0">
                <a:latin typeface="Times New Roman" pitchFamily="18" charset="0"/>
              </a:rPr>
              <a:t>a </a:t>
            </a:r>
            <a:r>
              <a:rPr lang="hu-HU" i="1" dirty="0">
                <a:latin typeface="Times New Roman" pitchFamily="18" charset="0"/>
              </a:rPr>
              <a:t>Magyar Állam, a magyarországi község, város, a főváros és kerületeinek  önkormányzata</a:t>
            </a:r>
            <a:r>
              <a:rPr lang="hu-HU" dirty="0">
                <a:latin typeface="Times New Roman" pitchFamily="18" charset="0"/>
              </a:rPr>
              <a:t> közfoglalkoztatási célra.</a:t>
            </a:r>
          </a:p>
          <a:p>
            <a:pPr algn="just" eaLnBrk="1" hangingPunct="1"/>
            <a:r>
              <a:rPr lang="hu-HU" i="1" dirty="0">
                <a:latin typeface="Times New Roman" pitchFamily="18" charset="0"/>
              </a:rPr>
              <a:t>jelzálog hitelintézet</a:t>
            </a:r>
            <a:r>
              <a:rPr lang="hu-HU" dirty="0">
                <a:latin typeface="Times New Roman" pitchFamily="18" charset="0"/>
              </a:rPr>
              <a:t> átmeneti időtartamra (1 év).</a:t>
            </a:r>
          </a:p>
          <a:p>
            <a:pPr algn="just" eaLnBrk="1" hangingPunct="1">
              <a:buFontTx/>
              <a:buNone/>
            </a:pPr>
            <a:r>
              <a:rPr lang="hu-HU" dirty="0" err="1">
                <a:latin typeface="Times New Roman" pitchFamily="18" charset="0"/>
              </a:rPr>
              <a:t>bb</a:t>
            </a:r>
            <a:r>
              <a:rPr lang="hu-HU" dirty="0">
                <a:latin typeface="Times New Roman" pitchFamily="18" charset="0"/>
              </a:rPr>
              <a:t>) földhasználatot szerezhetnek</a:t>
            </a:r>
          </a:p>
          <a:p>
            <a:pPr algn="just" eaLnBrk="1" hangingPunct="1"/>
            <a:r>
              <a:rPr lang="hu-HU" i="1" dirty="0">
                <a:latin typeface="Times New Roman" pitchFamily="18" charset="0"/>
              </a:rPr>
              <a:t>magyarországi székhelyű egyházi jogi személy</a:t>
            </a:r>
            <a:r>
              <a:rPr lang="hu-HU" dirty="0">
                <a:latin typeface="Times New Roman" pitchFamily="18" charset="0"/>
              </a:rPr>
              <a:t> meghatározott célokra</a:t>
            </a:r>
          </a:p>
          <a:p>
            <a:pPr algn="just" eaLnBrk="1" hangingPunct="1"/>
            <a:r>
              <a:rPr lang="hu-HU" i="1" dirty="0">
                <a:latin typeface="Times New Roman" pitchFamily="18" charset="0"/>
              </a:rPr>
              <a:t>oktatási intézmény</a:t>
            </a:r>
            <a:r>
              <a:rPr lang="hu-HU" dirty="0">
                <a:latin typeface="Times New Roman" pitchFamily="18" charset="0"/>
              </a:rPr>
              <a:t> oktatási-, kutatási-, tudományos célra.</a:t>
            </a:r>
          </a:p>
          <a:p>
            <a:pPr algn="just" eaLnBrk="1" hangingPunct="1">
              <a:buFontTx/>
              <a:buNone/>
            </a:pPr>
            <a:endParaRPr lang="hu-HU" dirty="0">
              <a:latin typeface="Times New Roman" pitchFamily="18" charset="0"/>
            </a:endParaRPr>
          </a:p>
          <a:p>
            <a:endParaRPr lang="hu-HU" dirty="0"/>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20</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20750" y="746125"/>
            <a:ext cx="4968875" cy="3727450"/>
          </a:xfrm>
        </p:spPr>
      </p:sp>
      <p:sp>
        <p:nvSpPr>
          <p:cNvPr id="3" name="Jegyzetek helye 2"/>
          <p:cNvSpPr>
            <a:spLocks noGrp="1"/>
          </p:cNvSpPr>
          <p:nvPr>
            <p:ph type="body" idx="1"/>
          </p:nvPr>
        </p:nvSpPr>
        <p:spPr/>
        <p:txBody>
          <a:bodyPr>
            <a:normAutofit fontScale="85000" lnSpcReduction="20000"/>
          </a:bodyPr>
          <a:lstStyle/>
          <a:p>
            <a:pPr algn="just"/>
            <a:r>
              <a:rPr lang="hu-HU" dirty="0">
                <a:latin typeface="Times New Roman" pitchFamily="18" charset="0"/>
              </a:rPr>
              <a:t>A</a:t>
            </a:r>
            <a:r>
              <a:rPr lang="hu-HU" i="1" dirty="0">
                <a:latin typeface="Times New Roman" pitchFamily="18" charset="0"/>
              </a:rPr>
              <a:t> birtokmaximumra </a:t>
            </a:r>
            <a:r>
              <a:rPr lang="hu-HU" dirty="0">
                <a:latin typeface="Times New Roman" pitchFamily="18" charset="0"/>
              </a:rPr>
              <a:t>vonatkozó szabály szerint a földműves és mezőgazdasági termelőszervezet föld birtokát főszabályként legfeljebb 1200 hektár mértékig szerezheti meg. Ebbe bele kell számítani a már birtokában lévő föld területnagyságát is, vagyis mindazt, ami a tulajdonában, haszonélvezetében, vagy érvényes jogcímen a használatában áll. </a:t>
            </a:r>
          </a:p>
          <a:p>
            <a:pPr algn="just"/>
            <a:endParaRPr lang="hu-HU" dirty="0">
              <a:latin typeface="Times New Roman" pitchFamily="18" charset="0"/>
            </a:endParaRPr>
          </a:p>
          <a:p>
            <a:pPr algn="just"/>
            <a:r>
              <a:rPr lang="hu-HU" dirty="0">
                <a:latin typeface="Times New Roman" pitchFamily="18" charset="0"/>
              </a:rPr>
              <a:t>A </a:t>
            </a:r>
            <a:r>
              <a:rPr lang="hu-HU" i="1" dirty="0">
                <a:latin typeface="Times New Roman" pitchFamily="18" charset="0"/>
              </a:rPr>
              <a:t>kedvezményes birtokmaximumra </a:t>
            </a:r>
            <a:r>
              <a:rPr lang="hu-HU" dirty="0">
                <a:latin typeface="Times New Roman" pitchFamily="18" charset="0"/>
              </a:rPr>
              <a:t>vonatkozó szabály szerint állattartó telep üzemeltetője, a szántóföldi és kertészeti növényfajok vetőmagjának előállítója esetében a birtokmaximum mértéke 1800 hektár területnagyság lehet. </a:t>
            </a:r>
          </a:p>
          <a:p>
            <a:pPr algn="just"/>
            <a:endParaRPr lang="hu-HU" dirty="0">
              <a:latin typeface="Times New Roman" pitchFamily="18" charset="0"/>
            </a:endParaRPr>
          </a:p>
          <a:p>
            <a:pPr algn="just"/>
            <a:r>
              <a:rPr lang="hu-HU" dirty="0">
                <a:latin typeface="Times New Roman" pitchFamily="18" charset="0"/>
              </a:rPr>
              <a:t>A különválással, kiválással létrejött mezőgazdasági termelőszervezet esetében – a létrejöttétől számított 5 évig – a megengedett birtokméretbe a jogelőd birtokában lévő összes föld területnagyságát be kell számítani.</a:t>
            </a:r>
          </a:p>
          <a:p>
            <a:pPr algn="just"/>
            <a:endParaRPr lang="hu-HU" dirty="0">
              <a:latin typeface="Times New Roman" pitchFamily="18" charset="0"/>
            </a:endParaRPr>
          </a:p>
          <a:p>
            <a:pPr algn="just"/>
            <a:r>
              <a:rPr lang="hu-HU" dirty="0">
                <a:latin typeface="Times New Roman" pitchFamily="18" charset="0"/>
              </a:rPr>
              <a:t>Az állattartó telep üzemeltetőjét a kedvezményes birtokmaximum akkor illeti meg, ha – a szerződés megkötését vagy az elővásárlásra, illetve </a:t>
            </a:r>
            <a:r>
              <a:rPr lang="hu-HU" dirty="0" err="1">
                <a:latin typeface="Times New Roman" pitchFamily="18" charset="0"/>
              </a:rPr>
              <a:t>előhaszonbérletre</a:t>
            </a:r>
            <a:r>
              <a:rPr lang="hu-HU" dirty="0">
                <a:latin typeface="Times New Roman" pitchFamily="18" charset="0"/>
              </a:rPr>
              <a:t> vonatkozó elfogadó jognyilatkozatának megtételét megelőző évben vagy a megelőző 3 év átlagában – a már birtokában lévő földön az évenkénti átlagos állatsűrűség hektáronként elérte a fél, de legalább a 600 állategységet. Az állattartáshoz szükséges takarmány-előállítás céljából az 1200 hektár mértékű birtokmaximumot meghaladó föld megszerzéséhez hektáronként legalább fél állategység átlagos állatsűrűséggel kell rendelkezni. Az átlagos állatsűrűséget az élelmiszerlánc-felügyeleti szerv állapítja meg, és annak igazolására az állattartó telep üzemeltetőjének kérelmére hatósági bizonyítványt állít ki.</a:t>
            </a:r>
          </a:p>
          <a:p>
            <a:pPr algn="just"/>
            <a:r>
              <a:rPr lang="hu-HU" dirty="0">
                <a:latin typeface="Times New Roman" pitchFamily="18" charset="0"/>
              </a:rPr>
              <a:t>A kedvezményes birtokmaximumra vonatkozóan az ÁE megállapítása során az állattartó telep üzemeltetőjének hatósági nyilvántartásban szereplő vagy helyszíni szemlével igazolt állatlétszáma vehető figyelembe.</a:t>
            </a:r>
          </a:p>
          <a:p>
            <a:pPr algn="just"/>
            <a:r>
              <a:rPr lang="hu-HU" dirty="0">
                <a:latin typeface="Times New Roman" pitchFamily="18" charset="0"/>
              </a:rPr>
              <a:t>Állattartáshoz szükséges takarmány-előállítás céljából megszerezhető földterületként szántó, rét, legelő (gyep), vagy fásított terület művelési ágban nyilvántartott földterület vehető figyelembe.</a:t>
            </a:r>
          </a:p>
          <a:p>
            <a:pPr defTabSz="922721">
              <a:defRPr/>
            </a:pPr>
            <a:r>
              <a:rPr lang="hu-HU" dirty="0">
                <a:latin typeface="Times New Roman" pitchFamily="18" charset="0"/>
              </a:rPr>
              <a:t>A szántóföldi és kertészeti növényfajok vetőmagjának előállítóját a kedvezményes birtokmaximum akkor illeti meg, ha a szerződés megkötését vagy az elővásárlásra, illetve </a:t>
            </a:r>
            <a:r>
              <a:rPr lang="hu-HU" dirty="0" err="1">
                <a:latin typeface="Times New Roman" pitchFamily="18" charset="0"/>
              </a:rPr>
              <a:t>előhaszonbérletre</a:t>
            </a:r>
            <a:r>
              <a:rPr lang="hu-HU" dirty="0">
                <a:latin typeface="Times New Roman" pitchFamily="18" charset="0"/>
              </a:rPr>
              <a:t> vonatkozó elfogadó jognyilatkozatának megtételét megelőző 3 év átlagában a már birtokában lévő szántó művelési ágú föld egytizede, de legalább 120 ha vetőmag vagy szaporító anyag előállításának helyéül szolgált. Az átlagos területnagyságot a növénytermesztési hatóság állapítja meg, és annak igazolására a </a:t>
            </a:r>
            <a:r>
              <a:rPr lang="hu-HU" dirty="0" err="1">
                <a:latin typeface="Times New Roman" pitchFamily="18" charset="0"/>
              </a:rPr>
              <a:t>vetőmagelőállító</a:t>
            </a:r>
            <a:r>
              <a:rPr lang="hu-HU" dirty="0">
                <a:latin typeface="Times New Roman" pitchFamily="18" charset="0"/>
              </a:rPr>
              <a:t> kérelmére hatósági bizonyítványt állít ki.</a:t>
            </a:r>
          </a:p>
          <a:p>
            <a:endParaRPr lang="hu-HU" dirty="0"/>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21</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20750" y="746125"/>
            <a:ext cx="4968875" cy="3727450"/>
          </a:xfrm>
        </p:spPr>
      </p:sp>
      <p:sp>
        <p:nvSpPr>
          <p:cNvPr id="3" name="Jegyzetek helye 2"/>
          <p:cNvSpPr>
            <a:spLocks noGrp="1"/>
          </p:cNvSpPr>
          <p:nvPr>
            <p:ph type="body" idx="1"/>
          </p:nvPr>
        </p:nvSpPr>
        <p:spPr/>
        <p:txBody>
          <a:bodyPr>
            <a:normAutofit/>
          </a:bodyPr>
          <a:lstStyle/>
          <a:p>
            <a:pPr algn="just">
              <a:lnSpc>
                <a:spcPct val="90000"/>
              </a:lnSpc>
              <a:buFontTx/>
              <a:buNone/>
            </a:pPr>
            <a:r>
              <a:rPr lang="hu-HU" dirty="0" smtClean="0">
                <a:latin typeface="Times New Roman" pitchFamily="18" charset="0"/>
              </a:rPr>
              <a:t>A föld tulajdonjogának átruházására vagy a föld tulajdonjogát érintő más jogügylet írásba foglalására csak olyan papír alapú okmányon kerülhet sor, amely meghatározott </a:t>
            </a:r>
            <a:r>
              <a:rPr lang="hu-HU" b="1" dirty="0" smtClean="0">
                <a:latin typeface="Times New Roman" pitchFamily="18" charset="0"/>
              </a:rPr>
              <a:t>biztonsági kellékekkel</a:t>
            </a:r>
            <a:r>
              <a:rPr lang="hu-HU" dirty="0" smtClean="0">
                <a:latin typeface="Times New Roman" pitchFamily="18" charset="0"/>
              </a:rPr>
              <a:t> rendelkezik.</a:t>
            </a:r>
          </a:p>
          <a:p>
            <a:pPr algn="just">
              <a:lnSpc>
                <a:spcPct val="90000"/>
              </a:lnSpc>
              <a:buFontTx/>
              <a:buNone/>
            </a:pPr>
            <a:endParaRPr lang="hu-HU" dirty="0" smtClean="0">
              <a:latin typeface="Times New Roman" pitchFamily="18" charset="0"/>
            </a:endParaRPr>
          </a:p>
          <a:p>
            <a:pPr algn="just">
              <a:lnSpc>
                <a:spcPct val="90000"/>
              </a:lnSpc>
              <a:buFontTx/>
              <a:buNone/>
            </a:pPr>
            <a:r>
              <a:rPr lang="hu-HU" dirty="0" smtClean="0">
                <a:latin typeface="Times New Roman" pitchFamily="18" charset="0"/>
              </a:rPr>
              <a:t>	A rendelkezés célja a korábban dátum nélkül kötött zsebszerződések </a:t>
            </a:r>
            <a:r>
              <a:rPr lang="hu-HU" dirty="0" err="1" smtClean="0">
                <a:latin typeface="Times New Roman" pitchFamily="18" charset="0"/>
              </a:rPr>
              <a:t>hatályosulásának</a:t>
            </a:r>
            <a:r>
              <a:rPr lang="hu-HU" dirty="0" smtClean="0">
                <a:latin typeface="Times New Roman" pitchFamily="18" charset="0"/>
              </a:rPr>
              <a:t> megakadályozása.</a:t>
            </a:r>
          </a:p>
          <a:p>
            <a:pPr algn="just">
              <a:lnSpc>
                <a:spcPct val="90000"/>
              </a:lnSpc>
              <a:buNone/>
            </a:pPr>
            <a:r>
              <a:rPr lang="hu-HU" dirty="0">
                <a:latin typeface="Times New Roman" pitchFamily="18" charset="0"/>
              </a:rPr>
              <a:t>Több föld </a:t>
            </a:r>
            <a:r>
              <a:rPr lang="hu-HU" b="1" dirty="0">
                <a:latin typeface="Times New Roman" pitchFamily="18" charset="0"/>
              </a:rPr>
              <a:t>egybefoglalt vételáron </a:t>
            </a:r>
            <a:r>
              <a:rPr lang="hu-HU" dirty="0">
                <a:latin typeface="Times New Roman" pitchFamily="18" charset="0"/>
              </a:rPr>
              <a:t>történő eladására akkor kerülhet sor, ha azok egymással szomszédosak, vagy egy mezőgazdasági üzemközponthoz tartoznak. </a:t>
            </a:r>
          </a:p>
          <a:p>
            <a:pPr algn="just">
              <a:lnSpc>
                <a:spcPct val="90000"/>
              </a:lnSpc>
              <a:buNone/>
            </a:pPr>
            <a:r>
              <a:rPr lang="hu-HU" dirty="0">
                <a:latin typeface="Times New Roman" pitchFamily="18" charset="0"/>
              </a:rPr>
              <a:t>	</a:t>
            </a:r>
          </a:p>
          <a:p>
            <a:pPr algn="just">
              <a:lnSpc>
                <a:spcPct val="90000"/>
              </a:lnSpc>
              <a:buNone/>
            </a:pPr>
            <a:r>
              <a:rPr lang="hu-HU" dirty="0">
                <a:latin typeface="Times New Roman" pitchFamily="18" charset="0"/>
              </a:rPr>
              <a:t>	Több föld </a:t>
            </a:r>
            <a:r>
              <a:rPr lang="hu-HU" b="1" dirty="0">
                <a:latin typeface="Times New Roman" pitchFamily="18" charset="0"/>
              </a:rPr>
              <a:t>egybefoglalt haszonbér ellenében </a:t>
            </a:r>
            <a:r>
              <a:rPr lang="hu-HU" dirty="0">
                <a:latin typeface="Times New Roman" pitchFamily="18" charset="0"/>
              </a:rPr>
              <a:t>történő haszonbérbe adására akkor kerülhet sor, ha azok egymással szomszédosak, vagy egy mezőgazdasági üzemközponthoz tartoznak.</a:t>
            </a:r>
          </a:p>
          <a:p>
            <a:pPr algn="just">
              <a:lnSpc>
                <a:spcPct val="90000"/>
              </a:lnSpc>
              <a:buNone/>
            </a:pPr>
            <a:endParaRPr lang="hu-HU" dirty="0">
              <a:latin typeface="Times New Roman" pitchFamily="18" charset="0"/>
            </a:endParaRPr>
          </a:p>
          <a:p>
            <a:pPr algn="just">
              <a:lnSpc>
                <a:spcPct val="90000"/>
              </a:lnSpc>
              <a:buNone/>
            </a:pPr>
            <a:r>
              <a:rPr lang="hu-HU" dirty="0">
                <a:latin typeface="Times New Roman" pitchFamily="18" charset="0"/>
              </a:rPr>
              <a:t>	</a:t>
            </a:r>
            <a:r>
              <a:rPr lang="hu-HU" b="1" dirty="0">
                <a:latin typeface="Times New Roman" pitchFamily="18" charset="0"/>
              </a:rPr>
              <a:t>Egy szerződésben több föld </a:t>
            </a:r>
            <a:r>
              <a:rPr lang="hu-HU" dirty="0">
                <a:latin typeface="Times New Roman" pitchFamily="18" charset="0"/>
              </a:rPr>
              <a:t>csak egybefoglalt vételáron, illetve haszonbér ellenében adható el, illetve adható haszonbérbe.</a:t>
            </a:r>
          </a:p>
          <a:p>
            <a:endParaRPr lang="hu-HU" dirty="0"/>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22</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23</a:t>
            </a:fld>
            <a:endParaRPr lang="hu-HU"/>
          </a:p>
        </p:txBody>
      </p:sp>
    </p:spTree>
    <p:extLst>
      <p:ext uri="{BB962C8B-B14F-4D97-AF65-F5344CB8AC3E}">
        <p14:creationId xmlns:p14="http://schemas.microsoft.com/office/powerpoint/2010/main" val="1091008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20750" y="746125"/>
            <a:ext cx="4968875" cy="3727450"/>
          </a:xfrm>
        </p:spPr>
      </p:sp>
      <p:sp>
        <p:nvSpPr>
          <p:cNvPr id="3" name="Jegyzetek helye 2"/>
          <p:cNvSpPr>
            <a:spLocks noGrp="1"/>
          </p:cNvSpPr>
          <p:nvPr>
            <p:ph type="body" idx="1"/>
          </p:nvPr>
        </p:nvSpPr>
        <p:spPr/>
        <p:txBody>
          <a:bodyPr>
            <a:normAutofit fontScale="77500" lnSpcReduction="20000"/>
          </a:bodyPr>
          <a:lstStyle/>
          <a:p>
            <a:pPr marL="615147" indent="-615147" algn="just">
              <a:buFontTx/>
              <a:buAutoNum type="arabicPeriod"/>
            </a:pPr>
            <a:r>
              <a:rPr lang="hu-HU" dirty="0">
                <a:latin typeface="Times New Roman" pitchFamily="18" charset="0"/>
              </a:rPr>
              <a:t>A szántó, rét, legelő (gyep), vagy fásított terület művelési ágban nyilvántartott föld eladása esetén a </a:t>
            </a:r>
            <a:r>
              <a:rPr lang="hu-HU" i="1" dirty="0">
                <a:latin typeface="Times New Roman" pitchFamily="18" charset="0"/>
              </a:rPr>
              <a:t>c)</a:t>
            </a:r>
            <a:r>
              <a:rPr lang="hu-HU" dirty="0">
                <a:latin typeface="Times New Roman" pitchFamily="18" charset="0"/>
              </a:rPr>
              <a:t> pontban foglalt földművest – az elővásárlásra jogosultak sorrendjében – </a:t>
            </a:r>
            <a:r>
              <a:rPr lang="hu-HU" b="1" dirty="0">
                <a:latin typeface="Times New Roman" pitchFamily="18" charset="0"/>
              </a:rPr>
              <a:t>megelőzi</a:t>
            </a:r>
            <a:r>
              <a:rPr lang="hu-HU" dirty="0">
                <a:latin typeface="Times New Roman" pitchFamily="18" charset="0"/>
              </a:rPr>
              <a:t> az a földműves, aki a föld fekvése szerinti településen az elővásárlási joga gyakorlását megelőzően </a:t>
            </a:r>
            <a:r>
              <a:rPr lang="hu-HU" b="1" dirty="0">
                <a:latin typeface="Times New Roman" pitchFamily="18" charset="0"/>
              </a:rPr>
              <a:t>legalább 1 éve állattartó telepet üzemeltet</a:t>
            </a:r>
            <a:r>
              <a:rPr lang="hu-HU" dirty="0">
                <a:latin typeface="Times New Roman" pitchFamily="18" charset="0"/>
              </a:rPr>
              <a:t>, és a tulajdonszerzésének a célja az állattartáshoz </a:t>
            </a:r>
            <a:r>
              <a:rPr lang="hu-HU" b="1" dirty="0">
                <a:latin typeface="Times New Roman" pitchFamily="18" charset="0"/>
              </a:rPr>
              <a:t>szükséges takarmány-előállítás biztosítása</a:t>
            </a:r>
            <a:r>
              <a:rPr lang="hu-HU" dirty="0">
                <a:latin typeface="Times New Roman" pitchFamily="18" charset="0"/>
              </a:rPr>
              <a:t>.</a:t>
            </a:r>
          </a:p>
          <a:p>
            <a:pPr marL="615147" indent="-615147" algn="just">
              <a:buFontTx/>
              <a:buAutoNum type="arabicPeriod"/>
            </a:pPr>
            <a:endParaRPr lang="hu-HU" dirty="0">
              <a:latin typeface="Times New Roman" pitchFamily="18" charset="0"/>
            </a:endParaRPr>
          </a:p>
          <a:p>
            <a:pPr marL="615147" indent="-615147" algn="just">
              <a:buFontTx/>
              <a:buAutoNum type="arabicPeriod"/>
            </a:pPr>
            <a:r>
              <a:rPr lang="hu-HU" dirty="0">
                <a:latin typeface="Times New Roman" pitchFamily="18" charset="0"/>
              </a:rPr>
              <a:t>A szántó, kert, szőlő, gyümölcsös művelési ágban nyilvántartott föld eladása esetén a </a:t>
            </a:r>
            <a:r>
              <a:rPr lang="hu-HU" i="1" dirty="0">
                <a:latin typeface="Times New Roman" pitchFamily="18" charset="0"/>
              </a:rPr>
              <a:t>c)</a:t>
            </a:r>
            <a:r>
              <a:rPr lang="hu-HU" dirty="0">
                <a:latin typeface="Times New Roman" pitchFamily="18" charset="0"/>
              </a:rPr>
              <a:t> pontban foglalt földművest – az elővásárlásra jogosultak sorrendjében – </a:t>
            </a:r>
            <a:r>
              <a:rPr lang="hu-HU" b="1" dirty="0">
                <a:latin typeface="Times New Roman" pitchFamily="18" charset="0"/>
              </a:rPr>
              <a:t>megelőzi</a:t>
            </a:r>
            <a:r>
              <a:rPr lang="hu-HU" dirty="0">
                <a:latin typeface="Times New Roman" pitchFamily="18" charset="0"/>
              </a:rPr>
              <a:t> az a földműves, aki számára a tulajdonszerzés célja a </a:t>
            </a:r>
            <a:r>
              <a:rPr lang="hu-HU" b="1" dirty="0">
                <a:latin typeface="Times New Roman" pitchFamily="18" charset="0"/>
              </a:rPr>
              <a:t>földrajzi árujelzéssel, továbbá eredet-megjelöléssel ellátott termék előállítása és feldolgozása</a:t>
            </a:r>
            <a:r>
              <a:rPr lang="hu-HU" dirty="0">
                <a:latin typeface="Times New Roman" pitchFamily="18" charset="0"/>
              </a:rPr>
              <a:t>, vagy </a:t>
            </a:r>
            <a:r>
              <a:rPr lang="hu-HU" b="1" dirty="0">
                <a:latin typeface="Times New Roman" pitchFamily="18" charset="0"/>
              </a:rPr>
              <a:t>ökológiai gazdálkodás </a:t>
            </a:r>
            <a:r>
              <a:rPr lang="hu-HU" dirty="0">
                <a:latin typeface="Times New Roman" pitchFamily="18" charset="0"/>
              </a:rPr>
              <a:t>folytatása.</a:t>
            </a:r>
          </a:p>
          <a:p>
            <a:pPr marL="615147" indent="-615147" algn="just">
              <a:buFontTx/>
              <a:buAutoNum type="arabicPeriod"/>
            </a:pPr>
            <a:endParaRPr lang="hu-HU" dirty="0">
              <a:latin typeface="Times New Roman" pitchFamily="18" charset="0"/>
            </a:endParaRPr>
          </a:p>
          <a:p>
            <a:pPr marL="615147" indent="-615147" algn="just">
              <a:buFontTx/>
              <a:buAutoNum type="arabicPeriod"/>
            </a:pPr>
            <a:r>
              <a:rPr lang="hu-HU" dirty="0">
                <a:latin typeface="Times New Roman" pitchFamily="18" charset="0"/>
              </a:rPr>
              <a:t>A </a:t>
            </a:r>
            <a:r>
              <a:rPr lang="hu-HU" b="1" dirty="0">
                <a:latin typeface="Times New Roman" pitchFamily="18" charset="0"/>
              </a:rPr>
              <a:t>közös tulajdon</a:t>
            </a:r>
            <a:r>
              <a:rPr lang="hu-HU" dirty="0">
                <a:latin typeface="Times New Roman" pitchFamily="18" charset="0"/>
              </a:rPr>
              <a:t>ban álló föld esetében a tulajdonostárs tulajdoni hányadának </a:t>
            </a:r>
            <a:r>
              <a:rPr lang="hu-HU" b="1" dirty="0">
                <a:latin typeface="Times New Roman" pitchFamily="18" charset="0"/>
              </a:rPr>
              <a:t>harmadik személy javára történő eladása esetében</a:t>
            </a:r>
            <a:r>
              <a:rPr lang="hu-HU" dirty="0">
                <a:latin typeface="Times New Roman" pitchFamily="18" charset="0"/>
              </a:rPr>
              <a:t> az előzőekben meghatározott földműveseket – az államot kivéve – </a:t>
            </a:r>
            <a:r>
              <a:rPr lang="hu-HU" b="1" dirty="0">
                <a:latin typeface="Times New Roman" pitchFamily="18" charset="0"/>
              </a:rPr>
              <a:t>megelőzi a földműves tulajdonostárs</a:t>
            </a:r>
            <a:r>
              <a:rPr lang="hu-HU" dirty="0">
                <a:latin typeface="Times New Roman" pitchFamily="18" charset="0"/>
              </a:rPr>
              <a:t>.</a:t>
            </a:r>
          </a:p>
          <a:p>
            <a:pPr marL="615147" indent="-615147" algn="just">
              <a:buFontTx/>
              <a:buAutoNum type="arabicPeriod"/>
            </a:pPr>
            <a:endParaRPr lang="hu-HU" dirty="0">
              <a:latin typeface="Times New Roman" pitchFamily="18" charset="0"/>
            </a:endParaRPr>
          </a:p>
          <a:p>
            <a:r>
              <a:rPr lang="hu-HU" dirty="0">
                <a:latin typeface="Times New Roman" pitchFamily="18" charset="0"/>
              </a:rPr>
              <a:t>Azonos </a:t>
            </a:r>
            <a:r>
              <a:rPr lang="hu-HU" dirty="0" err="1">
                <a:latin typeface="Times New Roman" pitchFamily="18" charset="0"/>
              </a:rPr>
              <a:t>jogosulti</a:t>
            </a:r>
            <a:r>
              <a:rPr lang="hu-HU" dirty="0">
                <a:latin typeface="Times New Roman" pitchFamily="18" charset="0"/>
              </a:rPr>
              <a:t> csoportokon belül az elővásárlásra jogosultak sorrendje a következő:</a:t>
            </a:r>
          </a:p>
          <a:p>
            <a:endParaRPr lang="hu-HU" dirty="0">
              <a:latin typeface="Times New Roman" pitchFamily="18" charset="0"/>
            </a:endParaRPr>
          </a:p>
          <a:p>
            <a:r>
              <a:rPr lang="hu-HU" i="1" dirty="0">
                <a:latin typeface="Times New Roman" pitchFamily="18" charset="0"/>
              </a:rPr>
              <a:t>a)</a:t>
            </a:r>
            <a:r>
              <a:rPr lang="hu-HU" dirty="0">
                <a:latin typeface="Times New Roman" pitchFamily="18" charset="0"/>
              </a:rPr>
              <a:t> családi gazdálkodó, illetve a gazdálkodó család tagja,</a:t>
            </a:r>
          </a:p>
          <a:p>
            <a:r>
              <a:rPr lang="hu-HU" i="1" dirty="0">
                <a:latin typeface="Times New Roman" pitchFamily="18" charset="0"/>
              </a:rPr>
              <a:t>b)</a:t>
            </a:r>
            <a:r>
              <a:rPr lang="hu-HU" dirty="0">
                <a:latin typeface="Times New Roman" pitchFamily="18" charset="0"/>
              </a:rPr>
              <a:t> fiatal földműves,</a:t>
            </a:r>
          </a:p>
          <a:p>
            <a:r>
              <a:rPr lang="hu-HU" i="1" dirty="0">
                <a:latin typeface="Times New Roman" pitchFamily="18" charset="0"/>
              </a:rPr>
              <a:t>c)</a:t>
            </a:r>
            <a:r>
              <a:rPr lang="hu-HU" dirty="0">
                <a:latin typeface="Times New Roman" pitchFamily="18" charset="0"/>
              </a:rPr>
              <a:t> pályakezdő gazdálkodó.</a:t>
            </a:r>
          </a:p>
          <a:p>
            <a:endParaRPr lang="hu-HU" dirty="0">
              <a:latin typeface="Times New Roman" pitchFamily="18" charset="0"/>
            </a:endParaRPr>
          </a:p>
          <a:p>
            <a:r>
              <a:rPr lang="hu-HU" dirty="0">
                <a:latin typeface="Times New Roman" pitchFamily="18" charset="0"/>
              </a:rPr>
              <a:t>Ha a sorrend így sem dönthető el, az eladó választ.</a:t>
            </a:r>
          </a:p>
          <a:p>
            <a:pPr algn="just">
              <a:lnSpc>
                <a:spcPct val="90000"/>
              </a:lnSpc>
              <a:buFontTx/>
              <a:buNone/>
            </a:pPr>
            <a:r>
              <a:rPr lang="hu-HU" b="1" u="sng" dirty="0">
                <a:latin typeface="Times New Roman" pitchFamily="18" charset="0"/>
              </a:rPr>
              <a:t>helyben lakó</a:t>
            </a:r>
            <a:r>
              <a:rPr lang="hu-HU" dirty="0">
                <a:latin typeface="Times New Roman" pitchFamily="18" charset="0"/>
              </a:rPr>
              <a:t>: az a természetes személy, akinek az </a:t>
            </a:r>
            <a:r>
              <a:rPr lang="hu-HU" b="1" dirty="0">
                <a:latin typeface="Times New Roman" pitchFamily="18" charset="0"/>
              </a:rPr>
              <a:t>életvitelszerű lakóhelye legalább 3 éve azon a településen van</a:t>
            </a:r>
            <a:r>
              <a:rPr lang="hu-HU" dirty="0">
                <a:latin typeface="Times New Roman" pitchFamily="18" charset="0"/>
              </a:rPr>
              <a:t>, amelynek közigazgatási területén az adás-vételi, a csere, illetve a haszonbérleti szerződés tárgyát képező föld fekszik;</a:t>
            </a:r>
          </a:p>
          <a:p>
            <a:pPr algn="just">
              <a:lnSpc>
                <a:spcPct val="90000"/>
              </a:lnSpc>
              <a:buFontTx/>
              <a:buNone/>
            </a:pPr>
            <a:endParaRPr lang="hu-HU" dirty="0">
              <a:latin typeface="Times New Roman" pitchFamily="18" charset="0"/>
            </a:endParaRPr>
          </a:p>
          <a:p>
            <a:pPr algn="just">
              <a:lnSpc>
                <a:spcPct val="90000"/>
              </a:lnSpc>
              <a:buFontTx/>
              <a:buNone/>
            </a:pPr>
            <a:r>
              <a:rPr lang="hu-HU" b="1" u="sng" dirty="0">
                <a:latin typeface="Times New Roman" pitchFamily="18" charset="0"/>
              </a:rPr>
              <a:t>helybeli illetőségű</a:t>
            </a:r>
            <a:r>
              <a:rPr lang="hu-HU" dirty="0">
                <a:latin typeface="Times New Roman" pitchFamily="18" charset="0"/>
              </a:rPr>
              <a:t>: az a jogi személy, illetve jogi személyiséggel nem rendelkező más szervezet, amelynek </a:t>
            </a:r>
            <a:r>
              <a:rPr lang="hu-HU" b="1" dirty="0">
                <a:latin typeface="Times New Roman" pitchFamily="18" charset="0"/>
              </a:rPr>
              <a:t>mezőgazdasági üzemközpontja legalább 3 éve azon a településen van</a:t>
            </a:r>
            <a:r>
              <a:rPr lang="hu-HU" dirty="0">
                <a:latin typeface="Times New Roman" pitchFamily="18" charset="0"/>
              </a:rPr>
              <a:t>, amelynek közigazgatási területén a haszonbérleti szerződés tárgyát képező föld fekszik;</a:t>
            </a:r>
          </a:p>
          <a:p>
            <a:pPr algn="just">
              <a:lnSpc>
                <a:spcPct val="90000"/>
              </a:lnSpc>
              <a:buFontTx/>
              <a:buNone/>
            </a:pPr>
            <a:endParaRPr lang="hu-HU" dirty="0">
              <a:latin typeface="Times New Roman" pitchFamily="18" charset="0"/>
            </a:endParaRPr>
          </a:p>
          <a:p>
            <a:pPr algn="just">
              <a:lnSpc>
                <a:spcPct val="90000"/>
              </a:lnSpc>
              <a:buFontTx/>
              <a:buNone/>
            </a:pPr>
            <a:r>
              <a:rPr lang="hu-HU" b="1" u="sng" dirty="0">
                <a:latin typeface="Times New Roman" pitchFamily="18" charset="0"/>
              </a:rPr>
              <a:t>mezőgazdasági üzemközpont</a:t>
            </a:r>
            <a:r>
              <a:rPr lang="hu-HU" dirty="0">
                <a:latin typeface="Times New Roman" pitchFamily="18" charset="0"/>
              </a:rPr>
              <a:t>: a földműves vagy mezőgazdasági termelőszervezet tulajdonában, illetve használatában álló, a mező- és erdőgazdasági tevékenység vagy a mező- és erdőgazdasági tevékenység és a kiegészítő tevékenység célját szolgáló gazdasági, lakó, illetve iroda épülettel beépített ingatlan vagy a tanya, amely </a:t>
            </a:r>
            <a:r>
              <a:rPr lang="hu-HU" b="1" dirty="0">
                <a:latin typeface="Times New Roman" pitchFamily="18" charset="0"/>
              </a:rPr>
              <a:t>a gazdálkodás végzésének vagy megszervezésének a mezőgazdasági igazgatási szervnél bejelentett helyéül</a:t>
            </a:r>
            <a:r>
              <a:rPr lang="hu-HU" dirty="0">
                <a:latin typeface="Times New Roman" pitchFamily="18" charset="0"/>
              </a:rPr>
              <a:t> szolgál;</a:t>
            </a:r>
          </a:p>
          <a:p>
            <a:pPr marL="615147" indent="-615147" algn="just">
              <a:buFontTx/>
              <a:buAutoNum type="arabicPeriod"/>
            </a:pPr>
            <a:endParaRPr lang="hu-HU" dirty="0"/>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24</a:t>
            </a:fld>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25</a:t>
            </a:fld>
            <a:endParaRPr lang="hu-HU"/>
          </a:p>
        </p:txBody>
      </p:sp>
    </p:spTree>
    <p:extLst>
      <p:ext uri="{BB962C8B-B14F-4D97-AF65-F5344CB8AC3E}">
        <p14:creationId xmlns:p14="http://schemas.microsoft.com/office/powerpoint/2010/main" val="653555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26</a:t>
            </a:fld>
            <a:endParaRPr lang="hu-HU"/>
          </a:p>
        </p:txBody>
      </p:sp>
    </p:spTree>
    <p:extLst>
      <p:ext uri="{BB962C8B-B14F-4D97-AF65-F5344CB8AC3E}">
        <p14:creationId xmlns:p14="http://schemas.microsoft.com/office/powerpoint/2010/main" val="3056626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27</a:t>
            </a:fld>
            <a:endParaRPr lang="hu-HU"/>
          </a:p>
        </p:txBody>
      </p:sp>
    </p:spTree>
    <p:extLst>
      <p:ext uri="{BB962C8B-B14F-4D97-AF65-F5344CB8AC3E}">
        <p14:creationId xmlns:p14="http://schemas.microsoft.com/office/powerpoint/2010/main" val="3992720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u-HU" sz="1200" dirty="0" smtClean="0"/>
              <a:t>(</a:t>
            </a:r>
            <a:r>
              <a:rPr lang="hu-HU" altLang="hu-HU" sz="1200" u="sng" dirty="0" smtClean="0">
                <a:latin typeface="Times New Roman" pitchFamily="18" charset="0"/>
                <a:cs typeface="Times New Roman" pitchFamily="18" charset="0"/>
              </a:rPr>
              <a:t>Egységes okiratba </a:t>
            </a:r>
            <a:r>
              <a:rPr lang="hu-HU" altLang="hu-HU" sz="1200" dirty="0" smtClean="0">
                <a:latin typeface="Times New Roman" pitchFamily="18" charset="0"/>
                <a:cs typeface="Times New Roman" pitchFamily="18" charset="0"/>
              </a:rPr>
              <a:t>foglalt adás-vételi szerződést kell az elővásárlásra jogosultakkal közölni (nem a tulajdonos által elfogadott vételi ajánlatot)</a:t>
            </a:r>
            <a:endParaRPr lang="hu-HU" altLang="hu-HU" sz="1200" dirty="0" smtClean="0">
              <a:latin typeface="Arial" pitchFamily="34" charset="0"/>
              <a:cs typeface="Arial" pitchFamily="34" charset="0"/>
            </a:endParaRPr>
          </a:p>
          <a:p>
            <a:endParaRPr lang="hu-HU" dirty="0"/>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28</a:t>
            </a:fld>
            <a:endParaRPr lang="hu-HU"/>
          </a:p>
        </p:txBody>
      </p:sp>
    </p:spTree>
    <p:extLst>
      <p:ext uri="{BB962C8B-B14F-4D97-AF65-F5344CB8AC3E}">
        <p14:creationId xmlns:p14="http://schemas.microsoft.com/office/powerpoint/2010/main" val="2918731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2A97810D-5359-414C-AAA3-9E8899216794}" type="slidenum">
              <a:rPr lang="hu-HU" smtClean="0"/>
              <a:pPr>
                <a:defRPr/>
              </a:pPr>
              <a:t>29</a:t>
            </a:fld>
            <a:endParaRPr lang="hu-HU"/>
          </a:p>
        </p:txBody>
      </p:sp>
    </p:spTree>
    <p:extLst>
      <p:ext uri="{BB962C8B-B14F-4D97-AF65-F5344CB8AC3E}">
        <p14:creationId xmlns:p14="http://schemas.microsoft.com/office/powerpoint/2010/main" val="3333944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kép helye 1"/>
          <p:cNvSpPr>
            <a:spLocks noGrp="1" noRot="1" noChangeAspect="1" noTextEdit="1"/>
          </p:cNvSpPr>
          <p:nvPr>
            <p:ph type="sldImg"/>
          </p:nvPr>
        </p:nvSpPr>
        <p:spPr bwMode="auto">
          <a:xfrm>
            <a:off x="920750" y="746125"/>
            <a:ext cx="4968875" cy="3727450"/>
          </a:xfrm>
          <a:noFill/>
          <a:ln>
            <a:solidFill>
              <a:srgbClr val="000000"/>
            </a:solidFill>
            <a:miter lim="800000"/>
            <a:headEnd/>
            <a:tailEnd/>
          </a:ln>
        </p:spPr>
      </p:sp>
      <p:sp>
        <p:nvSpPr>
          <p:cNvPr id="25603" name="Jegyzetek helye 2"/>
          <p:cNvSpPr>
            <a:spLocks noGrp="1"/>
          </p:cNvSpPr>
          <p:nvPr>
            <p:ph type="body" idx="1"/>
          </p:nvPr>
        </p:nvSpPr>
        <p:spPr>
          <a:noFill/>
        </p:spPr>
        <p:txBody>
          <a:bodyPr/>
          <a:lstStyle/>
          <a:p>
            <a:endParaRPr lang="hu-HU" smtClean="0"/>
          </a:p>
        </p:txBody>
      </p:sp>
      <p:sp>
        <p:nvSpPr>
          <p:cNvPr id="25604" name="Dia számának helye 3"/>
          <p:cNvSpPr>
            <a:spLocks noGrp="1"/>
          </p:cNvSpPr>
          <p:nvPr>
            <p:ph type="sldNum" sz="quarter" idx="5"/>
          </p:nvPr>
        </p:nvSpPr>
        <p:spPr>
          <a:noFill/>
          <a:ln>
            <a:miter lim="800000"/>
            <a:headEnd/>
            <a:tailEnd/>
          </a:ln>
        </p:spPr>
        <p:txBody>
          <a:bodyPr/>
          <a:lstStyle/>
          <a:p>
            <a:fld id="{4B7E6BC1-F20C-4D4A-BAAE-6C309ADBAE81}" type="slidenum">
              <a:rPr lang="hu-HU" smtClean="0">
                <a:cs typeface="Arial" charset="0"/>
              </a:rPr>
              <a:pPr/>
              <a:t>3</a:t>
            </a:fld>
            <a:endParaRPr lang="hu-HU"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xfrm>
            <a:off x="920750" y="746125"/>
            <a:ext cx="4968875" cy="3727450"/>
          </a:xfrm>
          <a:noFill/>
          <a:ln>
            <a:solidFill>
              <a:srgbClr val="000000"/>
            </a:solidFill>
            <a:miter lim="800000"/>
            <a:headEnd/>
            <a:tailEnd/>
          </a:ln>
        </p:spPr>
      </p:sp>
      <p:sp>
        <p:nvSpPr>
          <p:cNvPr id="26627" name="Rectangle 3"/>
          <p:cNvSpPr>
            <a:spLocks noGrp="1"/>
          </p:cNvSpPr>
          <p:nvPr>
            <p:ph type="body" idx="1"/>
          </p:nvPr>
        </p:nvSpPr>
        <p:spPr>
          <a:noFill/>
        </p:spPr>
        <p:txBody>
          <a:bodyPr/>
          <a:lstStyle/>
          <a:p>
            <a:r>
              <a:rPr lang="hu-HU" smtClean="0"/>
              <a:t>Az előző táblázat adatait az 1990-es állapottal veti össze az ábra két oszlopdiagramja, amely a tulajdonosi struktúra változását mutatja. Jól érzékelhető a földprivatizáció eredménye, a magántulajdon uralkodóvá válása.</a:t>
            </a:r>
          </a:p>
          <a:p>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920750" y="746125"/>
            <a:ext cx="4968875" cy="3727450"/>
          </a:xfrm>
          <a:noFill/>
          <a:ln>
            <a:solidFill>
              <a:srgbClr val="000000"/>
            </a:solidFill>
            <a:miter lim="800000"/>
            <a:headEnd/>
            <a:tailEnd/>
          </a:ln>
        </p:spPr>
      </p:sp>
      <p:sp>
        <p:nvSpPr>
          <p:cNvPr id="27651" name="Rectangle 3"/>
          <p:cNvSpPr>
            <a:spLocks noGrp="1"/>
          </p:cNvSpPr>
          <p:nvPr>
            <p:ph type="body" idx="1"/>
          </p:nvPr>
        </p:nvSpPr>
        <p:spPr>
          <a:noFill/>
        </p:spPr>
        <p:txBody>
          <a:bodyPr/>
          <a:lstStyle/>
          <a:p>
            <a:r>
              <a:rPr lang="hu-HU" smtClean="0"/>
              <a:t>A termőföld tulajdonjogának megszerzése tekintetében a termőföldről szóló 1994. évi LV. törvény (Tft.) korlátokat állít fel a megszerezhető termőföld-mennyiség tekintetében, továbbá meghatározott jogalanyokat kizár abból a lehetőségből, hogy a termőföld tulajdonjogát megszerezzék, illetve feltételeket állít fel a tulajdonszerzéshez.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8875" cy="3727450"/>
          </a:xfrm>
          <a:noFill/>
          <a:ln>
            <a:solidFill>
              <a:srgbClr val="000000"/>
            </a:solidFill>
            <a:miter lim="800000"/>
            <a:headEnd/>
            <a:tailEnd/>
          </a:ln>
        </p:spPr>
      </p:sp>
      <p:sp>
        <p:nvSpPr>
          <p:cNvPr id="28675" name="Rectangle 3"/>
          <p:cNvSpPr>
            <a:spLocks noGrp="1"/>
          </p:cNvSpPr>
          <p:nvPr>
            <p:ph type="body" idx="1"/>
          </p:nvPr>
        </p:nvSpPr>
        <p:spPr>
          <a:noFill/>
        </p:spPr>
        <p:txBody>
          <a:bodyPr/>
          <a:lstStyle/>
          <a:p>
            <a:r>
              <a:rPr lang="hu-HU" b="1" smtClean="0"/>
              <a:t>Az Európai Unió alapját képező szerződésekben foglalt kötelezettségek ellenére Magyarország a csatlakozás időpontjától számított hét + három éven keresztül fenntarthatja az ezen okmány aláírása időpontjában hatályos jogszabályaiban foglalt, a nem Magyarországon lakó vagy nem magyar állampolgár természetes személyek, illetve a jogi személyek általi, mezőgazdasági földterület megszerzésére vonatkozó tilalmat.</a:t>
            </a:r>
            <a:r>
              <a:rPr lang="hu-HU" smtClean="0"/>
              <a:t> </a:t>
            </a:r>
            <a:r>
              <a:rPr lang="hu-HU" b="1" smtClean="0"/>
              <a:t>2014-ben lejár a földtulajdonszerzéssel kapcsolatos uniós derogáció</a:t>
            </a:r>
            <a:r>
              <a:rPr lang="hu-HU" smtClean="0"/>
              <a:t>. Megszűnik a társas gazdaságok és a külföldiek földtulajdonszerzésének tiltása, illetve korlátozása.</a:t>
            </a:r>
          </a:p>
          <a:p>
            <a:r>
              <a:rPr lang="hu-HU" smtClean="0"/>
              <a:t>Erre a váltásra fel kell készülnünk. </a:t>
            </a:r>
            <a:r>
              <a:rPr lang="hu-HU" b="1" smtClean="0"/>
              <a:t>2014-ig olyan birtokpolitika megalkotására van szükség, amely képes kezelni a moratórium megszűnésével járó kihívásokat</a:t>
            </a:r>
            <a:r>
              <a:rPr lang="hu-HU" smtClean="0"/>
              <a:t>. Ilyen például a versenyképesség által már nem indokolt, vagyonfelhalmozási céllal létrejövő nagybirtokok kialakulásának meggátlása, a hazai gazdálkodók (egyéniek és társasok) helyzetbe hozása a spekulatív tőkével szemben.</a:t>
            </a:r>
          </a:p>
          <a:p>
            <a:endParaRPr lang="hu-HU"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xfrm>
            <a:off x="920750" y="746125"/>
            <a:ext cx="4968875" cy="3727450"/>
          </a:xfrm>
          <a:noFill/>
          <a:ln>
            <a:solidFill>
              <a:srgbClr val="000000"/>
            </a:solidFill>
            <a:miter lim="800000"/>
            <a:headEnd/>
            <a:tailEnd/>
          </a:ln>
        </p:spPr>
      </p:sp>
      <p:sp>
        <p:nvSpPr>
          <p:cNvPr id="29699" name="Rectangle 3"/>
          <p:cNvSpPr>
            <a:spLocks noGrp="1"/>
          </p:cNvSpPr>
          <p:nvPr>
            <p:ph type="body" idx="1"/>
          </p:nvPr>
        </p:nvSpPr>
        <p:spPr>
          <a:noFill/>
        </p:spPr>
        <p:txBody>
          <a:bodyPr/>
          <a:lstStyle/>
          <a:p>
            <a:r>
              <a:rPr lang="hu-HU" smtClean="0"/>
              <a:t>2004. május 1-jét követően a termőföldről szóló törvény a magánszemély fogalmán belül a belföldi magánszemélyt, a külföldi magánszemélyt, továbbá a külföldi magánszemélyeken belül a tagállami állampolgárt különbözteti meg. A tagállami állampolgár fogalma alatt az Európai Unió tagállamának állampolgárát, az Európai Gazdasági Térségről szóló megállapodásban részes állam állampolgárát, valamint a nemzetközi szerződés alapján velük egy tekintet alá eső állam állampolgárát kell érteni. </a:t>
            </a:r>
          </a:p>
          <a:p>
            <a:r>
              <a:rPr lang="hu-HU" smtClean="0"/>
              <a:t>A Csatlakozási Okmányban foglaltak értelmében egy másik tagállam azon állampolgáraira, akik önálló vállalkozó mezőgazdasági termelőként kívánnak letelepedni Magyarországon, és legalább három éve folyamatosan jogszerűen Magyarországon laknak és folytatnak mezőgazdasági tevékenységet, nem alkalmazható más szabály és eljárás, mint amelyet Magyarország állampolgáraira kell alkalmazni.</a:t>
            </a:r>
            <a:endParaRPr lang="hu-HU" u="sng" smtClean="0"/>
          </a:p>
          <a:p>
            <a:r>
              <a:rPr lang="hu-HU" u="sng" smtClean="0"/>
              <a:t>A Csatlakozási Okmány értelmében sem minden tagállami állampolgár szerezhet Magyarországon termőföldet, a tagállami állampolgárok így közvetlenül a státuszukból eredően nem jogosultak hazánkban a földszerzésre, hanem csak akkor, ha a Csatlakozási Okmányban említett három feltétel együttesen fennáll.</a:t>
            </a:r>
            <a:r>
              <a:rPr lang="hu-HU" smtClean="0"/>
              <a:t>. </a:t>
            </a:r>
          </a:p>
          <a:p>
            <a:endParaRPr lang="hu-HU" smtClean="0"/>
          </a:p>
          <a:p>
            <a:endParaRPr lang="hu-HU"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xfrm>
            <a:off x="920750" y="746125"/>
            <a:ext cx="4968875" cy="3727450"/>
          </a:xfrm>
          <a:noFill/>
          <a:ln>
            <a:solidFill>
              <a:srgbClr val="000000"/>
            </a:solidFill>
            <a:miter lim="800000"/>
            <a:headEnd/>
            <a:tailEnd/>
          </a:ln>
        </p:spPr>
      </p:sp>
      <p:sp>
        <p:nvSpPr>
          <p:cNvPr id="30723" name="Rectangle 3"/>
          <p:cNvSpPr>
            <a:spLocks noGrp="1"/>
          </p:cNvSpPr>
          <p:nvPr>
            <p:ph type="body" idx="1"/>
          </p:nvPr>
        </p:nvSpPr>
        <p:spPr>
          <a:noFill/>
        </p:spPr>
        <p:txBody>
          <a:bodyPr/>
          <a:lstStyle/>
          <a:p>
            <a:r>
              <a:rPr lang="hu-HU" smtClean="0"/>
              <a:t>A táblázat a belföldi magánszemélyek, illetve a tagállami állampolgárok által évente szerzett termőföld nagyságát mutatja a csatlakozás évétől kezdődően.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20750" y="746125"/>
            <a:ext cx="4968875" cy="3727450"/>
          </a:xfrm>
          <a:noFill/>
          <a:ln>
            <a:solidFill>
              <a:srgbClr val="000000"/>
            </a:solidFill>
            <a:miter lim="800000"/>
            <a:headEnd/>
            <a:tailEnd/>
          </a:ln>
        </p:spPr>
      </p:sp>
      <p:sp>
        <p:nvSpPr>
          <p:cNvPr id="31747" name="Rectangle 3"/>
          <p:cNvSpPr>
            <a:spLocks noGrp="1"/>
          </p:cNvSpPr>
          <p:nvPr>
            <p:ph type="body" idx="1"/>
          </p:nvPr>
        </p:nvSpPr>
        <p:spPr>
          <a:noFill/>
        </p:spPr>
        <p:txBody>
          <a:bodyPr/>
          <a:lstStyle/>
          <a:p>
            <a:r>
              <a:rPr lang="hu-HU" smtClean="0"/>
              <a:t>A táblázat a gazdaságok számát, területét és átlagos méretét mutatja birtokkategóriánkénti bontásban.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lap">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78759"/>
            <a:ext cx="7772400" cy="1470025"/>
          </a:xfrm>
        </p:spPr>
        <p:txBody>
          <a:bodyPr>
            <a:normAutofit/>
          </a:bodyPr>
          <a:lstStyle>
            <a:lvl1pPr>
              <a:defRPr sz="3000">
                <a:solidFill>
                  <a:srgbClr val="A69765"/>
                </a:solidFill>
                <a:latin typeface="Times New Roman" pitchFamily="18" charset="0"/>
                <a:cs typeface="Times New Roman" pitchFamily="18" charset="0"/>
              </a:defRPr>
            </a:lvl1pPr>
          </a:lstStyle>
          <a:p>
            <a:r>
              <a:rPr lang="en-US" dirty="0" smtClean="0"/>
              <a:t>Click to edit Master title style</a:t>
            </a:r>
            <a:endParaRPr lang="hu-HU" dirty="0"/>
          </a:p>
        </p:txBody>
      </p:sp>
      <p:sp>
        <p:nvSpPr>
          <p:cNvPr id="3" name="Subtitle 2"/>
          <p:cNvSpPr>
            <a:spLocks noGrp="1"/>
          </p:cNvSpPr>
          <p:nvPr>
            <p:ph type="subTitle" idx="1"/>
          </p:nvPr>
        </p:nvSpPr>
        <p:spPr>
          <a:xfrm>
            <a:off x="1371600" y="4786322"/>
            <a:ext cx="6400800" cy="1357298"/>
          </a:xfrm>
        </p:spPr>
        <p:txBody>
          <a:bodyPr>
            <a:norm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smtClean="0"/>
          </a:p>
        </p:txBody>
      </p:sp>
      <p:sp>
        <p:nvSpPr>
          <p:cNvPr id="4" name="Date Placeholder 3"/>
          <p:cNvSpPr>
            <a:spLocks noGrp="1"/>
          </p:cNvSpPr>
          <p:nvPr>
            <p:ph type="dt" sz="half" idx="10"/>
          </p:nvPr>
        </p:nvSpPr>
        <p:spPr/>
        <p:txBody>
          <a:bodyPr/>
          <a:lstStyle>
            <a:lvl1pPr>
              <a:defRPr/>
            </a:lvl1pPr>
          </a:lstStyle>
          <a:p>
            <a:pPr>
              <a:defRPr/>
            </a:pPr>
            <a:fld id="{6801E897-245F-462E-910C-5EA462E24464}" type="datetime1">
              <a:rPr lang="hu-HU"/>
              <a:pPr>
                <a:defRPr/>
              </a:pPr>
              <a:t>2016.05.03.</a:t>
            </a:fld>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
        <p:nvSpPr>
          <p:cNvPr id="6" name="Slide Number Placeholder 5"/>
          <p:cNvSpPr>
            <a:spLocks noGrp="1"/>
          </p:cNvSpPr>
          <p:nvPr>
            <p:ph type="sldNum" sz="quarter" idx="12"/>
          </p:nvPr>
        </p:nvSpPr>
        <p:spPr>
          <a:xfrm>
            <a:off x="6740525" y="6089650"/>
            <a:ext cx="2133600" cy="365125"/>
          </a:xfrm>
        </p:spPr>
        <p:txBody>
          <a:bodyPr/>
          <a:lstStyle>
            <a:lvl1pPr>
              <a:defRPr sz="1000">
                <a:solidFill>
                  <a:srgbClr val="A69765"/>
                </a:solidFill>
                <a:latin typeface="Times New Roman" pitchFamily="18" charset="0"/>
                <a:cs typeface="Times New Roman" pitchFamily="18" charset="0"/>
              </a:defRPr>
            </a:lvl1pPr>
          </a:lstStyle>
          <a:p>
            <a:pPr>
              <a:defRPr/>
            </a:pPr>
            <a:fld id="{6B6A383D-2F13-4062-8664-63B2ACBE4A8C}" type="slidenum">
              <a:rPr lang="hu-HU"/>
              <a:pPr>
                <a:defRPr/>
              </a:pPr>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első oldal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36"/>
            <a:ext cx="7772400" cy="1285884"/>
          </a:xfrm>
        </p:spPr>
        <p:txBody>
          <a:bodyPr anchor="t">
            <a:normAutofit/>
          </a:bodyPr>
          <a:lstStyle>
            <a:lvl1pPr>
              <a:defRPr sz="3000">
                <a:solidFill>
                  <a:srgbClr val="A69765"/>
                </a:solidFill>
                <a:latin typeface="Times New Roman" pitchFamily="18" charset="0"/>
                <a:cs typeface="Times New Roman" pitchFamily="18" charset="0"/>
              </a:defRPr>
            </a:lvl1pPr>
          </a:lstStyle>
          <a:p>
            <a:r>
              <a:rPr lang="en-US" dirty="0" smtClean="0"/>
              <a:t>Click to edit Master title style</a:t>
            </a:r>
            <a:endParaRPr lang="hu-HU" dirty="0"/>
          </a:p>
        </p:txBody>
      </p:sp>
      <p:sp>
        <p:nvSpPr>
          <p:cNvPr id="3" name="Subtitle 2"/>
          <p:cNvSpPr>
            <a:spLocks noGrp="1"/>
          </p:cNvSpPr>
          <p:nvPr>
            <p:ph type="subTitle" idx="1"/>
          </p:nvPr>
        </p:nvSpPr>
        <p:spPr>
          <a:xfrm>
            <a:off x="1371600" y="2786058"/>
            <a:ext cx="6400800" cy="714380"/>
          </a:xfrm>
        </p:spPr>
        <p:txBody>
          <a:bodyPr>
            <a:normAutofit/>
          </a:bodyPr>
          <a:lstStyle>
            <a:lvl1pPr marL="0" indent="0" algn="ctr">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8" name="Content Placeholder 4"/>
          <p:cNvSpPr>
            <a:spLocks noGrp="1"/>
          </p:cNvSpPr>
          <p:nvPr>
            <p:ph idx="13"/>
          </p:nvPr>
        </p:nvSpPr>
        <p:spPr bwMode="auto">
          <a:xfrm>
            <a:off x="785786" y="3571876"/>
            <a:ext cx="7572428" cy="114300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Content Placeholder 4"/>
          <p:cNvSpPr>
            <a:spLocks noGrp="1"/>
          </p:cNvSpPr>
          <p:nvPr>
            <p:ph idx="14"/>
          </p:nvPr>
        </p:nvSpPr>
        <p:spPr bwMode="auto">
          <a:xfrm>
            <a:off x="785786" y="4786322"/>
            <a:ext cx="7572428" cy="1000132"/>
          </a:xfrm>
          <a:noFill/>
          <a:ln>
            <a:miter lim="800000"/>
            <a:headEnd/>
            <a:tailEnd/>
          </a:ln>
        </p:spPr>
        <p:txBody>
          <a:bodyPr>
            <a:normAutofit/>
          </a:bodyPr>
          <a:lstStyle>
            <a:lvl1pPr algn="l">
              <a:buFont typeface="+mj-lt"/>
              <a:buAutoNum type="arabicPeriod"/>
              <a:defRPr sz="1400">
                <a:latin typeface="Arial" pitchFamily="34" charset="0"/>
                <a:cs typeface="Arial" pitchFamily="34" charset="0"/>
              </a:defRPr>
            </a:lvl1pPr>
          </a:lstStyle>
          <a:p>
            <a:endParaRPr lang="hu-HU" dirty="0" smtClean="0"/>
          </a:p>
        </p:txBody>
      </p:sp>
      <p:sp>
        <p:nvSpPr>
          <p:cNvPr id="6" name="Date Placeholder 3"/>
          <p:cNvSpPr>
            <a:spLocks noGrp="1"/>
          </p:cNvSpPr>
          <p:nvPr>
            <p:ph type="dt" sz="half" idx="15"/>
          </p:nvPr>
        </p:nvSpPr>
        <p:spPr/>
        <p:txBody>
          <a:bodyPr/>
          <a:lstStyle>
            <a:lvl1pPr>
              <a:defRPr/>
            </a:lvl1pPr>
          </a:lstStyle>
          <a:p>
            <a:pPr>
              <a:defRPr/>
            </a:pPr>
            <a:fld id="{6A15C49D-ED72-4DE4-8ECD-CAD45791681B}" type="datetime1">
              <a:rPr lang="hu-HU"/>
              <a:pPr>
                <a:defRPr/>
              </a:pPr>
              <a:t>2016.05.03.</a:t>
            </a:fld>
            <a:endParaRPr lang="hu-HU"/>
          </a:p>
        </p:txBody>
      </p:sp>
      <p:sp>
        <p:nvSpPr>
          <p:cNvPr id="7" name="Footer Placeholder 4"/>
          <p:cNvSpPr>
            <a:spLocks noGrp="1"/>
          </p:cNvSpPr>
          <p:nvPr>
            <p:ph type="ftr" sz="quarter" idx="16"/>
          </p:nvPr>
        </p:nvSpPr>
        <p:spPr/>
        <p:txBody>
          <a:bodyPr/>
          <a:lstStyle>
            <a:lvl1pPr>
              <a:defRPr/>
            </a:lvl1pPr>
          </a:lstStyle>
          <a:p>
            <a:pPr>
              <a:defRPr/>
            </a:pPr>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első oldal 2">
    <p:spTree>
      <p:nvGrpSpPr>
        <p:cNvPr id="1" name=""/>
        <p:cNvGrpSpPr/>
        <p:nvPr/>
      </p:nvGrpSpPr>
      <p:grpSpPr>
        <a:xfrm>
          <a:off x="0" y="0"/>
          <a:ext cx="0" cy="0"/>
          <a:chOff x="0" y="0"/>
          <a:chExt cx="0" cy="0"/>
        </a:xfrm>
      </p:grpSpPr>
      <p:sp>
        <p:nvSpPr>
          <p:cNvPr id="2" name="Title 1"/>
          <p:cNvSpPr>
            <a:spLocks noGrp="1"/>
          </p:cNvSpPr>
          <p:nvPr>
            <p:ph type="title"/>
          </p:nvPr>
        </p:nvSpPr>
        <p:spPr>
          <a:xfrm>
            <a:off x="3671910" y="1285860"/>
            <a:ext cx="3471858" cy="857256"/>
          </a:xfrm>
        </p:spPr>
        <p:txBody>
          <a:bodyPr anchor="t">
            <a:normAutofit/>
          </a:bodyPr>
          <a:lstStyle>
            <a:lvl1pPr algn="l">
              <a:defRPr sz="1800">
                <a:latin typeface="Arial" pitchFamily="34" charset="0"/>
                <a:cs typeface="Arial" pitchFamily="34" charset="0"/>
              </a:defRPr>
            </a:lvl1pPr>
          </a:lstStyle>
          <a:p>
            <a:r>
              <a:rPr lang="en-US" dirty="0" smtClean="0"/>
              <a:t>Click to edit Master title style</a:t>
            </a:r>
            <a:endParaRPr lang="hu-HU" dirty="0"/>
          </a:p>
        </p:txBody>
      </p:sp>
      <p:sp>
        <p:nvSpPr>
          <p:cNvPr id="8" name="Content Placeholder 4"/>
          <p:cNvSpPr>
            <a:spLocks noGrp="1"/>
          </p:cNvSpPr>
          <p:nvPr>
            <p:ph idx="14"/>
          </p:nvPr>
        </p:nvSpPr>
        <p:spPr bwMode="auto">
          <a:xfrm>
            <a:off x="3663561" y="2214554"/>
            <a:ext cx="4714908" cy="4000528"/>
          </a:xfrm>
          <a:noFill/>
          <a:ln>
            <a:miter lim="800000"/>
            <a:headEnd/>
            <a:tailEnd/>
          </a:ln>
        </p:spPr>
        <p:txBody>
          <a:bodyPr>
            <a:normAutofit/>
          </a:bodyPr>
          <a:lstStyle>
            <a:lvl1pPr>
              <a:buFont typeface="Arial" pitchFamily="34" charset="0"/>
              <a:buChar char="•"/>
              <a:defRPr sz="1400">
                <a:latin typeface="Arial" pitchFamily="34" charset="0"/>
                <a:cs typeface="Arial" pitchFamily="34" charset="0"/>
              </a:defRPr>
            </a:lvl1pPr>
          </a:lstStyle>
          <a:p>
            <a:endParaRPr lang="hu-HU" dirty="0" smtClean="0"/>
          </a:p>
        </p:txBody>
      </p:sp>
      <p:sp>
        <p:nvSpPr>
          <p:cNvPr id="10" name="Tartalom helye 2"/>
          <p:cNvSpPr>
            <a:spLocks noGrp="1"/>
          </p:cNvSpPr>
          <p:nvPr>
            <p:ph idx="13"/>
          </p:nvPr>
        </p:nvSpPr>
        <p:spPr>
          <a:xfrm>
            <a:off x="908566" y="1376038"/>
            <a:ext cx="2651379" cy="4802819"/>
          </a:xfrm>
          <a:prstGeom prst="rect">
            <a:avLst/>
          </a:prstGeom>
        </p:spPr>
        <p:txBody>
          <a:bodyPr/>
          <a:lstStyle>
            <a:lvl1pPr>
              <a:buFontTx/>
              <a:buNone/>
              <a:defRPr/>
            </a:lvl1pPr>
          </a:lstStyle>
          <a:p>
            <a:pPr lvl="0"/>
            <a:endParaRPr lang="hu-HU" dirty="0"/>
          </a:p>
        </p:txBody>
      </p:sp>
      <p:sp>
        <p:nvSpPr>
          <p:cNvPr id="5" name="Date Placeholder 3"/>
          <p:cNvSpPr>
            <a:spLocks noGrp="1"/>
          </p:cNvSpPr>
          <p:nvPr>
            <p:ph type="dt" sz="half" idx="15"/>
          </p:nvPr>
        </p:nvSpPr>
        <p:spPr/>
        <p:txBody>
          <a:bodyPr/>
          <a:lstStyle>
            <a:lvl1pPr>
              <a:defRPr/>
            </a:lvl1pPr>
          </a:lstStyle>
          <a:p>
            <a:pPr>
              <a:defRPr/>
            </a:pPr>
            <a:fld id="{AF11F847-CA82-45B6-AF0F-403830F47ADC}" type="datetime1">
              <a:rPr lang="hu-HU"/>
              <a:pPr>
                <a:defRPr/>
              </a:pPr>
              <a:t>2016.05.03.</a:t>
            </a:fld>
            <a:endParaRPr lang="hu-HU"/>
          </a:p>
        </p:txBody>
      </p:sp>
      <p:sp>
        <p:nvSpPr>
          <p:cNvPr id="6" name="Footer Placeholder 4"/>
          <p:cNvSpPr>
            <a:spLocks noGrp="1"/>
          </p:cNvSpPr>
          <p:nvPr>
            <p:ph type="ftr" sz="quarter" idx="16"/>
          </p:nvPr>
        </p:nvSpPr>
        <p:spPr/>
        <p:txBody>
          <a:bodyPr/>
          <a:lstStyle>
            <a:lvl1pPr>
              <a:defRPr/>
            </a:lvl1pPr>
          </a:lstStyle>
          <a:p>
            <a:pPr>
              <a:defRPr/>
            </a:pPr>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első oldal 3">
    <p:spTree>
      <p:nvGrpSpPr>
        <p:cNvPr id="1" name=""/>
        <p:cNvGrpSpPr/>
        <p:nvPr/>
      </p:nvGrpSpPr>
      <p:grpSpPr>
        <a:xfrm>
          <a:off x="0" y="0"/>
          <a:ext cx="0" cy="0"/>
          <a:chOff x="0" y="0"/>
          <a:chExt cx="0" cy="0"/>
        </a:xfrm>
      </p:grpSpPr>
      <p:sp>
        <p:nvSpPr>
          <p:cNvPr id="2" name="Title 1"/>
          <p:cNvSpPr>
            <a:spLocks noGrp="1"/>
          </p:cNvSpPr>
          <p:nvPr>
            <p:ph type="title"/>
          </p:nvPr>
        </p:nvSpPr>
        <p:spPr>
          <a:xfrm>
            <a:off x="722313" y="1281107"/>
            <a:ext cx="7772400" cy="504819"/>
          </a:xfrm>
        </p:spPr>
        <p:txBody>
          <a:bodyPr anchor="t">
            <a:normAutofit/>
          </a:bodyPr>
          <a:lstStyle>
            <a:lvl1pPr algn="ctr">
              <a:defRPr sz="1800" b="0" cap="none">
                <a:latin typeface="Arial" pitchFamily="34" charset="0"/>
                <a:cs typeface="Arial" pitchFamily="34" charset="0"/>
              </a:defRPr>
            </a:lvl1pPr>
          </a:lstStyle>
          <a:p>
            <a:r>
              <a:rPr lang="en-US" smtClean="0"/>
              <a:t>Click to edit Master title style</a:t>
            </a:r>
            <a:endParaRPr lang="hu-HU" dirty="0"/>
          </a:p>
        </p:txBody>
      </p:sp>
      <p:sp>
        <p:nvSpPr>
          <p:cNvPr id="8" name="Content Placeholder 4"/>
          <p:cNvSpPr>
            <a:spLocks noGrp="1"/>
          </p:cNvSpPr>
          <p:nvPr>
            <p:ph idx="13"/>
          </p:nvPr>
        </p:nvSpPr>
        <p:spPr bwMode="auto">
          <a:xfrm>
            <a:off x="785786" y="4786322"/>
            <a:ext cx="7572428" cy="150019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Tartalom helye 2"/>
          <p:cNvSpPr>
            <a:spLocks noGrp="1"/>
          </p:cNvSpPr>
          <p:nvPr>
            <p:ph idx="14"/>
          </p:nvPr>
        </p:nvSpPr>
        <p:spPr>
          <a:xfrm>
            <a:off x="908566" y="1928803"/>
            <a:ext cx="3601290" cy="2696464"/>
          </a:xfrm>
          <a:prstGeom prst="rect">
            <a:avLst/>
          </a:prstGeom>
        </p:spPr>
        <p:txBody>
          <a:bodyPr/>
          <a:lstStyle>
            <a:lvl1pPr>
              <a:buFontTx/>
              <a:buNone/>
              <a:defRPr/>
            </a:lvl1pPr>
          </a:lstStyle>
          <a:p>
            <a:pPr lvl="0"/>
            <a:endParaRPr lang="hu-HU" dirty="0"/>
          </a:p>
        </p:txBody>
      </p:sp>
      <p:sp>
        <p:nvSpPr>
          <p:cNvPr id="12" name="Tartalom helye 2"/>
          <p:cNvSpPr>
            <a:spLocks noGrp="1"/>
          </p:cNvSpPr>
          <p:nvPr>
            <p:ph idx="15"/>
          </p:nvPr>
        </p:nvSpPr>
        <p:spPr>
          <a:xfrm>
            <a:off x="4643438" y="1928803"/>
            <a:ext cx="3601290" cy="2696464"/>
          </a:xfrm>
          <a:prstGeom prst="rect">
            <a:avLst/>
          </a:prstGeom>
        </p:spPr>
        <p:txBody>
          <a:bodyPr/>
          <a:lstStyle>
            <a:lvl1pPr>
              <a:buFontTx/>
              <a:buNone/>
              <a:defRPr/>
            </a:lvl1pPr>
          </a:lstStyle>
          <a:p>
            <a:pPr lvl="0"/>
            <a:endParaRPr lang="hu-HU" dirty="0"/>
          </a:p>
        </p:txBody>
      </p:sp>
      <p:sp>
        <p:nvSpPr>
          <p:cNvPr id="6" name="Date Placeholder 3"/>
          <p:cNvSpPr>
            <a:spLocks noGrp="1"/>
          </p:cNvSpPr>
          <p:nvPr>
            <p:ph type="dt" sz="half" idx="16"/>
          </p:nvPr>
        </p:nvSpPr>
        <p:spPr/>
        <p:txBody>
          <a:bodyPr/>
          <a:lstStyle>
            <a:lvl1pPr>
              <a:defRPr/>
            </a:lvl1pPr>
          </a:lstStyle>
          <a:p>
            <a:pPr>
              <a:defRPr/>
            </a:pPr>
            <a:fld id="{CB827C57-521C-4772-B547-4C8E6AA7B0F3}" type="datetime1">
              <a:rPr lang="hu-HU"/>
              <a:pPr>
                <a:defRPr/>
              </a:pPr>
              <a:t>2016.05.03.</a:t>
            </a:fld>
            <a:endParaRPr lang="hu-HU"/>
          </a:p>
        </p:txBody>
      </p:sp>
      <p:sp>
        <p:nvSpPr>
          <p:cNvPr id="7" name="Footer Placeholder 4"/>
          <p:cNvSpPr>
            <a:spLocks noGrp="1"/>
          </p:cNvSpPr>
          <p:nvPr>
            <p:ph type="ftr" sz="quarter" idx="17"/>
          </p:nvPr>
        </p:nvSpPr>
        <p:spPr/>
        <p:txBody>
          <a:bodyPr/>
          <a:lstStyle>
            <a:lvl1pPr>
              <a:defRPr/>
            </a:lvl1pPr>
          </a:lstStyle>
          <a:p>
            <a:pPr>
              <a:defRPr/>
            </a:pPr>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Date Placeholder 3"/>
          <p:cNvSpPr>
            <a:spLocks noGrp="1"/>
          </p:cNvSpPr>
          <p:nvPr>
            <p:ph type="dt" sz="half" idx="10"/>
          </p:nvPr>
        </p:nvSpPr>
        <p:spPr/>
        <p:txBody>
          <a:bodyPr/>
          <a:lstStyle>
            <a:lvl1pPr>
              <a:defRPr/>
            </a:lvl1pPr>
          </a:lstStyle>
          <a:p>
            <a:pPr>
              <a:defRPr/>
            </a:pPr>
            <a:fld id="{EF42C30D-387B-4C42-B108-9E0DBFB85F01}" type="datetime1">
              <a:rPr lang="hu-HU"/>
              <a:pPr>
                <a:defRPr/>
              </a:pPr>
              <a:t>2016.05.03.</a:t>
            </a:fld>
            <a:endParaRPr lang="hu-HU"/>
          </a:p>
        </p:txBody>
      </p:sp>
      <p:sp>
        <p:nvSpPr>
          <p:cNvPr id="4" name="Footer Placeholder 4"/>
          <p:cNvSpPr>
            <a:spLocks noGrp="1"/>
          </p:cNvSpPr>
          <p:nvPr>
            <p:ph type="ftr" sz="quarter" idx="11"/>
          </p:nvPr>
        </p:nvSpPr>
        <p:spPr/>
        <p:txBody>
          <a:bodyPr/>
          <a:lstStyle>
            <a:lvl1pPr>
              <a:defRPr/>
            </a:lvl1pPr>
          </a:lstStyle>
          <a:p>
            <a:pPr>
              <a:defRPr/>
            </a:pPr>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idx="1"/>
          </p:nvPr>
        </p:nvSpPr>
        <p:spPr>
          <a:xfrm>
            <a:off x="457200" y="1600200"/>
            <a:ext cx="8229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ate Placeholder 3"/>
          <p:cNvSpPr>
            <a:spLocks noGrp="1"/>
          </p:cNvSpPr>
          <p:nvPr>
            <p:ph type="dt" sz="half" idx="10"/>
          </p:nvPr>
        </p:nvSpPr>
        <p:spPr/>
        <p:txBody>
          <a:bodyPr/>
          <a:lstStyle>
            <a:lvl1pPr>
              <a:defRPr/>
            </a:lvl1pPr>
          </a:lstStyle>
          <a:p>
            <a:pPr>
              <a:defRPr/>
            </a:pPr>
            <a:fld id="{40F88895-5F97-4D01-B555-869D0A2C1EDB}" type="datetime1">
              <a:rPr lang="hu-HU"/>
              <a:pPr>
                <a:defRPr/>
              </a:pPr>
              <a:t>2016.05.03.</a:t>
            </a:fld>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Date Placeholder 3"/>
          <p:cNvSpPr>
            <a:spLocks noGrp="1"/>
          </p:cNvSpPr>
          <p:nvPr>
            <p:ph type="dt" sz="half" idx="10"/>
          </p:nvPr>
        </p:nvSpPr>
        <p:spPr/>
        <p:txBody>
          <a:bodyPr/>
          <a:lstStyle>
            <a:lvl1pPr>
              <a:defRPr/>
            </a:lvl1pPr>
          </a:lstStyle>
          <a:p>
            <a:pPr>
              <a:defRPr/>
            </a:pPr>
            <a:fld id="{445994B2-455B-4594-8383-9C00D6D25C5E}" type="datetime1">
              <a:rPr lang="hu-HU"/>
              <a:pPr>
                <a:defRPr/>
              </a:pPr>
              <a:t>2016.05.03.</a:t>
            </a:fld>
            <a:endParaRPr lang="hu-HU"/>
          </a:p>
        </p:txBody>
      </p:sp>
      <p:sp>
        <p:nvSpPr>
          <p:cNvPr id="4" name="Footer Placeholder 4"/>
          <p:cNvSpPr>
            <a:spLocks noGrp="1"/>
          </p:cNvSpPr>
          <p:nvPr>
            <p:ph type="ftr" sz="quarter" idx="11"/>
          </p:nvPr>
        </p:nvSpPr>
        <p:spPr/>
        <p:txBody>
          <a:bodyPr/>
          <a:lstStyle>
            <a:lvl1pPr>
              <a:defRPr/>
            </a:lvl1pPr>
          </a:lstStyle>
          <a:p>
            <a:pPr>
              <a:defRPr/>
            </a:pPr>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457200" y="1600200"/>
            <a:ext cx="8229600" cy="4525963"/>
          </a:xfrm>
        </p:spPr>
        <p:txBody>
          <a:bodyPr/>
          <a:lstStyle/>
          <a:p>
            <a:pPr lvl="0"/>
            <a:endParaRPr lang="hu-HU" noProof="0"/>
          </a:p>
        </p:txBody>
      </p:sp>
      <p:sp>
        <p:nvSpPr>
          <p:cNvPr id="4" name="Date Placeholder 3"/>
          <p:cNvSpPr>
            <a:spLocks noGrp="1"/>
          </p:cNvSpPr>
          <p:nvPr>
            <p:ph type="dt" sz="half" idx="10"/>
          </p:nvPr>
        </p:nvSpPr>
        <p:spPr/>
        <p:txBody>
          <a:bodyPr/>
          <a:lstStyle>
            <a:lvl1pPr>
              <a:defRPr/>
            </a:lvl1pPr>
          </a:lstStyle>
          <a:p>
            <a:pPr>
              <a:defRPr/>
            </a:pPr>
            <a:fld id="{E426AC36-3795-4FB6-A47E-3F6D84625D4E}" type="datetime1">
              <a:rPr lang="hu-HU"/>
              <a:pPr>
                <a:defRPr/>
              </a:pPr>
              <a:t>2016.05.03.</a:t>
            </a:fld>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41D859-74DA-4447-A05C-F88D18DE0356}" type="datetime1">
              <a:rPr lang="hu-HU"/>
              <a:pPr>
                <a:defRPr/>
              </a:pPr>
              <a:t>2016.05.03.</a:t>
            </a:fld>
            <a:endParaRPr lang="hu-HU"/>
          </a:p>
        </p:txBody>
      </p:sp>
      <p:sp>
        <p:nvSpPr>
          <p:cNvPr id="3" name="Footer Placeholder 4"/>
          <p:cNvSpPr>
            <a:spLocks noGrp="1"/>
          </p:cNvSpPr>
          <p:nvPr>
            <p:ph type="ftr" sz="quarter" idx="11"/>
          </p:nvPr>
        </p:nvSpPr>
        <p:spPr/>
        <p:txBody>
          <a:bodyPr/>
          <a:lstStyle>
            <a:lvl1pPr>
              <a:defRPr/>
            </a:lvl1pPr>
          </a:lstStyle>
          <a:p>
            <a:pPr>
              <a:defRPr/>
            </a:pPr>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jpeg"/><Relationship Id="rId5" Type="http://schemas.openxmlformats.org/officeDocument/2006/relationships/slideLayout" Target="../slideLayouts/slideLayout6.xml"/><Relationship Id="rId10" Type="http://schemas.openxmlformats.org/officeDocument/2006/relationships/image" Target="../media/image1.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a:stretch>
        </a:blipFill>
        <a:effectLst/>
      </p:bgPr>
    </p:bg>
    <p:spTree>
      <p:nvGrpSpPr>
        <p:cNvPr id="1" name=""/>
        <p:cNvGrpSpPr/>
        <p:nvPr/>
      </p:nvGrpSpPr>
      <p:grpSpPr>
        <a:xfrm>
          <a:off x="0" y="0"/>
          <a:ext cx="0" cy="0"/>
          <a:chOff x="0" y="0"/>
          <a:chExt cx="0" cy="0"/>
        </a:xfrm>
      </p:grpSpPr>
      <p:pic>
        <p:nvPicPr>
          <p:cNvPr id="1026" name="Picture 6" descr="bg_1.jpg"/>
          <p:cNvPicPr>
            <a:picLocks noChangeAspect="1"/>
          </p:cNvPicPr>
          <p:nvPr userDrawn="1"/>
        </p:nvPicPr>
        <p:blipFill>
          <a:blip r:embed="rId4"/>
          <a:srcRect/>
          <a:stretch>
            <a:fillRect/>
          </a:stretch>
        </p:blipFill>
        <p:spPr bwMode="auto">
          <a:xfrm>
            <a:off x="1588" y="14288"/>
            <a:ext cx="9140825" cy="6829425"/>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u-HU"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85C667A-7E4E-45E9-BA29-2189787CD797}" type="datetime1">
              <a:rPr lang="hu-HU"/>
              <a:pPr>
                <a:defRPr/>
              </a:pPr>
              <a:t>2016.05.03.</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pitchFamily="34" charset="0"/>
              </a:defRPr>
            </a:lvl1pPr>
          </a:lstStyle>
          <a:p>
            <a:pPr>
              <a:defRPr/>
            </a:pPr>
            <a:endParaRPr lang="hu-HU"/>
          </a:p>
        </p:txBody>
      </p:sp>
      <p:sp>
        <p:nvSpPr>
          <p:cNvPr id="6" name="Slide Number Placeholder 5"/>
          <p:cNvSpPr>
            <a:spLocks noGrp="1"/>
          </p:cNvSpPr>
          <p:nvPr>
            <p:ph type="sldNum" sz="quarter" idx="4"/>
          </p:nvPr>
        </p:nvSpPr>
        <p:spPr>
          <a:xfrm>
            <a:off x="6724650" y="61436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25CD0D-8C2E-49DD-82C1-1B38727BDF03}" type="slidenum">
              <a:rPr lang="hu-HU"/>
              <a:pPr>
                <a:defRPr/>
              </a:pPr>
              <a:t>‹#›</a:t>
            </a:fld>
            <a:endParaRPr lang="hu-HU" dirty="0"/>
          </a:p>
        </p:txBody>
      </p:sp>
    </p:spTree>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38000"/>
            <a:lum/>
          </a:blip>
          <a:srcRect/>
          <a:stretch>
            <a:fillRect/>
          </a:stretch>
        </a:blipFill>
        <a:effectLst/>
      </p:bgPr>
    </p:bg>
    <p:spTree>
      <p:nvGrpSpPr>
        <p:cNvPr id="1" name=""/>
        <p:cNvGrpSpPr/>
        <p:nvPr/>
      </p:nvGrpSpPr>
      <p:grpSpPr>
        <a:xfrm>
          <a:off x="0" y="0"/>
          <a:ext cx="0" cy="0"/>
          <a:chOff x="0" y="0"/>
          <a:chExt cx="0" cy="0"/>
        </a:xfrm>
      </p:grpSpPr>
      <p:pic>
        <p:nvPicPr>
          <p:cNvPr id="2050" name="Picture 7" descr="bg_2_beloldal.jpg"/>
          <p:cNvPicPr>
            <a:picLocks noChangeAspect="1"/>
          </p:cNvPicPr>
          <p:nvPr userDrawn="1"/>
        </p:nvPicPr>
        <p:blipFill>
          <a:blip r:embed="rId11"/>
          <a:srcRect/>
          <a:stretch>
            <a:fillRect/>
          </a:stretch>
        </p:blipFill>
        <p:spPr bwMode="auto">
          <a:xfrm>
            <a:off x="1588" y="14288"/>
            <a:ext cx="9140825" cy="6829425"/>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u-HU"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AB8B09A-22A1-4301-AD0A-44BB2F70964D}" type="datetime1">
              <a:rPr lang="hu-HU"/>
              <a:pPr>
                <a:defRPr/>
              </a:pPr>
              <a:t>2016.05.03.</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pitchFamily="34" charset="0"/>
              </a:defRPr>
            </a:lvl1pPr>
          </a:lstStyle>
          <a:p>
            <a:pPr>
              <a:defRPr/>
            </a:pPr>
            <a:endParaRPr lang="hu-HU"/>
          </a:p>
        </p:txBody>
      </p:sp>
      <p:sp>
        <p:nvSpPr>
          <p:cNvPr id="7" name="Slide Number Placeholder 5"/>
          <p:cNvSpPr txBox="1">
            <a:spLocks/>
          </p:cNvSpPr>
          <p:nvPr userDrawn="1"/>
        </p:nvSpPr>
        <p:spPr>
          <a:xfrm>
            <a:off x="6740525" y="6421438"/>
            <a:ext cx="2133600" cy="365125"/>
          </a:xfrm>
          <a:prstGeom prst="rect">
            <a:avLst/>
          </a:prstGeom>
        </p:spPr>
        <p:txBody>
          <a:bodyPr/>
          <a:lstStyle>
            <a:lvl1pPr>
              <a:defRPr sz="1000">
                <a:solidFill>
                  <a:srgbClr val="A69765"/>
                </a:solidFill>
                <a:latin typeface="Times New Roman" pitchFamily="18" charset="0"/>
                <a:cs typeface="Times New Roman" pitchFamily="18" charset="0"/>
              </a:defRPr>
            </a:lvl1pPr>
          </a:lstStyle>
          <a:p>
            <a:pPr algn="r" fontAlgn="auto">
              <a:spcBef>
                <a:spcPts val="0"/>
              </a:spcBef>
              <a:spcAft>
                <a:spcPts val="0"/>
              </a:spcAft>
              <a:defRPr/>
            </a:pPr>
            <a:fld id="{11BFD0CA-DFCF-490E-B56F-45F8E07E1A79}" type="slidenum">
              <a:rPr lang="hu-HU" smtClean="0"/>
              <a:pPr algn="r" fontAlgn="auto">
                <a:spcBef>
                  <a:spcPts val="0"/>
                </a:spcBef>
                <a:spcAft>
                  <a:spcPts val="0"/>
                </a:spcAft>
                <a:defRPr/>
              </a:pPr>
              <a:t>‹#›</a:t>
            </a:fld>
            <a:endParaRPr lang="hu-HU" dirty="0" smtClean="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Excel_97-2003_Worksheet1.xls"/><Relationship Id="rId5" Type="http://schemas.openxmlformats.org/officeDocument/2006/relationships/oleObject" Target="../embeddings/oleObject2.bin"/><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1922E6-09A2-4904-BF8D-3681168CDA9A}" type="slidenum">
              <a:rPr lang="hu-HU" smtClean="0"/>
              <a:pPr fontAlgn="base">
                <a:spcBef>
                  <a:spcPct val="0"/>
                </a:spcBef>
                <a:spcAft>
                  <a:spcPct val="0"/>
                </a:spcAft>
              </a:pPr>
              <a:t>1</a:t>
            </a:fld>
            <a:endParaRPr lang="hu-HU" smtClean="0"/>
          </a:p>
        </p:txBody>
      </p:sp>
      <p:sp>
        <p:nvSpPr>
          <p:cNvPr id="2" name="Title 1"/>
          <p:cNvSpPr>
            <a:spLocks noGrp="1"/>
          </p:cNvSpPr>
          <p:nvPr>
            <p:ph type="ctrTitle"/>
          </p:nvPr>
        </p:nvSpPr>
        <p:spPr>
          <a:xfrm>
            <a:off x="642910" y="1142984"/>
            <a:ext cx="7772400" cy="865187"/>
          </a:xfrm>
        </p:spPr>
        <p:txBody>
          <a:bodyPr>
            <a:normAutofit/>
          </a:bodyPr>
          <a:lstStyle/>
          <a:p>
            <a:pPr eaLnBrk="1" hangingPunct="1">
              <a:defRPr/>
            </a:pPr>
            <a:r>
              <a:rPr lang="hu-HU" sz="2800" b="1" dirty="0" smtClean="0">
                <a:solidFill>
                  <a:schemeClr val="bg2">
                    <a:lumMod val="25000"/>
                  </a:schemeClr>
                </a:solidFill>
                <a:latin typeface="Arial" pitchFamily="34" charset="0"/>
              </a:rPr>
              <a:t>A földszerzés elmélete és gyakorlata</a:t>
            </a:r>
            <a:endParaRPr lang="hu-HU" sz="2800" b="1" dirty="0" smtClean="0">
              <a:solidFill>
                <a:schemeClr val="bg2">
                  <a:lumMod val="25000"/>
                </a:schemeClr>
              </a:solidFill>
              <a:latin typeface="Calibri" pitchFamily="34" charset="0"/>
            </a:endParaRPr>
          </a:p>
        </p:txBody>
      </p:sp>
      <p:sp>
        <p:nvSpPr>
          <p:cNvPr id="4100" name="Subtitle 2"/>
          <p:cNvSpPr>
            <a:spLocks noGrp="1"/>
          </p:cNvSpPr>
          <p:nvPr>
            <p:ph type="subTitle" idx="1"/>
          </p:nvPr>
        </p:nvSpPr>
        <p:spPr>
          <a:xfrm>
            <a:off x="1357290" y="2428868"/>
            <a:ext cx="6400800" cy="3922726"/>
          </a:xfrm>
        </p:spPr>
        <p:txBody>
          <a:bodyPr>
            <a:normAutofit/>
          </a:bodyPr>
          <a:lstStyle/>
          <a:p>
            <a:pPr>
              <a:lnSpc>
                <a:spcPct val="80000"/>
              </a:lnSpc>
            </a:pPr>
            <a:r>
              <a:rPr lang="hu-HU" sz="2000" b="1" dirty="0" smtClean="0">
                <a:latin typeface="Arial" charset="0"/>
              </a:rPr>
              <a:t>Dr. Varga Márk</a:t>
            </a:r>
            <a:endParaRPr lang="hu-HU" sz="2000" b="1" dirty="0" smtClean="0"/>
          </a:p>
          <a:p>
            <a:pPr>
              <a:lnSpc>
                <a:spcPct val="80000"/>
              </a:lnSpc>
            </a:pPr>
            <a:endParaRPr lang="hu-HU" sz="2000" dirty="0" smtClean="0">
              <a:latin typeface="Arial" charset="0"/>
            </a:endParaRPr>
          </a:p>
          <a:p>
            <a:pPr>
              <a:lnSpc>
                <a:spcPct val="80000"/>
              </a:lnSpc>
            </a:pPr>
            <a:r>
              <a:rPr lang="hu-HU" sz="2000" b="1" dirty="0" smtClean="0">
                <a:latin typeface="Arial" charset="0"/>
              </a:rPr>
              <a:t>Földügyi Főosztály</a:t>
            </a:r>
          </a:p>
          <a:p>
            <a:pPr>
              <a:lnSpc>
                <a:spcPct val="80000"/>
              </a:lnSpc>
            </a:pPr>
            <a:r>
              <a:rPr lang="hu-HU" sz="2000" b="1" dirty="0" smtClean="0"/>
              <a:t>Földvédelmi és Földhasználati Osztály</a:t>
            </a:r>
          </a:p>
          <a:p>
            <a:pPr>
              <a:lnSpc>
                <a:spcPct val="80000"/>
              </a:lnSpc>
            </a:pPr>
            <a:r>
              <a:rPr lang="hu-HU" sz="2000" b="1" dirty="0" smtClean="0"/>
              <a:t>Osztályvezető</a:t>
            </a:r>
          </a:p>
          <a:p>
            <a:pPr>
              <a:lnSpc>
                <a:spcPct val="80000"/>
              </a:lnSpc>
            </a:pPr>
            <a:endParaRPr lang="hu-HU" sz="2000" b="1" dirty="0" smtClean="0"/>
          </a:p>
          <a:p>
            <a:pPr>
              <a:lnSpc>
                <a:spcPct val="80000"/>
              </a:lnSpc>
            </a:pPr>
            <a:endParaRPr lang="hu-HU" sz="2000" b="1" dirty="0" smtClean="0"/>
          </a:p>
          <a:p>
            <a:pPr>
              <a:lnSpc>
                <a:spcPct val="80000"/>
              </a:lnSpc>
            </a:pPr>
            <a:endParaRPr lang="hu-HU" sz="2000" b="1" dirty="0" smtClean="0"/>
          </a:p>
          <a:p>
            <a:pPr>
              <a:lnSpc>
                <a:spcPct val="80000"/>
              </a:lnSpc>
            </a:pPr>
            <a:endParaRPr lang="hu-HU" sz="2000" b="1" dirty="0" smtClean="0"/>
          </a:p>
          <a:p>
            <a:pPr>
              <a:lnSpc>
                <a:spcPct val="80000"/>
              </a:lnSpc>
            </a:pPr>
            <a:endParaRPr lang="hu-HU" sz="2000" b="1" dirty="0" smtClean="0"/>
          </a:p>
          <a:p>
            <a:pPr>
              <a:lnSpc>
                <a:spcPct val="80000"/>
              </a:lnSpc>
            </a:pPr>
            <a:r>
              <a:rPr lang="hu-HU" sz="2000" dirty="0"/>
              <a:t>NKE ÁKK Polgári Jogi </a:t>
            </a:r>
            <a:r>
              <a:rPr lang="hu-HU" sz="2000" dirty="0" smtClean="0"/>
              <a:t>TDK </a:t>
            </a:r>
          </a:p>
          <a:p>
            <a:pPr>
              <a:lnSpc>
                <a:spcPct val="80000"/>
              </a:lnSpc>
            </a:pPr>
            <a:r>
              <a:rPr lang="hu-HU" sz="2000" dirty="0" smtClean="0"/>
              <a:t>Budapest, 2016. április 27.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38000"/>
            <a:lum/>
          </a:blip>
          <a:srcRect/>
          <a:stretch>
            <a:fillRect l="-9000" r="-9000"/>
          </a:stretch>
        </a:blipFill>
        <a:effectLst/>
      </p:bgPr>
    </p:bg>
    <p:spTree>
      <p:nvGrpSpPr>
        <p:cNvPr id="1" name=""/>
        <p:cNvGrpSpPr/>
        <p:nvPr/>
      </p:nvGrpSpPr>
      <p:grpSpPr>
        <a:xfrm>
          <a:off x="0" y="0"/>
          <a:ext cx="0" cy="0"/>
          <a:chOff x="0" y="0"/>
          <a:chExt cx="0" cy="0"/>
        </a:xfrm>
      </p:grpSpPr>
      <p:sp>
        <p:nvSpPr>
          <p:cNvPr id="13314" name="Cím 1"/>
          <p:cNvSpPr>
            <a:spLocks noGrp="1"/>
          </p:cNvSpPr>
          <p:nvPr>
            <p:ph type="title"/>
          </p:nvPr>
        </p:nvSpPr>
        <p:spPr>
          <a:xfrm>
            <a:off x="457200" y="692150"/>
            <a:ext cx="8229600" cy="1152525"/>
          </a:xfrm>
        </p:spPr>
        <p:txBody>
          <a:bodyPr/>
          <a:lstStyle/>
          <a:p>
            <a:r>
              <a:rPr lang="hu-HU" sz="2800" b="1" dirty="0" smtClean="0">
                <a:solidFill>
                  <a:schemeClr val="bg2">
                    <a:lumMod val="25000"/>
                  </a:schemeClr>
                </a:solidFill>
              </a:rPr>
              <a:t>Az egyes birtokkategóriákba tartozó gazdaságok által használt termőföld nagysága (</a:t>
            </a:r>
            <a:r>
              <a:rPr lang="hu-HU" sz="2400" b="1" dirty="0" smtClean="0">
                <a:solidFill>
                  <a:schemeClr val="bg2">
                    <a:lumMod val="25000"/>
                  </a:schemeClr>
                </a:solidFill>
              </a:rPr>
              <a:t>Forrás: FÖMI, 2013.)</a:t>
            </a:r>
            <a:endParaRPr lang="hu-HU" sz="2400" dirty="0" smtClean="0">
              <a:solidFill>
                <a:schemeClr val="bg2">
                  <a:lumMod val="25000"/>
                </a:schemeClr>
              </a:solidFill>
            </a:endParaRPr>
          </a:p>
        </p:txBody>
      </p:sp>
      <p:graphicFrame>
        <p:nvGraphicFramePr>
          <p:cNvPr id="13315" name="Diagram 2"/>
          <p:cNvGraphicFramePr>
            <a:graphicFrameLocks/>
          </p:cNvGraphicFramePr>
          <p:nvPr/>
        </p:nvGraphicFramePr>
        <p:xfrm>
          <a:off x="704850" y="1793875"/>
          <a:ext cx="7373938" cy="4422775"/>
        </p:xfrm>
        <a:graphic>
          <a:graphicData uri="http://schemas.openxmlformats.org/presentationml/2006/ole">
            <mc:AlternateContent xmlns:mc="http://schemas.openxmlformats.org/markup-compatibility/2006">
              <mc:Choice xmlns:v="urn:schemas-microsoft-com:vml" Requires="v">
                <p:oleObj spid="_x0000_s13326" r:id="rId6" imgW="7370703" imgH="4426080" progId="Excel.Chart.8">
                  <p:embed/>
                </p:oleObj>
              </mc:Choice>
              <mc:Fallback>
                <p:oleObj r:id="rId6" imgW="7370703" imgH="4426080" progId="Excel.Chart.8">
                  <p:embed/>
                  <p:pic>
                    <p:nvPicPr>
                      <p:cNvPr id="0" name="Diagram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850" y="1793875"/>
                        <a:ext cx="7373938" cy="442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250825" y="1196975"/>
            <a:ext cx="8497888" cy="1079500"/>
          </a:xfrm>
        </p:spPr>
        <p:txBody>
          <a:bodyPr/>
          <a:lstStyle/>
          <a:p>
            <a:r>
              <a:rPr lang="hu-HU" sz="4000" b="1" dirty="0" smtClean="0">
                <a:solidFill>
                  <a:schemeClr val="bg2">
                    <a:lumMod val="25000"/>
                  </a:schemeClr>
                </a:solidFill>
                <a:latin typeface="Arial" pitchFamily="34" charset="0"/>
                <a:cs typeface="Arial" pitchFamily="34" charset="0"/>
              </a:rPr>
              <a:t>A termőföld, mint természeti erőforrás</a:t>
            </a:r>
          </a:p>
        </p:txBody>
      </p:sp>
      <p:sp>
        <p:nvSpPr>
          <p:cNvPr id="14339" name="Rectangle 3"/>
          <p:cNvSpPr>
            <a:spLocks noChangeArrowheads="1"/>
          </p:cNvSpPr>
          <p:nvPr/>
        </p:nvSpPr>
        <p:spPr bwMode="auto">
          <a:xfrm>
            <a:off x="250825" y="3068638"/>
            <a:ext cx="8642350" cy="2654300"/>
          </a:xfrm>
          <a:prstGeom prst="rect">
            <a:avLst/>
          </a:prstGeom>
          <a:noFill/>
          <a:ln w="9525">
            <a:noFill/>
            <a:miter lim="800000"/>
            <a:headEnd/>
            <a:tailEnd/>
          </a:ln>
          <a:effectLst/>
        </p:spPr>
        <p:txBody>
          <a:bodyPr>
            <a:spAutoFit/>
          </a:bodyPr>
          <a:lstStyle/>
          <a:p>
            <a:endParaRPr lang="hu-HU" sz="2800"/>
          </a:p>
          <a:p>
            <a:endParaRPr lang="hu-HU" sz="2800"/>
          </a:p>
          <a:p>
            <a:endParaRPr lang="hu-HU" sz="2800"/>
          </a:p>
          <a:p>
            <a:endParaRPr lang="hu-HU" sz="2800"/>
          </a:p>
          <a:p>
            <a:endParaRPr lang="hu-HU" sz="2800"/>
          </a:p>
          <a:p>
            <a:endParaRPr lang="hu-HU" sz="2800"/>
          </a:p>
        </p:txBody>
      </p:sp>
      <p:sp>
        <p:nvSpPr>
          <p:cNvPr id="5" name="Téglalap 4"/>
          <p:cNvSpPr/>
          <p:nvPr/>
        </p:nvSpPr>
        <p:spPr>
          <a:xfrm>
            <a:off x="428596" y="2786059"/>
            <a:ext cx="8358246" cy="3693319"/>
          </a:xfrm>
          <a:prstGeom prst="rect">
            <a:avLst/>
          </a:prstGeom>
        </p:spPr>
        <p:txBody>
          <a:bodyPr wrap="square">
            <a:spAutoFit/>
          </a:bodyPr>
          <a:lstStyle/>
          <a:p>
            <a:pPr algn="just"/>
            <a:endParaRPr lang="hu-HU" dirty="0" smtClean="0">
              <a:latin typeface="Times New Roman" pitchFamily="18" charset="0"/>
            </a:endParaRPr>
          </a:p>
          <a:p>
            <a:pPr algn="just"/>
            <a:r>
              <a:rPr lang="hu-HU" sz="2400" dirty="0" smtClean="0">
                <a:latin typeface="Arial" pitchFamily="34" charset="0"/>
                <a:cs typeface="Arial" pitchFamily="34" charset="0"/>
              </a:rPr>
              <a:t>Szakértői vélemények szerint Magyarországon a </a:t>
            </a:r>
            <a:r>
              <a:rPr lang="hu-HU" sz="2400" b="1" dirty="0" smtClean="0">
                <a:latin typeface="Arial" pitchFamily="34" charset="0"/>
                <a:cs typeface="Arial" pitchFamily="34" charset="0"/>
              </a:rPr>
              <a:t>természeti erőforrások </a:t>
            </a:r>
            <a:r>
              <a:rPr lang="hu-HU" sz="2400" dirty="0" smtClean="0">
                <a:latin typeface="Arial" pitchFamily="34" charset="0"/>
                <a:cs typeface="Arial" pitchFamily="34" charset="0"/>
              </a:rPr>
              <a:t>– amelyek közé a </a:t>
            </a:r>
            <a:r>
              <a:rPr lang="hu-HU" sz="2400" i="1" dirty="0" smtClean="0">
                <a:latin typeface="Arial" pitchFamily="34" charset="0"/>
                <a:cs typeface="Arial" pitchFamily="34" charset="0"/>
              </a:rPr>
              <a:t>termőföldet</a:t>
            </a:r>
            <a:r>
              <a:rPr lang="hu-HU" sz="2400" dirty="0" smtClean="0">
                <a:latin typeface="Arial" pitchFamily="34" charset="0"/>
                <a:cs typeface="Arial" pitchFamily="34" charset="0"/>
              </a:rPr>
              <a:t>, az </a:t>
            </a:r>
            <a:r>
              <a:rPr lang="hu-HU" sz="2400" i="1" dirty="0" smtClean="0">
                <a:latin typeface="Arial" pitchFamily="34" charset="0"/>
                <a:cs typeface="Arial" pitchFamily="34" charset="0"/>
              </a:rPr>
              <a:t>erdőt</a:t>
            </a:r>
            <a:r>
              <a:rPr lang="hu-HU" sz="2400" dirty="0" smtClean="0">
                <a:latin typeface="Arial" pitchFamily="34" charset="0"/>
                <a:cs typeface="Arial" pitchFamily="34" charset="0"/>
              </a:rPr>
              <a:t> és a </a:t>
            </a:r>
            <a:r>
              <a:rPr lang="hu-HU" sz="2400" i="1" dirty="0" smtClean="0">
                <a:latin typeface="Arial" pitchFamily="34" charset="0"/>
                <a:cs typeface="Arial" pitchFamily="34" charset="0"/>
              </a:rPr>
              <a:t>bányakincseket</a:t>
            </a:r>
            <a:r>
              <a:rPr lang="hu-HU" sz="2400" dirty="0" smtClean="0">
                <a:latin typeface="Arial" pitchFamily="34" charset="0"/>
                <a:cs typeface="Arial" pitchFamily="34" charset="0"/>
              </a:rPr>
              <a:t> soroljuk - a </a:t>
            </a:r>
            <a:r>
              <a:rPr lang="hu-HU" sz="2400" b="1" dirty="0" smtClean="0">
                <a:latin typeface="Arial" pitchFamily="34" charset="0"/>
                <a:cs typeface="Arial" pitchFamily="34" charset="0"/>
              </a:rPr>
              <a:t>nemzeti vagyonnak a 35%-át </a:t>
            </a:r>
            <a:r>
              <a:rPr lang="hu-HU" sz="2400" dirty="0" smtClean="0">
                <a:latin typeface="Arial" pitchFamily="34" charset="0"/>
                <a:cs typeface="Arial" pitchFamily="34" charset="0"/>
              </a:rPr>
              <a:t>képezik. Ezen belül a </a:t>
            </a:r>
            <a:r>
              <a:rPr lang="hu-HU" sz="2400" i="1" dirty="0" smtClean="0">
                <a:latin typeface="Arial" pitchFamily="34" charset="0"/>
                <a:cs typeface="Arial" pitchFamily="34" charset="0"/>
              </a:rPr>
              <a:t>termőföld</a:t>
            </a:r>
            <a:r>
              <a:rPr lang="hu-HU" sz="2400" dirty="0" smtClean="0">
                <a:latin typeface="Arial" pitchFamily="34" charset="0"/>
                <a:cs typeface="Arial" pitchFamily="34" charset="0"/>
              </a:rPr>
              <a:t> és az </a:t>
            </a:r>
            <a:r>
              <a:rPr lang="hu-HU" sz="2400" i="1" dirty="0" smtClean="0">
                <a:latin typeface="Arial" pitchFamily="34" charset="0"/>
                <a:cs typeface="Arial" pitchFamily="34" charset="0"/>
              </a:rPr>
              <a:t>erdő</a:t>
            </a:r>
            <a:r>
              <a:rPr lang="hu-HU" sz="2400" dirty="0" smtClean="0">
                <a:latin typeface="Arial" pitchFamily="34" charset="0"/>
                <a:cs typeface="Arial" pitchFamily="34" charset="0"/>
              </a:rPr>
              <a:t> 75%-os részarányt képvisel, tehát az összes </a:t>
            </a:r>
            <a:r>
              <a:rPr lang="hu-HU" sz="2400" b="1" dirty="0" smtClean="0">
                <a:latin typeface="Arial" pitchFamily="34" charset="0"/>
                <a:cs typeface="Arial" pitchFamily="34" charset="0"/>
              </a:rPr>
              <a:t>nemzeti vagyonnak </a:t>
            </a:r>
            <a:r>
              <a:rPr lang="hu-HU" sz="2400" dirty="0" smtClean="0">
                <a:latin typeface="Arial" pitchFamily="34" charset="0"/>
                <a:cs typeface="Arial" pitchFamily="34" charset="0"/>
              </a:rPr>
              <a:t>mintegy a </a:t>
            </a:r>
            <a:r>
              <a:rPr lang="hu-HU" sz="2400" b="1" dirty="0" smtClean="0">
                <a:latin typeface="Arial" pitchFamily="34" charset="0"/>
                <a:cs typeface="Arial" pitchFamily="34" charset="0"/>
              </a:rPr>
              <a:t>26%-át</a:t>
            </a:r>
            <a:r>
              <a:rPr lang="hu-HU" sz="2400" dirty="0" smtClean="0">
                <a:latin typeface="Arial" pitchFamily="34" charset="0"/>
                <a:cs typeface="Arial" pitchFamily="34" charset="0"/>
              </a:rPr>
              <a:t>. </a:t>
            </a:r>
            <a:endParaRPr lang="hu-HU" dirty="0" smtClean="0">
              <a:latin typeface="Times New Roman" pitchFamily="18" charset="0"/>
            </a:endParaRPr>
          </a:p>
          <a:p>
            <a:pPr algn="just"/>
            <a:endParaRPr lang="hu-HU" dirty="0">
              <a:latin typeface="Times New Roman" pitchFamily="18" charset="0"/>
            </a:endParaRPr>
          </a:p>
          <a:p>
            <a:pPr algn="just"/>
            <a:endParaRPr lang="hu-HU" dirty="0" smtClean="0">
              <a:latin typeface="Times New Roman" pitchFamily="18" charset="0"/>
            </a:endParaRPr>
          </a:p>
          <a:p>
            <a:pPr algn="just"/>
            <a:endParaRPr lang="hu-HU" dirty="0">
              <a:latin typeface="Times New Roman" pitchFamily="18" charset="0"/>
            </a:endParaRPr>
          </a:p>
          <a:p>
            <a:pPr algn="just"/>
            <a:endParaRPr lang="hu-H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200" b="1" dirty="0" smtClean="0">
                <a:solidFill>
                  <a:schemeClr val="bg2">
                    <a:lumMod val="25000"/>
                  </a:schemeClr>
                </a:solidFill>
                <a:latin typeface="Arial" pitchFamily="34" charset="0"/>
                <a:cs typeface="Arial" pitchFamily="34" charset="0"/>
              </a:rPr>
              <a:t>Tulajdon-, birtok- és üzemi struktúra </a:t>
            </a:r>
            <a:br>
              <a:rPr lang="hu-HU" sz="3200" b="1" dirty="0" smtClean="0">
                <a:solidFill>
                  <a:schemeClr val="bg2">
                    <a:lumMod val="25000"/>
                  </a:schemeClr>
                </a:solidFill>
                <a:latin typeface="Arial" pitchFamily="34" charset="0"/>
                <a:cs typeface="Arial" pitchFamily="34" charset="0"/>
              </a:rPr>
            </a:br>
            <a:r>
              <a:rPr lang="hu-HU" sz="3200" b="1" dirty="0" smtClean="0">
                <a:solidFill>
                  <a:schemeClr val="bg2">
                    <a:lumMod val="25000"/>
                  </a:schemeClr>
                </a:solidFill>
                <a:latin typeface="Arial" pitchFamily="34" charset="0"/>
                <a:cs typeface="Arial" pitchFamily="34" charset="0"/>
              </a:rPr>
              <a:t>A tulajdonszerkezet – 2015.</a:t>
            </a:r>
            <a:endParaRPr lang="hu-HU" sz="3200" dirty="0">
              <a:solidFill>
                <a:schemeClr val="bg2">
                  <a:lumMod val="25000"/>
                </a:schemeClr>
              </a:solidFill>
              <a:latin typeface="Arial" pitchFamily="34" charset="0"/>
              <a:cs typeface="Arial" pitchFamily="34" charset="0"/>
            </a:endParaRPr>
          </a:p>
        </p:txBody>
      </p:sp>
      <p:graphicFrame>
        <p:nvGraphicFramePr>
          <p:cNvPr id="46083" name="Object 3"/>
          <p:cNvGraphicFramePr>
            <a:graphicFrameLocks noGrp="1" noChangeAspect="1"/>
          </p:cNvGraphicFramePr>
          <p:nvPr/>
        </p:nvGraphicFramePr>
        <p:xfrm>
          <a:off x="1104900" y="1651000"/>
          <a:ext cx="6731000" cy="5143500"/>
        </p:xfrm>
        <a:graphic>
          <a:graphicData uri="http://schemas.openxmlformats.org/presentationml/2006/ole">
            <mc:AlternateContent xmlns:mc="http://schemas.openxmlformats.org/markup-compatibility/2006">
              <mc:Choice xmlns:v="urn:schemas-microsoft-com:vml" Requires="v">
                <p:oleObj spid="_x0000_s46093" name="Worksheet" r:id="rId5" imgW="4884436" imgH="3680424" progId="Excel.Sheet.8">
                  <p:embed/>
                </p:oleObj>
              </mc:Choice>
              <mc:Fallback>
                <p:oleObj name="Worksheet" r:id="rId5" imgW="4884436" imgH="3680424" progId="Excel.Sheet.8">
                  <p:embed/>
                  <p:pic>
                    <p:nvPicPr>
                      <p:cNvPr id="0" name="Picture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1651000"/>
                        <a:ext cx="6731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282" y="274638"/>
            <a:ext cx="8715436" cy="1143000"/>
          </a:xfrm>
        </p:spPr>
        <p:txBody>
          <a:bodyPr/>
          <a:lstStyle/>
          <a:p>
            <a:r>
              <a:rPr lang="hu-HU" sz="2800" b="1" dirty="0" smtClean="0">
                <a:solidFill>
                  <a:schemeClr val="bg2">
                    <a:lumMod val="25000"/>
                  </a:schemeClr>
                </a:solidFill>
                <a:latin typeface="Arial" pitchFamily="34" charset="0"/>
                <a:cs typeface="Arial" pitchFamily="34" charset="0"/>
              </a:rPr>
              <a:t> Földhasználat megoszlása szektorok között 2013. </a:t>
            </a:r>
            <a:endParaRPr lang="hu-HU" sz="2800" dirty="0">
              <a:solidFill>
                <a:schemeClr val="bg2">
                  <a:lumMod val="25000"/>
                </a:schemeClr>
              </a:solidFill>
              <a:latin typeface="Arial" pitchFamily="34" charset="0"/>
              <a:cs typeface="Arial" pitchFamily="34" charset="0"/>
            </a:endParaRPr>
          </a:p>
        </p:txBody>
      </p:sp>
      <p:graphicFrame>
        <p:nvGraphicFramePr>
          <p:cNvPr id="3" name="Diagram 2"/>
          <p:cNvGraphicFramePr>
            <a:graphicFrameLocks/>
          </p:cNvGraphicFramePr>
          <p:nvPr>
            <p:extLst>
              <p:ext uri="{D42A27DB-BD31-4B8C-83A1-F6EECF244321}">
                <p14:modId xmlns:p14="http://schemas.microsoft.com/office/powerpoint/2010/main" val="3424335159"/>
              </p:ext>
            </p:extLst>
          </p:nvPr>
        </p:nvGraphicFramePr>
        <p:xfrm>
          <a:off x="500034" y="1357298"/>
          <a:ext cx="8072494" cy="52864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4294967295"/>
          </p:nvPr>
        </p:nvSpPr>
        <p:spPr>
          <a:xfrm>
            <a:off x="142844" y="188640"/>
            <a:ext cx="8857959" cy="1008112"/>
          </a:xfrm>
        </p:spPr>
        <p:txBody>
          <a:bodyPr>
            <a:normAutofit fontScale="55000" lnSpcReduction="20000"/>
          </a:bodyPr>
          <a:lstStyle/>
          <a:p>
            <a:pPr marL="0" indent="114300" algn="ctr">
              <a:lnSpc>
                <a:spcPct val="80000"/>
              </a:lnSpc>
              <a:spcBef>
                <a:spcPct val="0"/>
              </a:spcBef>
              <a:buFontTx/>
              <a:buNone/>
            </a:pPr>
            <a:endParaRPr lang="hu-HU" sz="2800" b="1" kern="1200" dirty="0" smtClean="0">
              <a:solidFill>
                <a:schemeClr val="bg2">
                  <a:lumMod val="25000"/>
                </a:schemeClr>
              </a:solidFill>
              <a:latin typeface="Arial" pitchFamily="34" charset="0"/>
              <a:cs typeface="Arial" pitchFamily="34" charset="0"/>
            </a:endParaRPr>
          </a:p>
          <a:p>
            <a:pPr marL="0" indent="114300" algn="ctr">
              <a:lnSpc>
                <a:spcPct val="80000"/>
              </a:lnSpc>
              <a:spcBef>
                <a:spcPct val="0"/>
              </a:spcBef>
              <a:buFontTx/>
              <a:buNone/>
            </a:pPr>
            <a:endParaRPr lang="hu-HU" sz="2800" b="1" dirty="0" smtClean="0">
              <a:solidFill>
                <a:schemeClr val="bg2">
                  <a:lumMod val="25000"/>
                </a:schemeClr>
              </a:solidFill>
              <a:latin typeface="Arial" pitchFamily="34" charset="0"/>
              <a:cs typeface="Arial" pitchFamily="34" charset="0"/>
            </a:endParaRPr>
          </a:p>
          <a:p>
            <a:pPr marL="0" indent="114300" algn="ctr">
              <a:lnSpc>
                <a:spcPct val="80000"/>
              </a:lnSpc>
              <a:spcBef>
                <a:spcPct val="0"/>
              </a:spcBef>
              <a:buFontTx/>
              <a:buNone/>
            </a:pPr>
            <a:r>
              <a:rPr lang="hu-HU" b="1" kern="1200" dirty="0" smtClean="0">
                <a:solidFill>
                  <a:schemeClr val="bg2">
                    <a:lumMod val="25000"/>
                  </a:schemeClr>
                </a:solidFill>
                <a:latin typeface="Arial" pitchFamily="34" charset="0"/>
                <a:cs typeface="Arial" pitchFamily="34" charset="0"/>
              </a:rPr>
              <a:t>A </a:t>
            </a:r>
            <a:r>
              <a:rPr lang="hu-HU" b="1" kern="1200" dirty="0">
                <a:solidFill>
                  <a:schemeClr val="bg2">
                    <a:lumMod val="25000"/>
                  </a:schemeClr>
                </a:solidFill>
                <a:latin typeface="Arial" pitchFamily="34" charset="0"/>
                <a:cs typeface="Arial" pitchFamily="34" charset="0"/>
              </a:rPr>
              <a:t>földhasználat jogcímek és szektorok szerinti </a:t>
            </a:r>
            <a:r>
              <a:rPr lang="hu-HU" b="1" kern="1200" dirty="0" smtClean="0">
                <a:solidFill>
                  <a:schemeClr val="bg2">
                    <a:lumMod val="25000"/>
                  </a:schemeClr>
                </a:solidFill>
                <a:latin typeface="Arial" pitchFamily="34" charset="0"/>
                <a:cs typeface="Arial" pitchFamily="34" charset="0"/>
              </a:rPr>
              <a:t>megoszlása </a:t>
            </a:r>
            <a:r>
              <a:rPr lang="hu-HU" b="1" dirty="0" smtClean="0">
                <a:solidFill>
                  <a:schemeClr val="bg2">
                    <a:lumMod val="25000"/>
                  </a:schemeClr>
                </a:solidFill>
                <a:latin typeface="Arial" pitchFamily="34" charset="0"/>
                <a:cs typeface="Arial" pitchFamily="34" charset="0"/>
              </a:rPr>
              <a:t>2015. (hektár)</a:t>
            </a:r>
            <a:r>
              <a:rPr lang="hu-HU" b="1" kern="1200" dirty="0" smtClean="0">
                <a:solidFill>
                  <a:schemeClr val="bg2">
                    <a:lumMod val="25000"/>
                  </a:schemeClr>
                </a:solidFill>
                <a:latin typeface="Arial" pitchFamily="34" charset="0"/>
                <a:cs typeface="Arial" pitchFamily="34" charset="0"/>
              </a:rPr>
              <a:t>  </a:t>
            </a:r>
          </a:p>
          <a:p>
            <a:pPr marL="0" indent="114300" algn="ctr">
              <a:lnSpc>
                <a:spcPct val="80000"/>
              </a:lnSpc>
              <a:spcBef>
                <a:spcPct val="0"/>
              </a:spcBef>
              <a:buFontTx/>
              <a:buNone/>
            </a:pPr>
            <a:r>
              <a:rPr lang="hu-HU" sz="2800" b="1" kern="1200" dirty="0" smtClean="0">
                <a:solidFill>
                  <a:srgbClr val="A29061"/>
                </a:solidFill>
                <a:latin typeface="Times New Roman" pitchFamily="18" charset="0"/>
                <a:cs typeface="Times New Roman" pitchFamily="18" charset="0"/>
              </a:rPr>
              <a:t> </a:t>
            </a:r>
            <a:endParaRPr lang="hu-HU" sz="2800" b="1" kern="1200" dirty="0">
              <a:solidFill>
                <a:srgbClr val="A29061"/>
              </a:solidFill>
              <a:latin typeface="Times New Roman" pitchFamily="18" charset="0"/>
              <a:cs typeface="Times New Roman" pitchFamily="18" charset="0"/>
            </a:endParaRPr>
          </a:p>
          <a:p>
            <a:pPr marL="0" indent="114300" algn="r">
              <a:lnSpc>
                <a:spcPct val="80000"/>
              </a:lnSpc>
              <a:spcBef>
                <a:spcPct val="0"/>
              </a:spcBef>
              <a:buFontTx/>
              <a:buNone/>
            </a:pPr>
            <a:r>
              <a:rPr lang="hu-HU" sz="1200" dirty="0" smtClean="0">
                <a:latin typeface="Times New Roman" pitchFamily="18" charset="0"/>
                <a:ea typeface="Calibri" pitchFamily="34" charset="0"/>
                <a:cs typeface="Arial" charset="0"/>
              </a:rPr>
              <a:t>FÖNYIR statisztika (F</a:t>
            </a:r>
            <a:r>
              <a:rPr lang="hu-HU" sz="1200" dirty="0" smtClean="0">
                <a:ea typeface="Calibri" pitchFamily="34" charset="0"/>
                <a:cs typeface="Arial" charset="0"/>
              </a:rPr>
              <a:t>Ö</a:t>
            </a:r>
            <a:r>
              <a:rPr lang="hu-HU" sz="1200" dirty="0" smtClean="0">
                <a:latin typeface="Times New Roman" pitchFamily="18" charset="0"/>
                <a:ea typeface="Calibri" pitchFamily="34" charset="0"/>
                <a:cs typeface="Arial" charset="0"/>
              </a:rPr>
              <a:t>MI) 2013. 01. 01.</a:t>
            </a:r>
            <a:endParaRPr lang="hu-HU" sz="1200" dirty="0" smtClean="0">
              <a:ea typeface="Calibri" pitchFamily="34" charset="0"/>
              <a:cs typeface="Arial" charset="0"/>
            </a:endParaRPr>
          </a:p>
          <a:p>
            <a:pPr marL="0" indent="114300" algn="ctr">
              <a:lnSpc>
                <a:spcPct val="80000"/>
              </a:lnSpc>
              <a:buFontTx/>
              <a:buNone/>
            </a:pPr>
            <a:endParaRPr lang="hu-HU" sz="700" dirty="0" smtClean="0">
              <a:ea typeface="Calibri" pitchFamily="34" charset="0"/>
              <a:cs typeface="Arial" charset="0"/>
            </a:endParaRPr>
          </a:p>
        </p:txBody>
      </p:sp>
      <p:sp>
        <p:nvSpPr>
          <p:cNvPr id="78853" name="Dia számának hely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633D5B2-F8FB-46A0-839B-10F98613F8CB}" type="slidenum">
              <a:rPr lang="hu-HU" sz="1400"/>
              <a:pPr algn="r"/>
              <a:t>14</a:t>
            </a:fld>
            <a:endParaRPr lang="hu-HU" sz="1400"/>
          </a:p>
        </p:txBody>
      </p:sp>
      <p:graphicFrame>
        <p:nvGraphicFramePr>
          <p:cNvPr id="7" name="Diagram 6"/>
          <p:cNvGraphicFramePr>
            <a:graphicFrameLocks/>
          </p:cNvGraphicFramePr>
          <p:nvPr>
            <p:extLst>
              <p:ext uri="{D42A27DB-BD31-4B8C-83A1-F6EECF244321}">
                <p14:modId xmlns:p14="http://schemas.microsoft.com/office/powerpoint/2010/main" val="725006359"/>
              </p:ext>
            </p:extLst>
          </p:nvPr>
        </p:nvGraphicFramePr>
        <p:xfrm>
          <a:off x="0" y="1196752"/>
          <a:ext cx="9108504" cy="5661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4805070"/>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l="-10000" r="-10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28596" y="214290"/>
            <a:ext cx="8229600" cy="1143000"/>
          </a:xfrm>
        </p:spPr>
        <p:txBody>
          <a:bodyPr/>
          <a:lstStyle/>
          <a:p>
            <a:r>
              <a:rPr lang="hu-HU" sz="2800" b="1" dirty="0" smtClean="0">
                <a:solidFill>
                  <a:schemeClr val="bg2">
                    <a:lumMod val="25000"/>
                  </a:schemeClr>
                </a:solidFill>
                <a:latin typeface="Arial" pitchFamily="34" charset="0"/>
                <a:cs typeface="Arial" pitchFamily="34" charset="0"/>
              </a:rPr>
              <a:t>A Földforgalmi tv. megalkotásának indokai</a:t>
            </a:r>
            <a:br>
              <a:rPr lang="hu-HU" sz="2800" b="1" dirty="0" smtClean="0">
                <a:solidFill>
                  <a:schemeClr val="bg2">
                    <a:lumMod val="25000"/>
                  </a:schemeClr>
                </a:solidFill>
                <a:latin typeface="Arial" pitchFamily="34" charset="0"/>
                <a:cs typeface="Arial" pitchFamily="34" charset="0"/>
              </a:rPr>
            </a:br>
            <a:endParaRPr lang="hu-HU" sz="2800" b="1" dirty="0">
              <a:solidFill>
                <a:schemeClr val="bg2">
                  <a:lumMod val="25000"/>
                </a:schemeClr>
              </a:solidFill>
              <a:latin typeface="Arial" pitchFamily="34" charset="0"/>
              <a:cs typeface="Arial" pitchFamily="34" charset="0"/>
            </a:endParaRPr>
          </a:p>
        </p:txBody>
      </p:sp>
      <p:sp>
        <p:nvSpPr>
          <p:cNvPr id="3" name="Téglalap 2"/>
          <p:cNvSpPr/>
          <p:nvPr/>
        </p:nvSpPr>
        <p:spPr>
          <a:xfrm>
            <a:off x="428596" y="1357298"/>
            <a:ext cx="8358246" cy="5170646"/>
          </a:xfrm>
          <a:prstGeom prst="rect">
            <a:avLst/>
          </a:prstGeom>
        </p:spPr>
        <p:txBody>
          <a:bodyPr wrap="square">
            <a:spAutoFit/>
          </a:bodyPr>
          <a:lstStyle/>
          <a:p>
            <a:pPr algn="just">
              <a:lnSpc>
                <a:spcPct val="150000"/>
              </a:lnSpc>
              <a:spcBef>
                <a:spcPts val="200"/>
              </a:spcBef>
              <a:spcAft>
                <a:spcPts val="200"/>
              </a:spcAft>
            </a:pPr>
            <a:r>
              <a:rPr lang="hu-HU" sz="2000" dirty="0" smtClean="0">
                <a:latin typeface="Arial" pitchFamily="34" charset="0"/>
                <a:cs typeface="Arial" pitchFamily="34" charset="0"/>
              </a:rPr>
              <a:t>A föld stratégiai fontosságú erőforrás, ezért a Magyar Kormány sarkalatos törvényben kívánta szabályozni, ki és milyen feltételekkel juthat termőföldhöz Magyarországon.</a:t>
            </a:r>
          </a:p>
          <a:p>
            <a:pPr algn="just">
              <a:lnSpc>
                <a:spcPct val="150000"/>
              </a:lnSpc>
              <a:spcBef>
                <a:spcPts val="200"/>
              </a:spcBef>
              <a:spcAft>
                <a:spcPts val="200"/>
              </a:spcAft>
            </a:pPr>
            <a:endParaRPr lang="hu-HU" sz="2000" dirty="0" smtClean="0">
              <a:latin typeface="Arial" pitchFamily="34" charset="0"/>
              <a:cs typeface="Arial" pitchFamily="34" charset="0"/>
            </a:endParaRPr>
          </a:p>
          <a:p>
            <a:pPr algn="just">
              <a:lnSpc>
                <a:spcPct val="150000"/>
              </a:lnSpc>
              <a:spcBef>
                <a:spcPts val="200"/>
              </a:spcBef>
              <a:spcAft>
                <a:spcPts val="200"/>
              </a:spcAft>
            </a:pPr>
            <a:r>
              <a:rPr lang="hu-HU" sz="2000" u="sng" dirty="0" smtClean="0">
                <a:latin typeface="Arial" pitchFamily="34" charset="0"/>
                <a:cs typeface="Arial" pitchFamily="34" charset="0"/>
              </a:rPr>
              <a:t>Magyarország számára 2014. április 30-ával lejárt a földmoratórium</a:t>
            </a:r>
          </a:p>
          <a:p>
            <a:pPr algn="just">
              <a:lnSpc>
                <a:spcPct val="150000"/>
              </a:lnSpc>
              <a:spcBef>
                <a:spcPts val="200"/>
              </a:spcBef>
              <a:spcAft>
                <a:spcPts val="200"/>
              </a:spcAft>
            </a:pPr>
            <a:endParaRPr lang="hu-HU" sz="2000" dirty="0" smtClean="0">
              <a:latin typeface="Arial" pitchFamily="34" charset="0"/>
              <a:cs typeface="Arial" pitchFamily="34" charset="0"/>
            </a:endParaRPr>
          </a:p>
          <a:p>
            <a:pPr lvl="2" algn="just">
              <a:spcBef>
                <a:spcPts val="200"/>
              </a:spcBef>
              <a:spcAft>
                <a:spcPts val="200"/>
              </a:spcAft>
              <a:buFont typeface="Arial" pitchFamily="34" charset="0"/>
              <a:buChar char="•"/>
            </a:pPr>
            <a:r>
              <a:rPr lang="hu-HU" sz="2000" dirty="0" smtClean="0">
                <a:latin typeface="Arial" pitchFamily="34" charset="0"/>
                <a:cs typeface="Arial" pitchFamily="34" charset="0"/>
              </a:rPr>
              <a:t> a föld a helyben lakó földművelő gazdák tulajdonába és 	használatába kerüljön</a:t>
            </a:r>
          </a:p>
          <a:p>
            <a:pPr lvl="2" algn="just">
              <a:lnSpc>
                <a:spcPct val="150000"/>
              </a:lnSpc>
              <a:spcBef>
                <a:spcPts val="200"/>
              </a:spcBef>
              <a:spcAft>
                <a:spcPts val="200"/>
              </a:spcAft>
              <a:buFont typeface="Arial" pitchFamily="34" charset="0"/>
              <a:buChar char="•"/>
            </a:pPr>
            <a:r>
              <a:rPr lang="hu-HU" sz="2000" dirty="0" smtClean="0">
                <a:latin typeface="Arial" pitchFamily="34" charset="0"/>
                <a:cs typeface="Arial" pitchFamily="34" charset="0"/>
              </a:rPr>
              <a:t> a termőföld nemzeti hatáskörben tartása (az EU-s szabályozással összhangban)</a:t>
            </a:r>
          </a:p>
          <a:p>
            <a:pPr lvl="2" algn="just">
              <a:lnSpc>
                <a:spcPct val="150000"/>
              </a:lnSpc>
              <a:spcBef>
                <a:spcPts val="200"/>
              </a:spcBef>
              <a:spcAft>
                <a:spcPts val="200"/>
              </a:spcAft>
              <a:buFont typeface="Arial" pitchFamily="34" charset="0"/>
              <a:buChar char="•"/>
            </a:pPr>
            <a:r>
              <a:rPr lang="hu-HU" sz="2000" dirty="0" smtClean="0">
                <a:latin typeface="Arial" pitchFamily="34" charset="0"/>
                <a:cs typeface="Arial" pitchFamily="34" charset="0"/>
              </a:rPr>
              <a:t> a bel- és külföldi spekulánsok kiszűrése</a:t>
            </a:r>
            <a:endParaRPr lang="hu-H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357158" y="357166"/>
            <a:ext cx="8229600" cy="1079500"/>
          </a:xfrm>
        </p:spPr>
        <p:txBody>
          <a:bodyPr/>
          <a:lstStyle/>
          <a:p>
            <a:r>
              <a:rPr lang="hu-HU" sz="3600" b="1" dirty="0" smtClean="0">
                <a:solidFill>
                  <a:schemeClr val="bg2">
                    <a:lumMod val="25000"/>
                  </a:schemeClr>
                </a:solidFill>
                <a:latin typeface="Arial" pitchFamily="34" charset="0"/>
                <a:cs typeface="Arial" pitchFamily="34" charset="0"/>
              </a:rPr>
              <a:t>Mit szabályoz az új törvény?</a:t>
            </a:r>
          </a:p>
        </p:txBody>
      </p:sp>
      <p:sp>
        <p:nvSpPr>
          <p:cNvPr id="15363" name="Rectangle 3"/>
          <p:cNvSpPr>
            <a:spLocks noGrp="1"/>
          </p:cNvSpPr>
          <p:nvPr>
            <p:ph type="body" idx="1"/>
          </p:nvPr>
        </p:nvSpPr>
        <p:spPr>
          <a:xfrm>
            <a:off x="457200" y="1785927"/>
            <a:ext cx="8229600" cy="4595824"/>
          </a:xfrm>
        </p:spPr>
        <p:txBody>
          <a:bodyPr/>
          <a:lstStyle/>
          <a:p>
            <a:pPr algn="just" eaLnBrk="1" hangingPunct="1">
              <a:buFontTx/>
              <a:buNone/>
            </a:pPr>
            <a:r>
              <a:rPr lang="hu-HU" sz="2400" dirty="0" smtClean="0">
                <a:latin typeface="Arial" pitchFamily="34" charset="0"/>
                <a:cs typeface="Arial" pitchFamily="34" charset="0"/>
              </a:rPr>
              <a:t>A föld tulajdonjogának és földhasználati jogosultság megszerzését, vagyis a földek forgalmát szabályozza</a:t>
            </a:r>
          </a:p>
          <a:p>
            <a:pPr algn="just" eaLnBrk="1" hangingPunct="1">
              <a:buFontTx/>
              <a:buNone/>
            </a:pPr>
            <a:endParaRPr lang="hu-HU" sz="2400" dirty="0" smtClean="0">
              <a:latin typeface="Arial" pitchFamily="34" charset="0"/>
              <a:cs typeface="Arial" pitchFamily="34" charset="0"/>
            </a:endParaRPr>
          </a:p>
          <a:p>
            <a:pPr algn="just" eaLnBrk="1" hangingPunct="1"/>
            <a:r>
              <a:rPr lang="hu-HU" sz="2400" dirty="0" smtClean="0">
                <a:latin typeface="Arial" pitchFamily="34" charset="0"/>
                <a:cs typeface="Arial" pitchFamily="34" charset="0"/>
              </a:rPr>
              <a:t> a szerzőképesség alanyi és tárgyi feltételei </a:t>
            </a:r>
          </a:p>
          <a:p>
            <a:pPr algn="just" eaLnBrk="1" hangingPunct="1"/>
            <a:r>
              <a:rPr lang="hu-HU" sz="2400" dirty="0" smtClean="0">
                <a:latin typeface="Arial" pitchFamily="34" charset="0"/>
                <a:cs typeface="Arial" pitchFamily="34" charset="0"/>
              </a:rPr>
              <a:t> az elővásárlásra és az </a:t>
            </a:r>
            <a:r>
              <a:rPr lang="hu-HU" sz="2400" dirty="0" err="1" smtClean="0">
                <a:latin typeface="Arial" pitchFamily="34" charset="0"/>
                <a:cs typeface="Arial" pitchFamily="34" charset="0"/>
              </a:rPr>
              <a:t>előhaszonbérletre</a:t>
            </a:r>
            <a:r>
              <a:rPr lang="hu-HU" sz="2400" dirty="0" smtClean="0">
                <a:latin typeface="Arial" pitchFamily="34" charset="0"/>
                <a:cs typeface="Arial" pitchFamily="34" charset="0"/>
              </a:rPr>
              <a:t> jogosultak sorrendje, e jogok gyakorlásának módja</a:t>
            </a:r>
          </a:p>
          <a:p>
            <a:pPr algn="just" eaLnBrk="1" hangingPunct="1"/>
            <a:r>
              <a:rPr lang="hu-HU" sz="2400" dirty="0" smtClean="0">
                <a:latin typeface="Arial" pitchFamily="34" charset="0"/>
                <a:cs typeface="Arial" pitchFamily="34" charset="0"/>
              </a:rPr>
              <a:t> a földszerzésig vezető folyamat anyagi és eljárásjogi rendelkezései,</a:t>
            </a:r>
          </a:p>
          <a:p>
            <a:pPr algn="just" eaLnBrk="1" hangingPunct="1"/>
            <a:r>
              <a:rPr lang="hu-HU" sz="2400" dirty="0" smtClean="0">
                <a:latin typeface="Arial" pitchFamily="34" charset="0"/>
                <a:cs typeface="Arial" pitchFamily="34" charset="0"/>
              </a:rPr>
              <a:t> szerzési korlátozások ellenőrzése </a:t>
            </a:r>
          </a:p>
          <a:p>
            <a:pPr algn="just">
              <a:lnSpc>
                <a:spcPct val="150000"/>
              </a:lnSpc>
            </a:pPr>
            <a:r>
              <a:rPr lang="hu-HU" sz="2400" dirty="0" smtClean="0">
                <a:latin typeface="Arial" pitchFamily="34" charset="0"/>
                <a:cs typeface="Arial" pitchFamily="34" charset="0"/>
              </a:rPr>
              <a:t> helyi földbizottságok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l="-6000" r="-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868346"/>
          </a:xfrm>
        </p:spPr>
        <p:txBody>
          <a:bodyPr/>
          <a:lstStyle/>
          <a:p>
            <a:r>
              <a:rPr lang="hu-HU" sz="3200" b="1" dirty="0" smtClean="0">
                <a:solidFill>
                  <a:schemeClr val="bg2">
                    <a:lumMod val="25000"/>
                  </a:schemeClr>
                </a:solidFill>
                <a:latin typeface="Arial" pitchFamily="34" charset="0"/>
                <a:cs typeface="Arial" pitchFamily="34" charset="0"/>
              </a:rPr>
              <a:t>Az új törvény eszközrendszere</a:t>
            </a:r>
            <a:endParaRPr lang="hu-HU" sz="3200" dirty="0">
              <a:solidFill>
                <a:schemeClr val="bg2">
                  <a:lumMod val="25000"/>
                </a:schemeClr>
              </a:solidFill>
              <a:latin typeface="Arial" pitchFamily="34" charset="0"/>
              <a:cs typeface="Arial" pitchFamily="34" charset="0"/>
            </a:endParaRPr>
          </a:p>
        </p:txBody>
      </p:sp>
      <p:sp>
        <p:nvSpPr>
          <p:cNvPr id="3" name="Tartalom helye 2"/>
          <p:cNvSpPr>
            <a:spLocks noGrp="1"/>
          </p:cNvSpPr>
          <p:nvPr>
            <p:ph idx="1"/>
          </p:nvPr>
        </p:nvSpPr>
        <p:spPr>
          <a:xfrm>
            <a:off x="500034" y="1285860"/>
            <a:ext cx="8286808" cy="5072098"/>
          </a:xfrm>
        </p:spPr>
        <p:txBody>
          <a:bodyPr/>
          <a:lstStyle/>
          <a:p>
            <a:pPr marL="609600" indent="-609600" algn="just" eaLnBrk="1" hangingPunct="1">
              <a:buFontTx/>
              <a:buAutoNum type="arabicParenR"/>
            </a:pPr>
            <a:r>
              <a:rPr lang="hu-HU" sz="2400" b="1" dirty="0" smtClean="0">
                <a:latin typeface="Arial" pitchFamily="34" charset="0"/>
                <a:cs typeface="Arial" pitchFamily="34" charset="0"/>
              </a:rPr>
              <a:t>a földtulajdon</a:t>
            </a:r>
            <a:r>
              <a:rPr lang="hu-HU" sz="2400" dirty="0" smtClean="0">
                <a:latin typeface="Arial" pitchFamily="34" charset="0"/>
                <a:cs typeface="Arial" pitchFamily="34" charset="0"/>
              </a:rPr>
              <a:t>, valamint használati jogosultság </a:t>
            </a:r>
            <a:r>
              <a:rPr lang="hu-HU" sz="2400" b="1" dirty="0" smtClean="0">
                <a:latin typeface="Arial" pitchFamily="34" charset="0"/>
                <a:cs typeface="Arial" pitchFamily="34" charset="0"/>
              </a:rPr>
              <a:t>szerzésének</a:t>
            </a:r>
            <a:r>
              <a:rPr lang="hu-HU" sz="2400" dirty="0" smtClean="0">
                <a:latin typeface="Arial" pitchFamily="34" charset="0"/>
                <a:cs typeface="Arial" pitchFamily="34" charset="0"/>
              </a:rPr>
              <a:t> </a:t>
            </a:r>
            <a:r>
              <a:rPr lang="hu-HU" sz="2400" b="1" dirty="0" smtClean="0">
                <a:latin typeface="Arial" pitchFamily="34" charset="0"/>
                <a:cs typeface="Arial" pitchFamily="34" charset="0"/>
              </a:rPr>
              <a:t>hatósági engedélyezési </a:t>
            </a:r>
            <a:r>
              <a:rPr lang="hu-HU" sz="2400" dirty="0" smtClean="0">
                <a:latin typeface="Arial" pitchFamily="34" charset="0"/>
                <a:cs typeface="Arial" pitchFamily="34" charset="0"/>
              </a:rPr>
              <a:t>körbe</a:t>
            </a:r>
            <a:r>
              <a:rPr lang="hu-HU" sz="2400" b="1" dirty="0" smtClean="0">
                <a:latin typeface="Arial" pitchFamily="34" charset="0"/>
                <a:cs typeface="Arial" pitchFamily="34" charset="0"/>
              </a:rPr>
              <a:t> </a:t>
            </a:r>
            <a:r>
              <a:rPr lang="hu-HU" sz="2400" dirty="0" smtClean="0">
                <a:latin typeface="Arial" pitchFamily="34" charset="0"/>
                <a:cs typeface="Arial" pitchFamily="34" charset="0"/>
              </a:rPr>
              <a:t>vonása,  tulajdonszerzésnél helyi földbizottság vétójoggal;</a:t>
            </a:r>
          </a:p>
          <a:p>
            <a:pPr marL="609600" indent="-609600" algn="just" eaLnBrk="1" hangingPunct="1">
              <a:buFontTx/>
              <a:buAutoNum type="arabicParenR"/>
            </a:pPr>
            <a:r>
              <a:rPr lang="hu-HU" sz="2400" b="1" dirty="0" smtClean="0">
                <a:latin typeface="Arial" pitchFamily="34" charset="0"/>
                <a:cs typeface="Arial" pitchFamily="34" charset="0"/>
              </a:rPr>
              <a:t>földműves státusz </a:t>
            </a:r>
            <a:r>
              <a:rPr lang="hu-HU" sz="2400" dirty="0" smtClean="0">
                <a:latin typeface="Arial" pitchFamily="34" charset="0"/>
                <a:cs typeface="Arial" pitchFamily="34" charset="0"/>
              </a:rPr>
              <a:t>– professzionális gazdálkodás;</a:t>
            </a:r>
          </a:p>
          <a:p>
            <a:pPr marL="609600" indent="-609600" algn="just" eaLnBrk="1" hangingPunct="1">
              <a:buFontTx/>
              <a:buAutoNum type="arabicParenR"/>
            </a:pPr>
            <a:r>
              <a:rPr lang="hu-HU" sz="2400" b="1" dirty="0" smtClean="0">
                <a:latin typeface="Arial" pitchFamily="34" charset="0"/>
                <a:cs typeface="Arial" pitchFamily="34" charset="0"/>
              </a:rPr>
              <a:t>személyes művelési kötelezettség </a:t>
            </a:r>
            <a:r>
              <a:rPr lang="hu-HU" sz="2400" dirty="0" smtClean="0">
                <a:latin typeface="Arial" pitchFamily="34" charset="0"/>
                <a:cs typeface="Arial" pitchFamily="34" charset="0"/>
              </a:rPr>
              <a:t>– spekulatív (nem termelési, hanem tőkejövedelmi célú) földszerzés kizárása;</a:t>
            </a:r>
          </a:p>
          <a:p>
            <a:pPr marL="609600" indent="-609600" algn="just" eaLnBrk="1" hangingPunct="1">
              <a:buFontTx/>
              <a:buAutoNum type="arabicParenR"/>
            </a:pPr>
            <a:r>
              <a:rPr lang="hu-HU" sz="2400" b="1" dirty="0" smtClean="0">
                <a:latin typeface="Arial" pitchFamily="34" charset="0"/>
                <a:cs typeface="Arial" pitchFamily="34" charset="0"/>
              </a:rPr>
              <a:t>elővásárlási</a:t>
            </a:r>
            <a:r>
              <a:rPr lang="hu-HU" sz="2400" dirty="0" smtClean="0">
                <a:latin typeface="Arial" pitchFamily="34" charset="0"/>
                <a:cs typeface="Arial" pitchFamily="34" charset="0"/>
              </a:rPr>
              <a:t>, illetve </a:t>
            </a:r>
            <a:r>
              <a:rPr lang="hu-HU" sz="2400" b="1" dirty="0" err="1" smtClean="0">
                <a:latin typeface="Arial" pitchFamily="34" charset="0"/>
                <a:cs typeface="Arial" pitchFamily="34" charset="0"/>
              </a:rPr>
              <a:t>előhaszonbérleti</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jogosulti</a:t>
            </a:r>
            <a:r>
              <a:rPr lang="hu-HU" sz="2400" dirty="0" smtClean="0">
                <a:latin typeface="Arial" pitchFamily="34" charset="0"/>
                <a:cs typeface="Arial" pitchFamily="34" charset="0"/>
              </a:rPr>
              <a:t> sorrend belülről kifelé halad – fokozatos birtokrendezés;</a:t>
            </a:r>
          </a:p>
          <a:p>
            <a:pPr marL="609600" indent="-609600" algn="just" eaLnBrk="1" hangingPunct="1">
              <a:buFontTx/>
              <a:buAutoNum type="arabicParenR"/>
            </a:pPr>
            <a:r>
              <a:rPr lang="hu-HU" sz="2400" b="1" dirty="0" smtClean="0">
                <a:latin typeface="Arial" pitchFamily="34" charset="0"/>
                <a:cs typeface="Arial" pitchFamily="34" charset="0"/>
              </a:rPr>
              <a:t>földszerzési és birtokmaximumok</a:t>
            </a:r>
            <a:endParaRPr lang="hu-HU"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200" b="1" dirty="0" smtClean="0">
                <a:solidFill>
                  <a:schemeClr val="bg2">
                    <a:lumMod val="25000"/>
                  </a:schemeClr>
                </a:solidFill>
                <a:latin typeface="Arial" pitchFamily="34" charset="0"/>
                <a:cs typeface="Arial" pitchFamily="34" charset="0"/>
              </a:rPr>
              <a:t>A tárgyi hatály változása</a:t>
            </a:r>
            <a:br>
              <a:rPr lang="hu-HU" sz="3200" b="1" dirty="0" smtClean="0">
                <a:solidFill>
                  <a:schemeClr val="bg2">
                    <a:lumMod val="25000"/>
                  </a:schemeClr>
                </a:solidFill>
                <a:latin typeface="Arial" pitchFamily="34" charset="0"/>
                <a:cs typeface="Arial" pitchFamily="34" charset="0"/>
              </a:rPr>
            </a:br>
            <a:r>
              <a:rPr lang="hu-HU" sz="3200" b="1" dirty="0" smtClean="0">
                <a:solidFill>
                  <a:schemeClr val="bg2">
                    <a:lumMod val="25000"/>
                  </a:schemeClr>
                </a:solidFill>
                <a:latin typeface="Arial" pitchFamily="34" charset="0"/>
                <a:cs typeface="Arial" pitchFamily="34" charset="0"/>
              </a:rPr>
              <a:t>A Földforgalmi tv. tárgya: a föld</a:t>
            </a:r>
            <a:endParaRPr lang="hu-HU" sz="3200" dirty="0">
              <a:solidFill>
                <a:schemeClr val="bg2">
                  <a:lumMod val="25000"/>
                </a:schemeClr>
              </a:solidFill>
              <a:latin typeface="Arial" pitchFamily="34" charset="0"/>
              <a:cs typeface="Arial" pitchFamily="34" charset="0"/>
            </a:endParaRPr>
          </a:p>
        </p:txBody>
      </p:sp>
      <p:graphicFrame>
        <p:nvGraphicFramePr>
          <p:cNvPr id="4" name="Group 3"/>
          <p:cNvGraphicFramePr>
            <a:graphicFrameLocks noGrp="1"/>
          </p:cNvGraphicFramePr>
          <p:nvPr/>
        </p:nvGraphicFramePr>
        <p:xfrm>
          <a:off x="142844" y="1643050"/>
          <a:ext cx="8750330" cy="4968212"/>
        </p:xfrm>
        <a:graphic>
          <a:graphicData uri="http://schemas.openxmlformats.org/drawingml/2006/table">
            <a:tbl>
              <a:tblPr/>
              <a:tblGrid>
                <a:gridCol w="4197147"/>
                <a:gridCol w="4553183"/>
              </a:tblGrid>
              <a:tr h="2848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rgbClr val="FFFFFF"/>
                          </a:solidFill>
                          <a:effectLst/>
                          <a:latin typeface="Arial" pitchFamily="34" charset="0"/>
                          <a:cs typeface="Arial" pitchFamily="34" charset="0"/>
                        </a:rPr>
                        <a:t>1994. évi LV. törvény a termőföldről (</a:t>
                      </a:r>
                      <a:r>
                        <a:rPr kumimoji="0" lang="hu-HU" sz="1400" b="1" i="0" u="none" strike="noStrike" cap="none" normalizeH="0" baseline="0" dirty="0" err="1" smtClean="0">
                          <a:ln>
                            <a:noFill/>
                          </a:ln>
                          <a:solidFill>
                            <a:srgbClr val="FFFFFF"/>
                          </a:solidFill>
                          <a:effectLst/>
                          <a:latin typeface="Arial" pitchFamily="34" charset="0"/>
                          <a:cs typeface="Arial" pitchFamily="34" charset="0"/>
                        </a:rPr>
                        <a:t>Tft</a:t>
                      </a:r>
                      <a:r>
                        <a:rPr kumimoji="0" lang="hu-HU" sz="1400" b="1" i="0" u="none" strike="noStrike" cap="none" normalizeH="0" baseline="0" dirty="0" smtClean="0">
                          <a:ln>
                            <a:noFill/>
                          </a:ln>
                          <a:solidFill>
                            <a:srgbClr val="FFFFFF"/>
                          </a:solidFill>
                          <a:effectLst/>
                          <a:latin typeface="Arial" pitchFamily="34" charset="0"/>
                          <a:cs typeface="Arial" pitchFamily="34" charset="0"/>
                        </a:rPr>
                        <a:t>.)</a:t>
                      </a:r>
                    </a:p>
                  </a:txBody>
                  <a:tcPr marL="91438" marR="91438"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rgbClr val="FFFFFF"/>
                          </a:solidFill>
                          <a:effectLst/>
                          <a:latin typeface="Arial" pitchFamily="34" charset="0"/>
                          <a:cs typeface="Arial" pitchFamily="34" charset="0"/>
                        </a:rPr>
                        <a:t>Földforgalmi tv.</a:t>
                      </a:r>
                    </a:p>
                  </a:txBody>
                  <a:tcPr marL="91438" marR="91438"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0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000000"/>
                          </a:solidFill>
                          <a:effectLst/>
                          <a:latin typeface="Arial" pitchFamily="34" charset="0"/>
                          <a:cs typeface="Arial" pitchFamily="34" charset="0"/>
                        </a:rPr>
                        <a:t>Termőföld: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600" b="0" i="0" u="none" strike="noStrike" cap="none" normalizeH="0" baseline="0" dirty="0" smtClean="0">
                          <a:ln>
                            <a:noFill/>
                          </a:ln>
                          <a:solidFill>
                            <a:srgbClr val="000000"/>
                          </a:solidFill>
                          <a:effectLst/>
                          <a:latin typeface="Arial" pitchFamily="34" charset="0"/>
                          <a:cs typeface="Arial" pitchFamily="34" charset="0"/>
                        </a:rPr>
                        <a:t> település külterületén fekvő földrészlet és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600" b="0" i="0" u="none" strike="noStrike" cap="none" normalizeH="0" baseline="0" dirty="0" smtClean="0">
                          <a:ln>
                            <a:noFill/>
                          </a:ln>
                          <a:solidFill>
                            <a:srgbClr val="000000"/>
                          </a:solidFill>
                          <a:effectLst/>
                          <a:latin typeface="Arial" pitchFamily="34" charset="0"/>
                          <a:cs typeface="Arial" pitchFamily="34" charset="0"/>
                        </a:rPr>
                        <a:t> az ingatlan-nyilvántartásban szántó, szőlő, gyümölcsös, kert, rét, legelő, (gyep) nádas, erdő, fásított terület, vagy halastó művelési ágban szerepel.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rgbClr val="000000"/>
                          </a:solidFill>
                          <a:effectLst/>
                          <a:latin typeface="Arial" pitchFamily="34" charset="0"/>
                          <a:cs typeface="Arial" pitchFamily="34" charset="0"/>
                        </a:rPr>
                        <a:t>Mező-, erdőgazdasági művelés alatt álló belterületi föld: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600" b="0" i="0" u="none" strike="noStrike" cap="none" normalizeH="0" baseline="0" dirty="0" smtClean="0">
                          <a:ln>
                            <a:noFill/>
                          </a:ln>
                          <a:solidFill>
                            <a:srgbClr val="000000"/>
                          </a:solidFill>
                          <a:effectLst/>
                          <a:latin typeface="Arial" pitchFamily="34" charset="0"/>
                          <a:cs typeface="Arial" pitchFamily="34" charset="0"/>
                        </a:rPr>
                        <a:t> település belterületén fekvő földrészlet és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600" b="0" i="0" u="none" strike="noStrike" cap="none" normalizeH="0" baseline="0" dirty="0" smtClean="0">
                          <a:ln>
                            <a:noFill/>
                          </a:ln>
                          <a:solidFill>
                            <a:srgbClr val="000000"/>
                          </a:solidFill>
                          <a:effectLst/>
                          <a:latin typeface="Arial" pitchFamily="34" charset="0"/>
                          <a:cs typeface="Arial" pitchFamily="34" charset="0"/>
                        </a:rPr>
                        <a:t> az ingatlan-nyilvántartásban szántó, szőlő, gyümölcsös, kert, rét, legelő, (gyep) nádas, erdő, fásított terület, vagy halastó művelési ágban szerepel.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6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rgbClr val="000000"/>
                          </a:solidFill>
                          <a:effectLst/>
                          <a:latin typeface="Arial" pitchFamily="34" charset="0"/>
                          <a:cs typeface="Arial" pitchFamily="34" charset="0"/>
                        </a:rPr>
                        <a:t>[az utóbbira nem kellett alkalmazni a </a:t>
                      </a:r>
                      <a:r>
                        <a:rPr kumimoji="0" lang="hu-HU" sz="1600" b="0" i="0" u="none" strike="noStrike" cap="none" normalizeH="0" baseline="0" dirty="0" err="1" smtClean="0">
                          <a:ln>
                            <a:noFill/>
                          </a:ln>
                          <a:solidFill>
                            <a:srgbClr val="000000"/>
                          </a:solidFill>
                          <a:effectLst/>
                          <a:latin typeface="Arial" pitchFamily="34" charset="0"/>
                          <a:cs typeface="Arial" pitchFamily="34" charset="0"/>
                        </a:rPr>
                        <a:t>Tft.-nek</a:t>
                      </a:r>
                      <a:r>
                        <a:rPr kumimoji="0" lang="hu-HU" sz="1600" b="0" i="0" u="none" strike="noStrike" cap="none" normalizeH="0" baseline="0" dirty="0" smtClean="0">
                          <a:ln>
                            <a:noFill/>
                          </a:ln>
                          <a:solidFill>
                            <a:srgbClr val="000000"/>
                          </a:solidFill>
                          <a:effectLst/>
                          <a:latin typeface="Arial" pitchFamily="34" charset="0"/>
                          <a:cs typeface="Arial" pitchFamily="34" charset="0"/>
                        </a:rPr>
                        <a:t> </a:t>
                      </a:r>
                      <a:r>
                        <a:rPr kumimoji="0" lang="hu-HU" sz="1600" b="0" i="0" u="none" strike="noStrike" cap="none" normalizeH="0" baseline="0" dirty="0" err="1" smtClean="0">
                          <a:ln>
                            <a:noFill/>
                          </a:ln>
                          <a:solidFill>
                            <a:srgbClr val="000000"/>
                          </a:solidFill>
                          <a:effectLst/>
                          <a:latin typeface="Arial" pitchFamily="34" charset="0"/>
                          <a:cs typeface="Arial" pitchFamily="34" charset="0"/>
                        </a:rPr>
                        <a:t>a</a:t>
                      </a:r>
                      <a:r>
                        <a:rPr kumimoji="0" lang="hu-HU" sz="1600" b="0" i="0" u="none" strike="noStrike" cap="none" normalizeH="0" baseline="0" dirty="0" smtClean="0">
                          <a:ln>
                            <a:noFill/>
                          </a:ln>
                          <a:solidFill>
                            <a:srgbClr val="000000"/>
                          </a:solidFill>
                          <a:effectLst/>
                          <a:latin typeface="Arial" pitchFamily="34" charset="0"/>
                          <a:cs typeface="Arial" pitchFamily="34" charset="0"/>
                        </a:rPr>
                        <a:t> haszonbérletre vonatkozó szabályait]</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smtClean="0">
                          <a:ln>
                            <a:noFill/>
                          </a:ln>
                          <a:solidFill>
                            <a:schemeClr val="tx1"/>
                          </a:solidFill>
                          <a:effectLst/>
                          <a:latin typeface="Arial" pitchFamily="34" charset="0"/>
                          <a:cs typeface="Arial" pitchFamily="34" charset="0"/>
                        </a:rPr>
                        <a:t>Mező- és erdőgazdasági hasznosítású földrészlet (a továbbiakban: föld)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rgbClr val="000000"/>
                          </a:solidFill>
                          <a:effectLst/>
                          <a:latin typeface="Arial" pitchFamily="34" charset="0"/>
                          <a:cs typeface="Arial" pitchFamily="34" charset="0"/>
                        </a:rPr>
                        <a:t>a föld </a:t>
                      </a:r>
                      <a:r>
                        <a:rPr kumimoji="0" lang="hu-HU" sz="1600" b="0" i="0" u="sng" strike="noStrike" cap="none" normalizeH="0" baseline="0" dirty="0" smtClean="0">
                          <a:ln>
                            <a:noFill/>
                          </a:ln>
                          <a:solidFill>
                            <a:srgbClr val="000000"/>
                          </a:solidFill>
                          <a:effectLst/>
                          <a:latin typeface="Arial" pitchFamily="34" charset="0"/>
                          <a:cs typeface="Arial" pitchFamily="34" charset="0"/>
                        </a:rPr>
                        <a:t>fekvésétől (belterület, külterület) függetlenül</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hu-HU" sz="1600" b="0" i="0" u="none" strike="noStrike" cap="none" normalizeH="0" baseline="0" dirty="0" smtClean="0">
                          <a:ln>
                            <a:noFill/>
                          </a:ln>
                          <a:solidFill>
                            <a:srgbClr val="000000"/>
                          </a:solidFill>
                          <a:effectLst/>
                          <a:latin typeface="Arial" pitchFamily="34" charset="0"/>
                          <a:cs typeface="Arial" pitchFamily="34" charset="0"/>
                        </a:rPr>
                        <a:t> valamennyi olyan földrészlet, amely az ingatlan-nyilvántartásban szántó, szőlő, gyümölcsös, kert, rét, legelő (gyep), nádas, erdő és fásított terület művelési ágban van nyilvántartva, vagy</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hu-HU" sz="1600" b="0" i="0" u="none" strike="noStrike" cap="none" normalizeH="0" baseline="0" dirty="0" smtClean="0">
                          <a:ln>
                            <a:noFill/>
                          </a:ln>
                          <a:solidFill>
                            <a:srgbClr val="000000"/>
                          </a:solidFill>
                          <a:effectLst/>
                          <a:latin typeface="Arial" pitchFamily="34" charset="0"/>
                          <a:cs typeface="Arial" pitchFamily="34" charset="0"/>
                        </a:rPr>
                        <a:t> az olyan művelés alól kivett területként nyilvántartott földrészlet, amelyre az ingatlan-nyilvántartásban </a:t>
                      </a:r>
                      <a:r>
                        <a:rPr kumimoji="0" lang="hu-HU" sz="1600" b="0" i="0" u="sng" strike="noStrike" cap="none" normalizeH="0" baseline="0" dirty="0" smtClean="0">
                          <a:ln>
                            <a:noFill/>
                          </a:ln>
                          <a:solidFill>
                            <a:srgbClr val="000000"/>
                          </a:solidFill>
                          <a:effectLst/>
                          <a:latin typeface="Arial" pitchFamily="34" charset="0"/>
                          <a:cs typeface="Arial" pitchFamily="34" charset="0"/>
                        </a:rPr>
                        <a:t>Országos Erdőállomány Adattárban erdőként nyilvántartott terület jogi jelleg</a:t>
                      </a:r>
                      <a:r>
                        <a:rPr kumimoji="0" lang="hu-HU" sz="1600" b="0" i="0" u="none" strike="noStrike" cap="none" normalizeH="0" baseline="0" dirty="0" smtClean="0">
                          <a:ln>
                            <a:noFill/>
                          </a:ln>
                          <a:solidFill>
                            <a:srgbClr val="000000"/>
                          </a:solidFill>
                          <a:effectLst/>
                          <a:latin typeface="Arial" pitchFamily="34" charset="0"/>
                          <a:cs typeface="Arial" pitchFamily="34" charset="0"/>
                        </a:rPr>
                        <a:t> van feljegyezve.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hu-HU" sz="1600" b="0" i="0" u="none" strike="noStrike" cap="none" normalizeH="0" baseline="0" dirty="0" smtClean="0">
                          <a:ln>
                            <a:noFill/>
                          </a:ln>
                          <a:solidFill>
                            <a:srgbClr val="000000"/>
                          </a:solidFill>
                          <a:effectLst/>
                          <a:latin typeface="Arial" pitchFamily="34" charset="0"/>
                          <a:cs typeface="Arial" pitchFamily="34" charset="0"/>
                        </a:rPr>
                        <a:t> A </a:t>
                      </a:r>
                      <a:r>
                        <a:rPr kumimoji="0" lang="hu-HU" sz="1600" b="0" i="1" u="none" strike="noStrike" cap="none" normalizeH="0" baseline="0" dirty="0" smtClean="0">
                          <a:ln>
                            <a:noFill/>
                          </a:ln>
                          <a:solidFill>
                            <a:srgbClr val="000000"/>
                          </a:solidFill>
                          <a:effectLst/>
                          <a:latin typeface="Arial" pitchFamily="34" charset="0"/>
                          <a:cs typeface="Arial" pitchFamily="34" charset="0"/>
                        </a:rPr>
                        <a:t>halastó</a:t>
                      </a:r>
                      <a:r>
                        <a:rPr kumimoji="0" lang="hu-HU" sz="1600" b="0" i="0" u="none" strike="noStrike" cap="none" normalizeH="0" baseline="0" dirty="0" smtClean="0">
                          <a:ln>
                            <a:noFill/>
                          </a:ln>
                          <a:solidFill>
                            <a:srgbClr val="000000"/>
                          </a:solidFill>
                          <a:effectLst/>
                          <a:latin typeface="Arial" pitchFamily="34" charset="0"/>
                          <a:cs typeface="Arial" pitchFamily="34" charset="0"/>
                        </a:rPr>
                        <a:t> művelési ágú földrészlet nem minősül földnek</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endParaRPr kumimoji="0" lang="hu-HU" sz="1600" b="0" i="0" u="none" strike="noStrike" cap="none" normalizeH="0" baseline="0" dirty="0" smtClean="0">
                        <a:ln>
                          <a:noFill/>
                        </a:ln>
                        <a:solidFill>
                          <a:srgbClr val="000000"/>
                        </a:solidFill>
                        <a:effectLst/>
                        <a:latin typeface="Arial" pitchFamily="34" charset="0"/>
                        <a:cs typeface="Arial" pitchFamily="34" charset="0"/>
                      </a:endParaRP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25470"/>
          </a:xfrm>
        </p:spPr>
        <p:txBody>
          <a:bodyPr/>
          <a:lstStyle/>
          <a:p>
            <a:r>
              <a:rPr lang="hu-HU" sz="3200" b="1" dirty="0" smtClean="0">
                <a:solidFill>
                  <a:schemeClr val="bg2">
                    <a:lumMod val="25000"/>
                  </a:schemeClr>
                </a:solidFill>
                <a:latin typeface="Arial" pitchFamily="34" charset="0"/>
                <a:cs typeface="Arial" pitchFamily="34" charset="0"/>
              </a:rPr>
              <a:t>Ki szerezhet földet?</a:t>
            </a:r>
            <a:endParaRPr lang="hu-HU" sz="3200" dirty="0">
              <a:solidFill>
                <a:schemeClr val="bg2">
                  <a:lumMod val="25000"/>
                </a:schemeClr>
              </a:solidFill>
              <a:latin typeface="Arial" pitchFamily="34" charset="0"/>
              <a:cs typeface="Arial" pitchFamily="34" charset="0"/>
            </a:endParaRPr>
          </a:p>
        </p:txBody>
      </p:sp>
      <p:sp>
        <p:nvSpPr>
          <p:cNvPr id="3" name="Tartalom helye 2"/>
          <p:cNvSpPr>
            <a:spLocks noGrp="1"/>
          </p:cNvSpPr>
          <p:nvPr>
            <p:ph idx="1"/>
          </p:nvPr>
        </p:nvSpPr>
        <p:spPr>
          <a:xfrm>
            <a:off x="428596" y="1285860"/>
            <a:ext cx="8286808" cy="5572140"/>
          </a:xfrm>
        </p:spPr>
        <p:txBody>
          <a:bodyPr/>
          <a:lstStyle/>
          <a:p>
            <a:pPr algn="just" eaLnBrk="1" hangingPunct="1">
              <a:buFontTx/>
              <a:buNone/>
            </a:pPr>
            <a:r>
              <a:rPr lang="hu-HU" sz="2400" b="1" u="sng" dirty="0" smtClean="0">
                <a:latin typeface="Arial" pitchFamily="34" charset="0"/>
                <a:cs typeface="Arial" pitchFamily="34" charset="0"/>
              </a:rPr>
              <a:t>Földtulajdont a</a:t>
            </a:r>
            <a:r>
              <a:rPr lang="hu-HU" sz="2400" u="sng" dirty="0" smtClean="0">
                <a:latin typeface="Arial" pitchFamily="34" charset="0"/>
                <a:cs typeface="Arial" pitchFamily="34" charset="0"/>
              </a:rPr>
              <a:t> </a:t>
            </a:r>
            <a:r>
              <a:rPr lang="hu-HU" sz="2400" b="1" u="sng" dirty="0" smtClean="0">
                <a:latin typeface="Arial" pitchFamily="34" charset="0"/>
                <a:cs typeface="Arial" pitchFamily="34" charset="0"/>
              </a:rPr>
              <a:t>természetes személyek szerezhetnek:</a:t>
            </a:r>
          </a:p>
          <a:p>
            <a:pPr algn="just" eaLnBrk="1" hangingPunct="1">
              <a:buFontTx/>
              <a:buNone/>
            </a:pPr>
            <a:r>
              <a:rPr lang="hu-HU" sz="2400" dirty="0" smtClean="0">
                <a:latin typeface="Arial" pitchFamily="34" charset="0"/>
                <a:cs typeface="Arial" pitchFamily="34" charset="0"/>
              </a:rPr>
              <a:t>	jogi személy, jogi személyiséggel nem rendelkező szervezet nem. </a:t>
            </a:r>
            <a:endParaRPr lang="hu-HU" sz="2400" b="1" dirty="0" smtClean="0">
              <a:latin typeface="Arial" pitchFamily="34" charset="0"/>
              <a:cs typeface="Arial" pitchFamily="34" charset="0"/>
            </a:endParaRPr>
          </a:p>
          <a:p>
            <a:pPr algn="just" eaLnBrk="1" hangingPunct="1">
              <a:buFontTx/>
              <a:buNone/>
            </a:pPr>
            <a:r>
              <a:rPr lang="hu-HU" sz="2400" b="1" u="sng" dirty="0" smtClean="0">
                <a:latin typeface="Arial" pitchFamily="34" charset="0"/>
                <a:cs typeface="Arial" pitchFamily="34" charset="0"/>
              </a:rPr>
              <a:t>Szerzési jogosultság</a:t>
            </a:r>
            <a:r>
              <a:rPr lang="hu-HU" sz="2400" b="1" dirty="0" smtClean="0">
                <a:latin typeface="Arial" pitchFamily="34" charset="0"/>
                <a:cs typeface="Arial" pitchFamily="34" charset="0"/>
              </a:rPr>
              <a:t>:</a:t>
            </a:r>
          </a:p>
          <a:p>
            <a:pPr algn="just" eaLnBrk="1" hangingPunct="1">
              <a:buFontTx/>
              <a:buNone/>
            </a:pPr>
            <a:r>
              <a:rPr lang="hu-HU" sz="2400" dirty="0" smtClean="0">
                <a:latin typeface="Arial" pitchFamily="34" charset="0"/>
                <a:cs typeface="Arial" pitchFamily="34" charset="0"/>
              </a:rPr>
              <a:t>	a természetes személyek</a:t>
            </a:r>
            <a:r>
              <a:rPr lang="hu-HU" sz="2400" b="1" dirty="0" smtClean="0">
                <a:latin typeface="Arial" pitchFamily="34" charset="0"/>
                <a:cs typeface="Arial" pitchFamily="34" charset="0"/>
              </a:rPr>
              <a:t> </a:t>
            </a:r>
            <a:r>
              <a:rPr lang="hu-HU" sz="2400" dirty="0" smtClean="0">
                <a:latin typeface="Arial" pitchFamily="34" charset="0"/>
                <a:cs typeface="Arial" pitchFamily="34" charset="0"/>
              </a:rPr>
              <a:t>közül földet szerezhet (tulajdont, használatot is), aki </a:t>
            </a:r>
            <a:r>
              <a:rPr lang="hu-HU" sz="2400" b="1" u="sng" dirty="0" smtClean="0">
                <a:latin typeface="Arial" pitchFamily="34" charset="0"/>
                <a:cs typeface="Arial" pitchFamily="34" charset="0"/>
              </a:rPr>
              <a:t>földművesnek minősül</a:t>
            </a:r>
            <a:r>
              <a:rPr lang="hu-HU" sz="2400" dirty="0" smtClean="0">
                <a:latin typeface="Arial" pitchFamily="34" charset="0"/>
                <a:cs typeface="Arial" pitchFamily="34" charset="0"/>
              </a:rPr>
              <a:t>. </a:t>
            </a:r>
          </a:p>
          <a:p>
            <a:pPr algn="just" eaLnBrk="1" hangingPunct="1">
              <a:buFontTx/>
              <a:buNone/>
            </a:pPr>
            <a:r>
              <a:rPr lang="hu-HU" sz="2400" b="1" u="sng" dirty="0" smtClean="0">
                <a:latin typeface="Arial" pitchFamily="34" charset="0"/>
                <a:cs typeface="Arial" pitchFamily="34" charset="0"/>
              </a:rPr>
              <a:t>A föld használatát megszerezheti, mind a természetes, mind pedig a jogi személy</a:t>
            </a:r>
            <a:r>
              <a:rPr lang="hu-HU" sz="2400" dirty="0" smtClean="0">
                <a:latin typeface="Arial" pitchFamily="34" charset="0"/>
                <a:cs typeface="Arial" pitchFamily="34" charset="0"/>
              </a:rPr>
              <a:t> /jogi személyiséggel nem rendelkező szervezet (haszonbérlet, más jogcímű földhasználat)/.</a:t>
            </a:r>
          </a:p>
          <a:p>
            <a:pPr algn="just" eaLnBrk="1" hangingPunct="1">
              <a:buFontTx/>
              <a:buNone/>
            </a:pPr>
            <a:r>
              <a:rPr lang="hu-HU" sz="2400" dirty="0" smtClean="0">
                <a:latin typeface="Arial" pitchFamily="34" charset="0"/>
                <a:cs typeface="Arial" pitchFamily="34" charset="0"/>
              </a:rPr>
              <a:t> </a:t>
            </a:r>
            <a:r>
              <a:rPr lang="hu-HU" sz="2400" b="1" dirty="0" smtClean="0">
                <a:latin typeface="Arial" pitchFamily="34" charset="0"/>
                <a:cs typeface="Arial" pitchFamily="34" charset="0"/>
              </a:rPr>
              <a:t>	Szerzési jogosultsága</a:t>
            </a:r>
            <a:r>
              <a:rPr lang="hu-HU" sz="2400" i="1" dirty="0" smtClean="0">
                <a:latin typeface="Arial" pitchFamily="34" charset="0"/>
                <a:cs typeface="Arial" pitchFamily="34" charset="0"/>
              </a:rPr>
              <a:t> annak a szervezetnek van, amelyik mezőgazdasági termelőszervezetnek minősül.</a:t>
            </a:r>
          </a:p>
          <a:p>
            <a:pPr marL="0" indent="0" algn="just">
              <a:buFontTx/>
              <a:buNone/>
            </a:pPr>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285720" y="785794"/>
            <a:ext cx="8497888" cy="1296988"/>
          </a:xfrm>
        </p:spPr>
        <p:txBody>
          <a:bodyPr/>
          <a:lstStyle/>
          <a:p>
            <a:r>
              <a:rPr lang="hu-HU" sz="3600" b="1" dirty="0" smtClean="0">
                <a:solidFill>
                  <a:schemeClr val="bg2">
                    <a:lumMod val="25000"/>
                  </a:schemeClr>
                </a:solidFill>
              </a:rPr>
              <a:t>A termőföld-privatizáció fontosabb adatai</a:t>
            </a:r>
          </a:p>
        </p:txBody>
      </p:sp>
      <p:sp>
        <p:nvSpPr>
          <p:cNvPr id="5123" name="Rectangle 3"/>
          <p:cNvSpPr>
            <a:spLocks noChangeArrowheads="1"/>
          </p:cNvSpPr>
          <p:nvPr/>
        </p:nvSpPr>
        <p:spPr bwMode="auto">
          <a:xfrm>
            <a:off x="250825" y="3068638"/>
            <a:ext cx="8642350" cy="2654300"/>
          </a:xfrm>
          <a:prstGeom prst="rect">
            <a:avLst/>
          </a:prstGeom>
          <a:noFill/>
          <a:ln w="9525">
            <a:noFill/>
            <a:miter lim="800000"/>
            <a:headEnd/>
            <a:tailEnd/>
          </a:ln>
          <a:effectLst/>
        </p:spPr>
        <p:txBody>
          <a:bodyPr>
            <a:spAutoFit/>
          </a:bodyPr>
          <a:lstStyle/>
          <a:p>
            <a:endParaRPr lang="hu-HU" sz="2800"/>
          </a:p>
          <a:p>
            <a:endParaRPr lang="hu-HU" sz="2800"/>
          </a:p>
          <a:p>
            <a:endParaRPr lang="hu-HU" sz="2800"/>
          </a:p>
          <a:p>
            <a:endParaRPr lang="hu-HU" sz="2800"/>
          </a:p>
          <a:p>
            <a:endParaRPr lang="hu-HU" sz="2800"/>
          </a:p>
          <a:p>
            <a:endParaRPr lang="hu-HU" sz="2800"/>
          </a:p>
        </p:txBody>
      </p:sp>
      <p:sp>
        <p:nvSpPr>
          <p:cNvPr id="5124" name="Rectangle 4"/>
          <p:cNvSpPr>
            <a:spLocks noChangeArrowheads="1"/>
          </p:cNvSpPr>
          <p:nvPr/>
        </p:nvSpPr>
        <p:spPr bwMode="auto">
          <a:xfrm>
            <a:off x="250825" y="2708275"/>
            <a:ext cx="8642350" cy="3754874"/>
          </a:xfrm>
          <a:prstGeom prst="rect">
            <a:avLst/>
          </a:prstGeom>
          <a:noFill/>
          <a:ln w="9525">
            <a:noFill/>
            <a:miter lim="800000"/>
            <a:headEnd/>
            <a:tailEnd/>
          </a:ln>
          <a:effectLst/>
        </p:spPr>
        <p:txBody>
          <a:bodyPr>
            <a:spAutoFit/>
          </a:bodyPr>
          <a:lstStyle/>
          <a:p>
            <a:r>
              <a:rPr lang="hu-HU" sz="2800" b="1" u="sng" dirty="0"/>
              <a:t>Kárpótlás</a:t>
            </a:r>
            <a:r>
              <a:rPr lang="hu-HU" sz="2800" b="1" u="sng" dirty="0" smtClean="0"/>
              <a:t>:</a:t>
            </a:r>
          </a:p>
          <a:p>
            <a:r>
              <a:rPr lang="hu-HU" sz="2800" dirty="0" smtClean="0"/>
              <a:t>		2 </a:t>
            </a:r>
            <a:r>
              <a:rPr lang="hu-HU" sz="2800" dirty="0"/>
              <a:t>132 000 ha,  </a:t>
            </a:r>
            <a:r>
              <a:rPr lang="hu-HU" sz="2800" dirty="0" smtClean="0"/>
              <a:t>40 </a:t>
            </a:r>
            <a:r>
              <a:rPr lang="hu-HU" sz="2800" dirty="0"/>
              <a:t>millió </a:t>
            </a:r>
            <a:r>
              <a:rPr lang="hu-HU" sz="2800" dirty="0" err="1"/>
              <a:t>Ak</a:t>
            </a:r>
            <a:r>
              <a:rPr lang="hu-HU" sz="2800" dirty="0"/>
              <a:t>,   </a:t>
            </a:r>
            <a:r>
              <a:rPr lang="hu-HU" sz="2800" dirty="0" smtClean="0"/>
              <a:t>   760 </a:t>
            </a:r>
            <a:r>
              <a:rPr lang="hu-HU" sz="2800" dirty="0"/>
              <a:t>000 fő</a:t>
            </a:r>
          </a:p>
          <a:p>
            <a:endParaRPr lang="hu-HU" sz="2800" dirty="0"/>
          </a:p>
          <a:p>
            <a:r>
              <a:rPr lang="hu-HU" sz="2800" b="1" u="sng" dirty="0"/>
              <a:t>Részarány földkiadás:</a:t>
            </a:r>
            <a:r>
              <a:rPr lang="hu-HU" sz="2800" dirty="0"/>
              <a:t>	</a:t>
            </a:r>
          </a:p>
          <a:p>
            <a:r>
              <a:rPr lang="hu-HU" sz="2800" dirty="0"/>
              <a:t>                  </a:t>
            </a:r>
            <a:r>
              <a:rPr lang="hu-HU" sz="2800" dirty="0" smtClean="0"/>
              <a:t>3 </a:t>
            </a:r>
            <a:r>
              <a:rPr lang="hu-HU" sz="2800" dirty="0"/>
              <a:t>448 000 ha,  </a:t>
            </a:r>
            <a:r>
              <a:rPr lang="hu-HU" sz="2800" dirty="0" smtClean="0"/>
              <a:t> 57 </a:t>
            </a:r>
            <a:r>
              <a:rPr lang="hu-HU" sz="2800" dirty="0"/>
              <a:t>millió </a:t>
            </a:r>
            <a:r>
              <a:rPr lang="hu-HU" sz="2800" dirty="0" err="1"/>
              <a:t>Ak</a:t>
            </a:r>
            <a:r>
              <a:rPr lang="hu-HU" sz="2800" dirty="0"/>
              <a:t>,    </a:t>
            </a:r>
            <a:r>
              <a:rPr lang="hu-HU" sz="2800" dirty="0" smtClean="0"/>
              <a:t>    2 </a:t>
            </a:r>
            <a:r>
              <a:rPr lang="hu-HU" sz="2800" dirty="0"/>
              <a:t>millió fő</a:t>
            </a:r>
          </a:p>
          <a:p>
            <a:endParaRPr lang="hu-HU" sz="2800" dirty="0"/>
          </a:p>
          <a:p>
            <a:r>
              <a:rPr lang="hu-HU" sz="2800" b="1" u="sng" dirty="0"/>
              <a:t>Összesen:</a:t>
            </a:r>
            <a:r>
              <a:rPr lang="hu-HU" sz="2800" dirty="0"/>
              <a:t>	5 580 000 ha,  97 millió </a:t>
            </a:r>
            <a:r>
              <a:rPr lang="hu-HU" sz="2800" dirty="0" err="1"/>
              <a:t>Ak</a:t>
            </a:r>
            <a:r>
              <a:rPr lang="hu-HU" sz="2800" dirty="0"/>
              <a:t>,   </a:t>
            </a:r>
            <a:r>
              <a:rPr lang="hu-HU" sz="2800" dirty="0" smtClean="0"/>
              <a:t>2,76 </a:t>
            </a:r>
            <a:r>
              <a:rPr lang="hu-HU" sz="2800" dirty="0"/>
              <a:t>millió fő</a:t>
            </a:r>
          </a:p>
          <a:p>
            <a:pPr>
              <a:spcBef>
                <a:spcPct val="50000"/>
              </a:spcBef>
              <a:buFontTx/>
              <a:buChar char="•"/>
            </a:pPr>
            <a:endParaRPr lang="hu-HU" sz="2800" dirty="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5720" y="274638"/>
            <a:ext cx="8715436" cy="1143000"/>
          </a:xfrm>
        </p:spPr>
        <p:txBody>
          <a:bodyPr/>
          <a:lstStyle/>
          <a:p>
            <a:r>
              <a:rPr lang="hu-HU" sz="2800" b="1" dirty="0" smtClean="0">
                <a:solidFill>
                  <a:schemeClr val="bg2">
                    <a:lumMod val="25000"/>
                  </a:schemeClr>
                </a:solidFill>
                <a:latin typeface="Arial" pitchFamily="34" charset="0"/>
                <a:cs typeface="Arial" pitchFamily="34" charset="0"/>
              </a:rPr>
              <a:t>Ki, illetve mely szervezet nem szerezhet földet</a:t>
            </a:r>
            <a:endParaRPr lang="hu-HU" sz="2800" dirty="0">
              <a:solidFill>
                <a:schemeClr val="bg2">
                  <a:lumMod val="25000"/>
                </a:schemeClr>
              </a:solidFill>
              <a:latin typeface="Arial" pitchFamily="34" charset="0"/>
              <a:cs typeface="Arial" pitchFamily="34" charset="0"/>
            </a:endParaRPr>
          </a:p>
        </p:txBody>
      </p:sp>
      <p:sp>
        <p:nvSpPr>
          <p:cNvPr id="3" name="Tartalom helye 2"/>
          <p:cNvSpPr>
            <a:spLocks noGrp="1"/>
          </p:cNvSpPr>
          <p:nvPr>
            <p:ph idx="1"/>
          </p:nvPr>
        </p:nvSpPr>
        <p:spPr/>
        <p:txBody>
          <a:bodyPr/>
          <a:lstStyle/>
          <a:p>
            <a:pPr algn="just" eaLnBrk="1" hangingPunct="1">
              <a:buFontTx/>
              <a:buNone/>
            </a:pPr>
            <a:r>
              <a:rPr lang="hu-HU" sz="2400" b="1" u="sng" dirty="0" smtClean="0">
                <a:latin typeface="Arial" pitchFamily="34" charset="0"/>
                <a:cs typeface="Arial" pitchFamily="34" charset="0"/>
              </a:rPr>
              <a:t>Teljes szerzési tilalom</a:t>
            </a:r>
            <a:r>
              <a:rPr lang="hu-HU" sz="2400" b="1" dirty="0" smtClean="0">
                <a:latin typeface="Arial" pitchFamily="34" charset="0"/>
                <a:cs typeface="Arial" pitchFamily="34" charset="0"/>
              </a:rPr>
              <a:t> (tulajdon és használat) alatt áll:</a:t>
            </a:r>
          </a:p>
          <a:p>
            <a:pPr algn="just" eaLnBrk="1" hangingPunct="1"/>
            <a:r>
              <a:rPr lang="hu-HU" sz="2400" dirty="0" smtClean="0">
                <a:latin typeface="Arial" pitchFamily="34" charset="0"/>
                <a:cs typeface="Arial" pitchFamily="34" charset="0"/>
              </a:rPr>
              <a:t>a </a:t>
            </a:r>
            <a:r>
              <a:rPr lang="hu-HU" sz="2400" b="1" dirty="0" smtClean="0">
                <a:latin typeface="Arial" pitchFamily="34" charset="0"/>
                <a:cs typeface="Arial" pitchFamily="34" charset="0"/>
              </a:rPr>
              <a:t>külföldi természetes személy</a:t>
            </a:r>
            <a:r>
              <a:rPr lang="hu-HU" sz="2400" dirty="0" smtClean="0">
                <a:latin typeface="Arial" pitchFamily="34" charset="0"/>
                <a:cs typeface="Arial" pitchFamily="34" charset="0"/>
              </a:rPr>
              <a:t>: a nem tagállami állampolgár, továbbá a nem magyar állampolgár, kivéve a menekültként elismert személy;</a:t>
            </a:r>
          </a:p>
          <a:p>
            <a:pPr algn="just" eaLnBrk="1" hangingPunct="1"/>
            <a:r>
              <a:rPr lang="hu-HU" sz="2400" dirty="0" smtClean="0">
                <a:latin typeface="Arial" pitchFamily="34" charset="0"/>
                <a:cs typeface="Arial" pitchFamily="34" charset="0"/>
              </a:rPr>
              <a:t>a </a:t>
            </a:r>
            <a:r>
              <a:rPr lang="hu-HU" sz="2400" b="1" dirty="0" smtClean="0">
                <a:latin typeface="Arial" pitchFamily="34" charset="0"/>
                <a:cs typeface="Arial" pitchFamily="34" charset="0"/>
              </a:rPr>
              <a:t>külföldi jogi személy</a:t>
            </a:r>
            <a:r>
              <a:rPr lang="hu-HU" sz="2400" dirty="0" smtClean="0">
                <a:latin typeface="Arial" pitchFamily="34" charset="0"/>
                <a:cs typeface="Arial" pitchFamily="34" charset="0"/>
              </a:rPr>
              <a:t>: a nem tagállami székhelyű jogi személy, továbbá az ilyen székhelyű jogi személyiséggel nem rendelkező szervezet.</a:t>
            </a:r>
          </a:p>
          <a:p>
            <a:pPr algn="just" eaLnBrk="1" hangingPunct="1"/>
            <a:endParaRPr lang="hu-HU" sz="2400" b="1" dirty="0" smtClean="0">
              <a:latin typeface="Times New Roman" pitchFamily="18" charset="0"/>
            </a:endParaRPr>
          </a:p>
          <a:p>
            <a:pPr algn="just" eaLnBrk="1" hangingPunct="1">
              <a:buNone/>
            </a:pPr>
            <a:r>
              <a:rPr lang="hu-HU" sz="2400" b="1" u="sng" dirty="0" smtClean="0">
                <a:latin typeface="Arial" pitchFamily="34" charset="0"/>
                <a:cs typeface="Arial" pitchFamily="34" charset="0"/>
              </a:rPr>
              <a:t>Részleges tilalom </a:t>
            </a:r>
            <a:r>
              <a:rPr lang="hu-HU" sz="2400" b="1" dirty="0" smtClean="0">
                <a:latin typeface="Arial" pitchFamily="34" charset="0"/>
                <a:cs typeface="Arial" pitchFamily="34" charset="0"/>
              </a:rPr>
              <a:t>(csak tulajdont nem szerezhet)</a:t>
            </a:r>
            <a:endParaRPr lang="hu-HU" sz="2400" dirty="0" smtClean="0">
              <a:latin typeface="Arial" pitchFamily="34" charset="0"/>
              <a:cs typeface="Arial" pitchFamily="34" charset="0"/>
            </a:endParaRPr>
          </a:p>
          <a:p>
            <a:pPr algn="just" eaLnBrk="1" hangingPunct="1"/>
            <a:r>
              <a:rPr lang="hu-HU" sz="2400" dirty="0" smtClean="0">
                <a:latin typeface="Arial" pitchFamily="34" charset="0"/>
                <a:cs typeface="Arial" pitchFamily="34" charset="0"/>
              </a:rPr>
              <a:t>a </a:t>
            </a:r>
            <a:r>
              <a:rPr lang="hu-HU" sz="2400" b="1" dirty="0" smtClean="0">
                <a:latin typeface="Arial" pitchFamily="34" charset="0"/>
                <a:cs typeface="Arial" pitchFamily="34" charset="0"/>
              </a:rPr>
              <a:t>belföldi jogi személy</a:t>
            </a:r>
            <a:r>
              <a:rPr lang="hu-HU" sz="2400" dirty="0" smtClean="0">
                <a:latin typeface="Arial" pitchFamily="34" charset="0"/>
                <a:cs typeface="Arial" pitchFamily="34" charset="0"/>
              </a:rPr>
              <a:t> és jogi személyiség nélküli szervezet (együtt: jogi személy)</a:t>
            </a:r>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l="-17000" r="-17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939784"/>
          </a:xfrm>
        </p:spPr>
        <p:txBody>
          <a:bodyPr/>
          <a:lstStyle/>
          <a:p>
            <a:r>
              <a:rPr lang="hu-HU" sz="3200" b="1" dirty="0" smtClean="0">
                <a:solidFill>
                  <a:schemeClr val="bg2">
                    <a:lumMod val="25000"/>
                  </a:schemeClr>
                </a:solidFill>
                <a:latin typeface="Arial" pitchFamily="34" charset="0"/>
                <a:cs typeface="Arial" pitchFamily="34" charset="0"/>
              </a:rPr>
              <a:t>Mennyi föld szerezhető?</a:t>
            </a:r>
            <a:endParaRPr lang="hu-HU" sz="3200" dirty="0">
              <a:solidFill>
                <a:schemeClr val="bg2">
                  <a:lumMod val="25000"/>
                </a:schemeClr>
              </a:solidFill>
              <a:latin typeface="Arial" pitchFamily="34" charset="0"/>
              <a:cs typeface="Arial" pitchFamily="34" charset="0"/>
            </a:endParaRPr>
          </a:p>
        </p:txBody>
      </p:sp>
      <p:sp>
        <p:nvSpPr>
          <p:cNvPr id="3" name="Tartalom helye 2"/>
          <p:cNvSpPr>
            <a:spLocks noGrp="1"/>
          </p:cNvSpPr>
          <p:nvPr>
            <p:ph idx="1"/>
          </p:nvPr>
        </p:nvSpPr>
        <p:spPr>
          <a:xfrm>
            <a:off x="457200" y="1357298"/>
            <a:ext cx="8229600" cy="5214974"/>
          </a:xfrm>
        </p:spPr>
        <p:txBody>
          <a:bodyPr/>
          <a:lstStyle/>
          <a:p>
            <a:pPr marL="0" indent="0">
              <a:buFontTx/>
              <a:buNone/>
            </a:pPr>
            <a:r>
              <a:rPr lang="hu-HU" sz="2200" b="1" dirty="0" smtClean="0">
                <a:latin typeface="Arial" pitchFamily="34" charset="0"/>
                <a:cs typeface="Arial" pitchFamily="34" charset="0"/>
              </a:rPr>
              <a:t>Tulajdon-, és földhasználati jog</a:t>
            </a:r>
          </a:p>
          <a:p>
            <a:pPr marL="0" indent="0">
              <a:buFontTx/>
              <a:buNone/>
            </a:pPr>
            <a:r>
              <a:rPr lang="hu-HU" sz="2200" dirty="0" smtClean="0">
                <a:latin typeface="Arial" pitchFamily="34" charset="0"/>
                <a:cs typeface="Arial" pitchFamily="34" charset="0"/>
              </a:rPr>
              <a:t>Természetes személyek </a:t>
            </a:r>
            <a:r>
              <a:rPr lang="hu-HU" sz="2200" b="1" dirty="0" smtClean="0">
                <a:latin typeface="Arial" pitchFamily="34" charset="0"/>
                <a:cs typeface="Arial" pitchFamily="34" charset="0"/>
              </a:rPr>
              <a:t>1 ha </a:t>
            </a:r>
            <a:r>
              <a:rPr lang="hu-HU" sz="2200" dirty="0" smtClean="0">
                <a:latin typeface="Arial" pitchFamily="34" charset="0"/>
                <a:cs typeface="Arial" pitchFamily="34" charset="0"/>
              </a:rPr>
              <a:t>termőföldet vásárolhatnak.</a:t>
            </a:r>
          </a:p>
          <a:p>
            <a:pPr marL="0" indent="0">
              <a:buFontTx/>
              <a:buNone/>
            </a:pPr>
            <a:endParaRPr lang="hu-HU" sz="2200" dirty="0" smtClean="0">
              <a:latin typeface="Arial" pitchFamily="34" charset="0"/>
              <a:cs typeface="Arial" pitchFamily="34" charset="0"/>
            </a:endParaRPr>
          </a:p>
          <a:p>
            <a:pPr marL="0" indent="0">
              <a:buFontTx/>
              <a:buNone/>
            </a:pPr>
            <a:r>
              <a:rPr lang="hu-HU" sz="2200" b="1" u="sng" dirty="0" smtClean="0">
                <a:latin typeface="Arial" pitchFamily="34" charset="0"/>
                <a:cs typeface="Arial" pitchFamily="34" charset="0"/>
              </a:rPr>
              <a:t>a) Természetes személy</a:t>
            </a:r>
          </a:p>
          <a:p>
            <a:pPr marL="0" indent="0">
              <a:buFontTx/>
              <a:buNone/>
            </a:pPr>
            <a:r>
              <a:rPr lang="hu-HU" sz="2200" b="1" dirty="0" smtClean="0">
                <a:latin typeface="Arial" pitchFamily="34" charset="0"/>
                <a:cs typeface="Arial" pitchFamily="34" charset="0"/>
              </a:rPr>
              <a:t>1200 ha </a:t>
            </a:r>
            <a:r>
              <a:rPr lang="hu-HU" sz="2200" dirty="0" smtClean="0">
                <a:latin typeface="Arial" pitchFamily="34" charset="0"/>
                <a:cs typeface="Arial" pitchFamily="34" charset="0"/>
              </a:rPr>
              <a:t>földterültet birtokát (tulajdonát + használatát) szerezheti meg, amelyből 300 ha lehet a tulajdonában</a:t>
            </a:r>
          </a:p>
          <a:p>
            <a:pPr marL="0" indent="0">
              <a:buFontTx/>
              <a:buNone/>
            </a:pPr>
            <a:r>
              <a:rPr lang="hu-HU" sz="2200" b="1" u="sng" dirty="0" smtClean="0">
                <a:latin typeface="Arial" pitchFamily="34" charset="0"/>
                <a:cs typeface="Arial" pitchFamily="34" charset="0"/>
              </a:rPr>
              <a:t>b) Jogi személy</a:t>
            </a:r>
          </a:p>
          <a:p>
            <a:pPr marL="0" indent="0">
              <a:buFontTx/>
              <a:buNone/>
            </a:pPr>
            <a:r>
              <a:rPr lang="hu-HU" sz="2200" b="1" dirty="0" smtClean="0">
                <a:latin typeface="Arial" pitchFamily="34" charset="0"/>
                <a:cs typeface="Arial" pitchFamily="34" charset="0"/>
              </a:rPr>
              <a:t>1200 ha </a:t>
            </a:r>
            <a:r>
              <a:rPr lang="hu-HU" sz="2200" dirty="0" smtClean="0">
                <a:latin typeface="Arial" pitchFamily="34" charset="0"/>
                <a:cs typeface="Arial" pitchFamily="34" charset="0"/>
              </a:rPr>
              <a:t>földterület használati jogát szerezheti meg</a:t>
            </a:r>
          </a:p>
          <a:p>
            <a:pPr marL="0" indent="0">
              <a:buFontTx/>
              <a:buNone/>
            </a:pPr>
            <a:r>
              <a:rPr lang="hu-HU" sz="2200" b="1" dirty="0" smtClean="0">
                <a:latin typeface="Arial" pitchFamily="34" charset="0"/>
                <a:cs typeface="Arial" pitchFamily="34" charset="0"/>
              </a:rPr>
              <a:t>1800 </a:t>
            </a:r>
            <a:r>
              <a:rPr lang="hu-HU" sz="2200" b="1" dirty="0" err="1" smtClean="0">
                <a:latin typeface="Arial" pitchFamily="34" charset="0"/>
                <a:cs typeface="Arial" pitchFamily="34" charset="0"/>
              </a:rPr>
              <a:t>ha</a:t>
            </a:r>
            <a:r>
              <a:rPr lang="hu-HU" sz="2200" dirty="0" err="1" smtClean="0">
                <a:latin typeface="Arial" pitchFamily="34" charset="0"/>
                <a:cs typeface="Arial" pitchFamily="34" charset="0"/>
              </a:rPr>
              <a:t>-ig</a:t>
            </a:r>
            <a:r>
              <a:rPr lang="hu-HU" sz="2200" dirty="0" smtClean="0">
                <a:latin typeface="Arial" pitchFamily="34" charset="0"/>
                <a:cs typeface="Arial" pitchFamily="34" charset="0"/>
              </a:rPr>
              <a:t> lehetőség van a birtokmaximum túllépésére:</a:t>
            </a:r>
          </a:p>
          <a:p>
            <a:pPr marL="400050" lvl="1" indent="0">
              <a:buFontTx/>
              <a:buNone/>
            </a:pPr>
            <a:r>
              <a:rPr lang="hu-HU" sz="2200" dirty="0" smtClean="0">
                <a:latin typeface="Arial" pitchFamily="34" charset="0"/>
                <a:cs typeface="Arial" pitchFamily="34" charset="0"/>
              </a:rPr>
              <a:t>- Állattartás esetén (2 ha/ÁE),</a:t>
            </a:r>
          </a:p>
          <a:p>
            <a:pPr marL="400050" lvl="1" indent="0">
              <a:buFontTx/>
              <a:buNone/>
            </a:pPr>
            <a:r>
              <a:rPr lang="hu-HU" sz="2200" dirty="0" smtClean="0">
                <a:latin typeface="Arial" pitchFamily="34" charset="0"/>
                <a:cs typeface="Arial" pitchFamily="34" charset="0"/>
              </a:rPr>
              <a:t>- Vetőmag előállításra kijelölt területtel (ha a szántóterülete min. 10%-án vetőmagot állít elő),</a:t>
            </a:r>
          </a:p>
          <a:p>
            <a:pPr marL="400050" lvl="1" indent="0">
              <a:buFontTx/>
              <a:buNone/>
            </a:pPr>
            <a:r>
              <a:rPr lang="hu-HU" sz="2200" dirty="0" smtClean="0">
                <a:latin typeface="Arial" pitchFamily="34" charset="0"/>
                <a:cs typeface="Arial" pitchFamily="34" charset="0"/>
              </a:rPr>
              <a:t>- Tagtól bérelt területtel</a:t>
            </a:r>
            <a:endParaRPr lang="hu-H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282" y="274638"/>
            <a:ext cx="8786874" cy="1143000"/>
          </a:xfrm>
        </p:spPr>
        <p:txBody>
          <a:bodyPr/>
          <a:lstStyle/>
          <a:p>
            <a:r>
              <a:rPr lang="hu-HU" sz="2800" b="1" dirty="0" smtClean="0">
                <a:solidFill>
                  <a:schemeClr val="bg2">
                    <a:lumMod val="25000"/>
                  </a:schemeClr>
                </a:solidFill>
                <a:latin typeface="Arial" pitchFamily="34" charset="0"/>
                <a:cs typeface="Arial" pitchFamily="34" charset="0"/>
              </a:rPr>
              <a:t>Az adás-vételi szerződések nyilvánosságra hozatala és az engedélyeztetési kötelezettség</a:t>
            </a:r>
            <a:endParaRPr lang="hu-HU" sz="2800" dirty="0">
              <a:solidFill>
                <a:schemeClr val="bg2">
                  <a:lumMod val="25000"/>
                </a:schemeClr>
              </a:solidFill>
              <a:latin typeface="Arial" pitchFamily="34" charset="0"/>
              <a:cs typeface="Arial" pitchFamily="34" charset="0"/>
            </a:endParaRPr>
          </a:p>
        </p:txBody>
      </p:sp>
      <p:sp>
        <p:nvSpPr>
          <p:cNvPr id="3" name="Tartalom helye 2"/>
          <p:cNvSpPr>
            <a:spLocks noGrp="1"/>
          </p:cNvSpPr>
          <p:nvPr>
            <p:ph idx="1"/>
          </p:nvPr>
        </p:nvSpPr>
        <p:spPr>
          <a:xfrm>
            <a:off x="500034" y="1357298"/>
            <a:ext cx="8229600" cy="4525963"/>
          </a:xfrm>
        </p:spPr>
        <p:txBody>
          <a:bodyPr/>
          <a:lstStyle/>
          <a:p>
            <a:pPr algn="just" eaLnBrk="1" hangingPunct="1"/>
            <a:r>
              <a:rPr lang="hu-HU" sz="2000" u="sng" dirty="0" smtClean="0">
                <a:latin typeface="Arial" pitchFamily="34" charset="0"/>
                <a:cs typeface="Arial" pitchFamily="34" charset="0"/>
              </a:rPr>
              <a:t>A tulajdonjog átruházásáról szóló szerződést a mezőgazdasági igazgatási szerv hagyja jóvá.</a:t>
            </a:r>
          </a:p>
          <a:p>
            <a:pPr algn="just" eaLnBrk="1" hangingPunct="1"/>
            <a:r>
              <a:rPr lang="hu-HU" sz="2000" b="1" dirty="0" smtClean="0">
                <a:latin typeface="Arial" pitchFamily="34" charset="0"/>
                <a:cs typeface="Arial" pitchFamily="34" charset="0"/>
              </a:rPr>
              <a:t>Nem kell engedély:</a:t>
            </a:r>
          </a:p>
          <a:p>
            <a:pPr algn="just">
              <a:buFontTx/>
              <a:buNone/>
            </a:pPr>
            <a:r>
              <a:rPr lang="hu-HU" sz="2000" i="1" dirty="0" smtClean="0">
                <a:latin typeface="Arial" pitchFamily="34" charset="0"/>
                <a:cs typeface="Arial" pitchFamily="34" charset="0"/>
              </a:rPr>
              <a:t>a)</a:t>
            </a:r>
            <a:r>
              <a:rPr lang="hu-HU" sz="2000" dirty="0" smtClean="0">
                <a:latin typeface="Arial" pitchFamily="34" charset="0"/>
                <a:cs typeface="Arial" pitchFamily="34" charset="0"/>
              </a:rPr>
              <a:t> az állam tulajdonszerzéséhez,</a:t>
            </a:r>
            <a:endParaRPr lang="hu-HU" sz="2000" i="1" dirty="0" smtClean="0">
              <a:latin typeface="Arial" pitchFamily="34" charset="0"/>
              <a:cs typeface="Arial" pitchFamily="34" charset="0"/>
            </a:endParaRPr>
          </a:p>
          <a:p>
            <a:pPr algn="just">
              <a:buFontTx/>
              <a:buNone/>
            </a:pPr>
            <a:r>
              <a:rPr lang="hu-HU" sz="2000" i="1" dirty="0" smtClean="0">
                <a:latin typeface="Arial" pitchFamily="34" charset="0"/>
                <a:cs typeface="Arial" pitchFamily="34" charset="0"/>
              </a:rPr>
              <a:t>b)</a:t>
            </a:r>
            <a:r>
              <a:rPr lang="hu-HU" sz="2000" dirty="0" smtClean="0">
                <a:latin typeface="Arial" pitchFamily="34" charset="0"/>
                <a:cs typeface="Arial" pitchFamily="34" charset="0"/>
              </a:rPr>
              <a:t> az állam, illetve az önkormányzat tulajdonában álló föld elidegenítéséhez,</a:t>
            </a:r>
            <a:endParaRPr lang="hu-HU" sz="2000" i="1" dirty="0" smtClean="0">
              <a:latin typeface="Arial" pitchFamily="34" charset="0"/>
              <a:cs typeface="Arial" pitchFamily="34" charset="0"/>
            </a:endParaRPr>
          </a:p>
          <a:p>
            <a:pPr algn="just">
              <a:buFontTx/>
              <a:buNone/>
            </a:pPr>
            <a:r>
              <a:rPr lang="hu-HU" sz="2000" i="1" dirty="0" smtClean="0">
                <a:latin typeface="Arial" pitchFamily="34" charset="0"/>
                <a:cs typeface="Arial" pitchFamily="34" charset="0"/>
              </a:rPr>
              <a:t>c) </a:t>
            </a:r>
            <a:r>
              <a:rPr lang="hu-HU" sz="2000" dirty="0" smtClean="0">
                <a:latin typeface="Arial" pitchFamily="34" charset="0"/>
                <a:cs typeface="Arial" pitchFamily="34" charset="0"/>
              </a:rPr>
              <a:t>a föld tulajdonjogának ajándékozás jogcímén történő átruházásához,</a:t>
            </a:r>
            <a:endParaRPr lang="hu-HU" sz="2000" i="1" dirty="0" smtClean="0">
              <a:latin typeface="Arial" pitchFamily="34" charset="0"/>
              <a:cs typeface="Arial" pitchFamily="34" charset="0"/>
            </a:endParaRPr>
          </a:p>
          <a:p>
            <a:pPr algn="just">
              <a:buFontTx/>
              <a:buNone/>
            </a:pPr>
            <a:r>
              <a:rPr lang="hu-HU" sz="2000" i="1" dirty="0" smtClean="0">
                <a:latin typeface="Arial" pitchFamily="34" charset="0"/>
                <a:cs typeface="Arial" pitchFamily="34" charset="0"/>
              </a:rPr>
              <a:t>d)</a:t>
            </a:r>
            <a:r>
              <a:rPr lang="hu-HU" sz="2000" dirty="0" smtClean="0">
                <a:latin typeface="Arial" pitchFamily="34" charset="0"/>
                <a:cs typeface="Arial" pitchFamily="34" charset="0"/>
              </a:rPr>
              <a:t> a közeli hozzátartozók közötti tulajdonjog átruházásához,</a:t>
            </a:r>
            <a:endParaRPr lang="hu-HU" sz="2000" i="1" dirty="0" smtClean="0">
              <a:latin typeface="Arial" pitchFamily="34" charset="0"/>
              <a:cs typeface="Arial" pitchFamily="34" charset="0"/>
            </a:endParaRPr>
          </a:p>
          <a:p>
            <a:pPr algn="just">
              <a:buFontTx/>
              <a:buNone/>
            </a:pPr>
            <a:r>
              <a:rPr lang="hu-HU" sz="2000" i="1" dirty="0" smtClean="0">
                <a:latin typeface="Arial" pitchFamily="34" charset="0"/>
                <a:cs typeface="Arial" pitchFamily="34" charset="0"/>
              </a:rPr>
              <a:t>e) </a:t>
            </a:r>
            <a:r>
              <a:rPr lang="hu-HU" sz="2000" dirty="0" smtClean="0">
                <a:latin typeface="Arial" pitchFamily="34" charset="0"/>
                <a:cs typeface="Arial" pitchFamily="34" charset="0"/>
              </a:rPr>
              <a:t>a tulajdonostársak közötti tulajdonjog átruházáshoz, ha ezzel a közös tulajdon megszűntetésére kerül sor,</a:t>
            </a:r>
            <a:endParaRPr lang="hu-HU" sz="2000" i="1" dirty="0" smtClean="0">
              <a:latin typeface="Arial" pitchFamily="34" charset="0"/>
              <a:cs typeface="Arial" pitchFamily="34" charset="0"/>
            </a:endParaRPr>
          </a:p>
          <a:p>
            <a:pPr algn="just">
              <a:buFontTx/>
              <a:buNone/>
            </a:pPr>
            <a:r>
              <a:rPr lang="hu-HU" sz="2000" i="1" dirty="0" smtClean="0">
                <a:latin typeface="Arial" pitchFamily="34" charset="0"/>
                <a:cs typeface="Arial" pitchFamily="34" charset="0"/>
              </a:rPr>
              <a:t>f)</a:t>
            </a:r>
            <a:r>
              <a:rPr lang="hu-HU" sz="2000" dirty="0" smtClean="0">
                <a:latin typeface="Arial" pitchFamily="34" charset="0"/>
                <a:cs typeface="Arial" pitchFamily="34" charset="0"/>
              </a:rPr>
              <a:t> mezőgazdasági termelők gazdaságátadási támogatása feltételeként megvalósuló adás-vételhez,</a:t>
            </a:r>
            <a:endParaRPr lang="hu-HU" sz="2000" i="1" dirty="0" smtClean="0">
              <a:latin typeface="Arial" pitchFamily="34" charset="0"/>
              <a:cs typeface="Arial" pitchFamily="34" charset="0"/>
            </a:endParaRPr>
          </a:p>
          <a:p>
            <a:pPr algn="just">
              <a:buFontTx/>
              <a:buNone/>
            </a:pPr>
            <a:r>
              <a:rPr lang="hu-HU" sz="2000" i="1" dirty="0" smtClean="0">
                <a:latin typeface="Arial" pitchFamily="34" charset="0"/>
                <a:cs typeface="Arial" pitchFamily="34" charset="0"/>
              </a:rPr>
              <a:t>g)</a:t>
            </a:r>
            <a:r>
              <a:rPr lang="hu-HU" sz="2000" dirty="0" smtClean="0">
                <a:latin typeface="Arial" pitchFamily="34" charset="0"/>
                <a:cs typeface="Arial" pitchFamily="34" charset="0"/>
              </a:rPr>
              <a:t> a telekalakítási engedélyezési eljárás keretében történő tulajdonszerzéshez,</a:t>
            </a:r>
            <a:endParaRPr lang="hu-HU" sz="2000" i="1" dirty="0" smtClean="0">
              <a:latin typeface="Arial" pitchFamily="34" charset="0"/>
              <a:cs typeface="Arial" pitchFamily="34" charset="0"/>
            </a:endParaRPr>
          </a:p>
          <a:p>
            <a:pPr algn="just">
              <a:buFontTx/>
              <a:buNone/>
            </a:pPr>
            <a:r>
              <a:rPr lang="hu-HU" sz="2000" i="1" dirty="0" smtClean="0">
                <a:latin typeface="Arial" pitchFamily="34" charset="0"/>
                <a:cs typeface="Arial" pitchFamily="34" charset="0"/>
              </a:rPr>
              <a:t>h) </a:t>
            </a:r>
            <a:r>
              <a:rPr lang="hu-HU" sz="2000" dirty="0" smtClean="0">
                <a:latin typeface="Arial" pitchFamily="34" charset="0"/>
                <a:cs typeface="Arial" pitchFamily="34" charset="0"/>
              </a:rPr>
              <a:t>bevett egyház, önkormányzat, jelzálogbank tulajdonszerzéshez.</a:t>
            </a:r>
            <a:endParaRPr lang="hu-H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l="-9000" r="-9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200" b="1" dirty="0" smtClean="0">
                <a:solidFill>
                  <a:schemeClr val="bg2">
                    <a:lumMod val="25000"/>
                  </a:schemeClr>
                </a:solidFill>
                <a:latin typeface="Arial" pitchFamily="34" charset="0"/>
                <a:cs typeface="Arial" pitchFamily="34" charset="0"/>
              </a:rPr>
              <a:t>Elővásárlási jogosultságok </a:t>
            </a:r>
            <a:endParaRPr lang="hu-HU" sz="3200" b="1" dirty="0">
              <a:solidFill>
                <a:schemeClr val="bg2">
                  <a:lumMod val="25000"/>
                </a:schemeClr>
              </a:solidFill>
              <a:latin typeface="Arial" pitchFamily="34" charset="0"/>
              <a:cs typeface="Arial" pitchFamily="34" charset="0"/>
            </a:endParaRPr>
          </a:p>
        </p:txBody>
      </p:sp>
      <p:sp>
        <p:nvSpPr>
          <p:cNvPr id="3" name="Tartalom helye 2"/>
          <p:cNvSpPr>
            <a:spLocks noGrp="1"/>
          </p:cNvSpPr>
          <p:nvPr>
            <p:ph idx="1"/>
          </p:nvPr>
        </p:nvSpPr>
        <p:spPr/>
        <p:txBody>
          <a:bodyPr/>
          <a:lstStyle/>
          <a:p>
            <a:pPr marL="0" indent="0" algn="just">
              <a:buFontTx/>
              <a:buNone/>
            </a:pPr>
            <a:r>
              <a:rPr lang="hu-HU" sz="2400" dirty="0" smtClean="0">
                <a:latin typeface="Arial" pitchFamily="34" charset="0"/>
                <a:cs typeface="Arial" pitchFamily="34" charset="0"/>
              </a:rPr>
              <a:t>Elővásárlási jog nem áll fenn</a:t>
            </a:r>
          </a:p>
          <a:p>
            <a:pPr marL="0" indent="0" algn="just">
              <a:buFontTx/>
              <a:buNone/>
            </a:pPr>
            <a:endParaRPr lang="hu-HU" sz="2400" dirty="0" smtClean="0">
              <a:latin typeface="Arial" pitchFamily="34" charset="0"/>
              <a:cs typeface="Arial" pitchFamily="34" charset="0"/>
            </a:endParaRPr>
          </a:p>
          <a:p>
            <a:pPr marL="0" indent="0" algn="just">
              <a:buFontTx/>
              <a:buNone/>
            </a:pPr>
            <a:r>
              <a:rPr lang="hu-HU" sz="2400" dirty="0" smtClean="0">
                <a:latin typeface="Arial" pitchFamily="34" charset="0"/>
                <a:cs typeface="Arial" pitchFamily="34" charset="0"/>
              </a:rPr>
              <a:t>	</a:t>
            </a:r>
            <a:r>
              <a:rPr lang="hu-HU" sz="2400" b="1" dirty="0" smtClean="0">
                <a:latin typeface="Arial" pitchFamily="34" charset="0"/>
                <a:cs typeface="Arial" pitchFamily="34" charset="0"/>
              </a:rPr>
              <a:t>a)</a:t>
            </a:r>
            <a:r>
              <a:rPr lang="hu-HU" sz="2400" dirty="0" smtClean="0">
                <a:latin typeface="Arial" pitchFamily="34" charset="0"/>
                <a:cs typeface="Arial" pitchFamily="34" charset="0"/>
              </a:rPr>
              <a:t> közeli hozzátartozók közötti adás-vétel,</a:t>
            </a:r>
          </a:p>
          <a:p>
            <a:pPr marL="0" indent="0" algn="just">
              <a:buFontTx/>
              <a:buNone/>
            </a:pPr>
            <a:r>
              <a:rPr lang="hu-HU" sz="2400" dirty="0" smtClean="0">
                <a:latin typeface="Arial" pitchFamily="34" charset="0"/>
                <a:cs typeface="Arial" pitchFamily="34" charset="0"/>
              </a:rPr>
              <a:t>	</a:t>
            </a:r>
            <a:r>
              <a:rPr lang="hu-HU" sz="2400" b="1" dirty="0" smtClean="0">
                <a:latin typeface="Arial" pitchFamily="34" charset="0"/>
                <a:cs typeface="Arial" pitchFamily="34" charset="0"/>
              </a:rPr>
              <a:t>b)</a:t>
            </a:r>
            <a:r>
              <a:rPr lang="hu-HU" sz="2400" dirty="0" smtClean="0">
                <a:latin typeface="Arial" pitchFamily="34" charset="0"/>
                <a:cs typeface="Arial" pitchFamily="34" charset="0"/>
              </a:rPr>
              <a:t> tulajdonostársak közötti, a közös tulajdon 		megszüntetését eredményező adás-vétel,</a:t>
            </a:r>
          </a:p>
          <a:p>
            <a:pPr marL="0" indent="0" algn="just">
              <a:buFontTx/>
              <a:buNone/>
            </a:pPr>
            <a:r>
              <a:rPr lang="hu-HU" sz="2400" dirty="0" smtClean="0">
                <a:latin typeface="Arial" pitchFamily="34" charset="0"/>
                <a:cs typeface="Arial" pitchFamily="34" charset="0"/>
              </a:rPr>
              <a:t>	</a:t>
            </a:r>
            <a:r>
              <a:rPr lang="hu-HU" sz="2400" b="1" dirty="0" smtClean="0">
                <a:latin typeface="Arial" pitchFamily="34" charset="0"/>
                <a:cs typeface="Arial" pitchFamily="34" charset="0"/>
              </a:rPr>
              <a:t>c)</a:t>
            </a:r>
            <a:r>
              <a:rPr lang="hu-HU" sz="2400" dirty="0" smtClean="0">
                <a:latin typeface="Arial" pitchFamily="34" charset="0"/>
                <a:cs typeface="Arial" pitchFamily="34" charset="0"/>
              </a:rPr>
              <a:t> gazdaságátadási támogatás feltételeként 		megvalósuló adás-vétel,</a:t>
            </a:r>
          </a:p>
          <a:p>
            <a:pPr marL="0" indent="0" algn="just">
              <a:buFontTx/>
              <a:buNone/>
            </a:pPr>
            <a:r>
              <a:rPr lang="hu-HU" sz="2400" dirty="0" smtClean="0">
                <a:latin typeface="Arial" pitchFamily="34" charset="0"/>
                <a:cs typeface="Arial" pitchFamily="34" charset="0"/>
              </a:rPr>
              <a:t>	</a:t>
            </a:r>
            <a:r>
              <a:rPr lang="hu-HU" sz="2400" b="1" dirty="0" smtClean="0">
                <a:latin typeface="Arial" pitchFamily="34" charset="0"/>
                <a:cs typeface="Arial" pitchFamily="34" charset="0"/>
              </a:rPr>
              <a:t>d)</a:t>
            </a:r>
            <a:r>
              <a:rPr lang="hu-HU" sz="2400" dirty="0" smtClean="0">
                <a:latin typeface="Arial" pitchFamily="34" charset="0"/>
                <a:cs typeface="Arial" pitchFamily="34" charset="0"/>
              </a:rPr>
              <a:t> a önkormányzat által közfoglalkoztatási célból 	történő vétel</a:t>
            </a:r>
          </a:p>
          <a:p>
            <a:pPr marL="0" indent="0" algn="just">
              <a:buFontTx/>
              <a:buNone/>
            </a:pPr>
            <a:r>
              <a:rPr lang="hu-HU" sz="2400" dirty="0" smtClean="0">
                <a:latin typeface="Arial" pitchFamily="34" charset="0"/>
                <a:cs typeface="Arial" pitchFamily="34" charset="0"/>
              </a:rPr>
              <a:t>	esetén.</a:t>
            </a:r>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l="-9000" r="-9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00034" y="214290"/>
            <a:ext cx="8229600" cy="582594"/>
          </a:xfrm>
        </p:spPr>
        <p:txBody>
          <a:bodyPr/>
          <a:lstStyle/>
          <a:p>
            <a:r>
              <a:rPr lang="hu-HU" sz="3200" b="1" dirty="0" smtClean="0">
                <a:solidFill>
                  <a:schemeClr val="bg2">
                    <a:lumMod val="25000"/>
                  </a:schemeClr>
                </a:solidFill>
                <a:latin typeface="Arial" pitchFamily="34" charset="0"/>
                <a:cs typeface="Arial" pitchFamily="34" charset="0"/>
              </a:rPr>
              <a:t>Elővásárlási jogosultságok </a:t>
            </a:r>
            <a:endParaRPr lang="hu-HU" sz="3200" dirty="0"/>
          </a:p>
        </p:txBody>
      </p:sp>
      <p:sp>
        <p:nvSpPr>
          <p:cNvPr id="3" name="Tartalom helye 2"/>
          <p:cNvSpPr>
            <a:spLocks noGrp="1"/>
          </p:cNvSpPr>
          <p:nvPr>
            <p:ph idx="1"/>
          </p:nvPr>
        </p:nvSpPr>
        <p:spPr>
          <a:xfrm>
            <a:off x="142844" y="857232"/>
            <a:ext cx="8786874" cy="6000768"/>
          </a:xfrm>
        </p:spPr>
        <p:txBody>
          <a:bodyPr/>
          <a:lstStyle/>
          <a:p>
            <a:pPr marL="0" indent="0" algn="just">
              <a:buFontTx/>
              <a:buNone/>
            </a:pPr>
            <a:r>
              <a:rPr lang="hu-HU" sz="2200" dirty="0" smtClean="0">
                <a:latin typeface="Times New Roman" pitchFamily="18" charset="0"/>
              </a:rPr>
              <a:t>A föld eladása esetén az alábbi sorendben </a:t>
            </a:r>
            <a:r>
              <a:rPr lang="hu-HU" sz="2200" b="1" dirty="0" smtClean="0">
                <a:latin typeface="Times New Roman" pitchFamily="18" charset="0"/>
              </a:rPr>
              <a:t>elővásárlási jog</a:t>
            </a:r>
            <a:r>
              <a:rPr lang="hu-HU" sz="2200" dirty="0" smtClean="0">
                <a:latin typeface="Times New Roman" pitchFamily="18" charset="0"/>
              </a:rPr>
              <a:t> illeti meg:</a:t>
            </a:r>
          </a:p>
          <a:p>
            <a:pPr marL="400050" lvl="1" indent="0" algn="just">
              <a:buFontTx/>
              <a:buNone/>
            </a:pPr>
            <a:r>
              <a:rPr lang="hu-HU" sz="2200" i="1" dirty="0" smtClean="0">
                <a:latin typeface="Times New Roman" pitchFamily="18" charset="0"/>
              </a:rPr>
              <a:t>a) </a:t>
            </a:r>
            <a:r>
              <a:rPr lang="hu-HU" sz="2200" dirty="0" smtClean="0">
                <a:latin typeface="Times New Roman" pitchFamily="18" charset="0"/>
              </a:rPr>
              <a:t>Magyar Államot;</a:t>
            </a:r>
          </a:p>
          <a:p>
            <a:pPr marL="400050" lvl="1" indent="0" algn="just">
              <a:buFontTx/>
              <a:buNone/>
            </a:pPr>
            <a:r>
              <a:rPr lang="hu-HU" sz="2200" i="1" dirty="0" smtClean="0">
                <a:latin typeface="Times New Roman" pitchFamily="18" charset="0"/>
              </a:rPr>
              <a:t>b)</a:t>
            </a:r>
            <a:r>
              <a:rPr lang="hu-HU" sz="2200" dirty="0" smtClean="0">
                <a:latin typeface="Times New Roman" pitchFamily="18" charset="0"/>
              </a:rPr>
              <a:t> a </a:t>
            </a:r>
            <a:r>
              <a:rPr lang="hu-HU" sz="2200" b="1" dirty="0" smtClean="0">
                <a:latin typeface="Times New Roman" pitchFamily="18" charset="0"/>
              </a:rPr>
              <a:t>földet használó </a:t>
            </a:r>
            <a:r>
              <a:rPr lang="hu-HU" sz="2200" dirty="0" smtClean="0">
                <a:latin typeface="Times New Roman" pitchFamily="18" charset="0"/>
              </a:rPr>
              <a:t>olyan földművest,</a:t>
            </a:r>
          </a:p>
          <a:p>
            <a:pPr marL="800100" lvl="2" indent="0" algn="just">
              <a:buFontTx/>
              <a:buNone/>
            </a:pPr>
            <a:r>
              <a:rPr lang="hu-HU" sz="2200" i="1" dirty="0" err="1" smtClean="0">
                <a:latin typeface="Times New Roman" pitchFamily="18" charset="0"/>
              </a:rPr>
              <a:t>ba</a:t>
            </a:r>
            <a:r>
              <a:rPr lang="hu-HU" sz="2200" i="1" dirty="0" smtClean="0">
                <a:latin typeface="Times New Roman" pitchFamily="18" charset="0"/>
              </a:rPr>
              <a:t>)</a:t>
            </a:r>
            <a:r>
              <a:rPr lang="hu-HU" sz="2200" dirty="0" smtClean="0">
                <a:latin typeface="Times New Roman" pitchFamily="18" charset="0"/>
              </a:rPr>
              <a:t> aki </a:t>
            </a:r>
            <a:r>
              <a:rPr lang="hu-HU" sz="2200" b="1" dirty="0" smtClean="0">
                <a:latin typeface="Times New Roman" pitchFamily="18" charset="0"/>
              </a:rPr>
              <a:t>helyben lakó szomszédnak </a:t>
            </a:r>
            <a:r>
              <a:rPr lang="hu-HU" sz="2200" dirty="0" smtClean="0">
                <a:latin typeface="Times New Roman" pitchFamily="18" charset="0"/>
              </a:rPr>
              <a:t>minősül,</a:t>
            </a:r>
          </a:p>
          <a:p>
            <a:pPr marL="800100" lvl="2" indent="0" algn="just">
              <a:buFontTx/>
              <a:buNone/>
            </a:pPr>
            <a:r>
              <a:rPr lang="hu-HU" sz="2200" i="1" dirty="0" err="1" smtClean="0">
                <a:latin typeface="Times New Roman" pitchFamily="18" charset="0"/>
              </a:rPr>
              <a:t>bb</a:t>
            </a:r>
            <a:r>
              <a:rPr lang="hu-HU" sz="2200" i="1" dirty="0" smtClean="0">
                <a:latin typeface="Times New Roman" pitchFamily="18" charset="0"/>
              </a:rPr>
              <a:t>) </a:t>
            </a:r>
            <a:r>
              <a:rPr lang="hu-HU" sz="2200" dirty="0" smtClean="0">
                <a:latin typeface="Times New Roman" pitchFamily="18" charset="0"/>
              </a:rPr>
              <a:t>aki </a:t>
            </a:r>
            <a:r>
              <a:rPr lang="hu-HU" sz="2200" b="1" dirty="0" smtClean="0">
                <a:latin typeface="Times New Roman" pitchFamily="18" charset="0"/>
              </a:rPr>
              <a:t>helyben lakónak </a:t>
            </a:r>
            <a:r>
              <a:rPr lang="hu-HU" sz="2200" dirty="0" smtClean="0">
                <a:latin typeface="Times New Roman" pitchFamily="18" charset="0"/>
              </a:rPr>
              <a:t>minősül, vagy</a:t>
            </a:r>
          </a:p>
          <a:p>
            <a:pPr marL="800100" lvl="2" indent="0" algn="just">
              <a:buFontTx/>
              <a:buNone/>
            </a:pPr>
            <a:r>
              <a:rPr lang="hu-HU" sz="2200" i="1" dirty="0" err="1" smtClean="0">
                <a:latin typeface="Times New Roman" pitchFamily="18" charset="0"/>
              </a:rPr>
              <a:t>bc</a:t>
            </a:r>
            <a:r>
              <a:rPr lang="hu-HU" sz="2200" i="1" dirty="0" smtClean="0">
                <a:latin typeface="Times New Roman" pitchFamily="18" charset="0"/>
              </a:rPr>
              <a:t>)</a:t>
            </a:r>
            <a:r>
              <a:rPr lang="hu-HU" sz="2200" dirty="0" smtClean="0">
                <a:latin typeface="Times New Roman" pitchFamily="18" charset="0"/>
              </a:rPr>
              <a:t> akinek az </a:t>
            </a:r>
            <a:r>
              <a:rPr lang="hu-HU" sz="2200" b="1" dirty="0" smtClean="0">
                <a:latin typeface="Times New Roman" pitchFamily="18" charset="0"/>
              </a:rPr>
              <a:t>üzemközpontja</a:t>
            </a:r>
            <a:r>
              <a:rPr lang="hu-HU" sz="2200" dirty="0" smtClean="0">
                <a:latin typeface="Times New Roman" pitchFamily="18" charset="0"/>
              </a:rPr>
              <a:t> olyan településen van, melynek a közigazgatási határáról közúton vagy közforgalom elől el nem zárt magánúton legfeljebb </a:t>
            </a:r>
            <a:r>
              <a:rPr lang="hu-HU" sz="2200" b="1" dirty="0" smtClean="0">
                <a:latin typeface="Times New Roman" pitchFamily="18" charset="0"/>
              </a:rPr>
              <a:t>20 km távolságra van </a:t>
            </a:r>
            <a:r>
              <a:rPr lang="hu-HU" sz="2200" dirty="0" smtClean="0">
                <a:latin typeface="Times New Roman" pitchFamily="18" charset="0"/>
              </a:rPr>
              <a:t>a föld fekvése szerinti település közigazgatási határától;</a:t>
            </a:r>
          </a:p>
          <a:p>
            <a:pPr marL="400050" lvl="1" indent="0" algn="just">
              <a:buFontTx/>
              <a:buNone/>
            </a:pPr>
            <a:r>
              <a:rPr lang="hu-HU" sz="2200" i="1" dirty="0" smtClean="0">
                <a:latin typeface="Times New Roman" pitchFamily="18" charset="0"/>
              </a:rPr>
              <a:t>c) </a:t>
            </a:r>
            <a:r>
              <a:rPr lang="hu-HU" sz="2200" dirty="0" smtClean="0">
                <a:latin typeface="Times New Roman" pitchFamily="18" charset="0"/>
              </a:rPr>
              <a:t>az olyan földművest, aki </a:t>
            </a:r>
            <a:r>
              <a:rPr lang="hu-HU" sz="2200" b="1" dirty="0" smtClean="0">
                <a:latin typeface="Times New Roman" pitchFamily="18" charset="0"/>
              </a:rPr>
              <a:t>helyben lakó szomszédnak </a:t>
            </a:r>
            <a:r>
              <a:rPr lang="hu-HU" sz="2200" dirty="0" smtClean="0">
                <a:latin typeface="Times New Roman" pitchFamily="18" charset="0"/>
              </a:rPr>
              <a:t>minősül, </a:t>
            </a:r>
          </a:p>
          <a:p>
            <a:pPr marL="400050" lvl="1" indent="0" algn="just">
              <a:buFontTx/>
              <a:buNone/>
            </a:pPr>
            <a:r>
              <a:rPr lang="hu-HU" sz="2200" i="1" dirty="0" smtClean="0">
                <a:latin typeface="Times New Roman" pitchFamily="18" charset="0"/>
              </a:rPr>
              <a:t>d) </a:t>
            </a:r>
            <a:r>
              <a:rPr lang="hu-HU" sz="2200" dirty="0" smtClean="0">
                <a:latin typeface="Times New Roman" pitchFamily="18" charset="0"/>
              </a:rPr>
              <a:t>az olyan földművest, aki </a:t>
            </a:r>
            <a:r>
              <a:rPr lang="hu-HU" sz="2200" b="1" dirty="0" smtClean="0">
                <a:latin typeface="Times New Roman" pitchFamily="18" charset="0"/>
              </a:rPr>
              <a:t>helyben lakónak </a:t>
            </a:r>
            <a:r>
              <a:rPr lang="hu-HU" sz="2200" dirty="0" smtClean="0">
                <a:latin typeface="Times New Roman" pitchFamily="18" charset="0"/>
              </a:rPr>
              <a:t>minősül, </a:t>
            </a:r>
          </a:p>
          <a:p>
            <a:pPr marL="400050" lvl="1" indent="0" algn="just">
              <a:buFontTx/>
              <a:buNone/>
            </a:pPr>
            <a:r>
              <a:rPr lang="hu-HU" sz="2200" i="1" dirty="0" smtClean="0">
                <a:latin typeface="Times New Roman" pitchFamily="18" charset="0"/>
              </a:rPr>
              <a:t>e) </a:t>
            </a:r>
            <a:r>
              <a:rPr lang="hu-HU" sz="2200" dirty="0" smtClean="0">
                <a:latin typeface="Times New Roman" pitchFamily="18" charset="0"/>
              </a:rPr>
              <a:t>az olyan földművest, akinek az </a:t>
            </a:r>
            <a:r>
              <a:rPr lang="hu-HU" sz="2200" b="1" dirty="0" smtClean="0">
                <a:latin typeface="Times New Roman" pitchFamily="18" charset="0"/>
              </a:rPr>
              <a:t>üzemközpontja</a:t>
            </a:r>
            <a:r>
              <a:rPr lang="hu-HU" sz="2200" dirty="0" smtClean="0">
                <a:latin typeface="Times New Roman" pitchFamily="18" charset="0"/>
              </a:rPr>
              <a:t> olyan településen van, melynek a közigazgatási határáról közúton vagy közforgalom elől el nem zárt magánúton legfeljebb </a:t>
            </a:r>
            <a:r>
              <a:rPr lang="hu-HU" sz="2200" b="1" dirty="0" smtClean="0">
                <a:latin typeface="Times New Roman" pitchFamily="18" charset="0"/>
              </a:rPr>
              <a:t>20 km távolságra van </a:t>
            </a:r>
            <a:r>
              <a:rPr lang="hu-HU" sz="2200" dirty="0" smtClean="0">
                <a:latin typeface="Times New Roman" pitchFamily="18" charset="0"/>
              </a:rPr>
              <a:t>a föld fekvése szerinti település közigazgatási határától.</a:t>
            </a:r>
          </a:p>
          <a:p>
            <a:endParaRPr lang="hu-HU" sz="2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511156"/>
          </a:xfrm>
        </p:spPr>
        <p:txBody>
          <a:bodyPr/>
          <a:lstStyle/>
          <a:p>
            <a:r>
              <a:rPr lang="hu-HU" sz="3200" b="1" dirty="0" smtClean="0">
                <a:solidFill>
                  <a:schemeClr val="bg2">
                    <a:lumMod val="25000"/>
                  </a:schemeClr>
                </a:solidFill>
                <a:latin typeface="Arial" pitchFamily="34" charset="0"/>
                <a:cs typeface="Arial" pitchFamily="34" charset="0"/>
              </a:rPr>
              <a:t>Tulajdonszerzés feltételei I.</a:t>
            </a:r>
            <a:endParaRPr lang="hu-HU" sz="3200" b="1" dirty="0">
              <a:solidFill>
                <a:schemeClr val="bg2">
                  <a:lumMod val="25000"/>
                </a:schemeClr>
              </a:solidFill>
              <a:latin typeface="Arial" pitchFamily="34" charset="0"/>
              <a:cs typeface="Arial" pitchFamily="34" charset="0"/>
            </a:endParaRPr>
          </a:p>
        </p:txBody>
      </p:sp>
      <p:sp>
        <p:nvSpPr>
          <p:cNvPr id="3" name="Tartalom helye 2"/>
          <p:cNvSpPr>
            <a:spLocks noGrp="1"/>
          </p:cNvSpPr>
          <p:nvPr>
            <p:ph idx="1"/>
          </p:nvPr>
        </p:nvSpPr>
        <p:spPr>
          <a:xfrm>
            <a:off x="285720" y="857232"/>
            <a:ext cx="8229600" cy="4954591"/>
          </a:xfrm>
        </p:spPr>
        <p:txBody>
          <a:bodyPr/>
          <a:lstStyle/>
          <a:p>
            <a:pPr algn="just">
              <a:defRPr/>
            </a:pPr>
            <a:r>
              <a:rPr lang="hu-HU" sz="2000" dirty="0" smtClean="0"/>
              <a:t>A tulajdonszerzési jogosultság feltétele, hogy</a:t>
            </a:r>
          </a:p>
          <a:p>
            <a:pPr algn="just">
              <a:defRPr/>
            </a:pPr>
            <a:r>
              <a:rPr lang="hu-HU" sz="2000" dirty="0" smtClean="0"/>
              <a:t> a szerző fél a tulajdonjog átruházásáról szóló szerződésben, illetve teljes bizonyító erejű magánokiratba vagy közokiratba foglalt nyilatkozatban vállalja, hogy a föld használatát másnak nem engedi át, azt </a:t>
            </a:r>
            <a:r>
              <a:rPr lang="hu-HU" sz="2000" b="1" dirty="0" smtClean="0"/>
              <a:t>maga használja</a:t>
            </a:r>
            <a:r>
              <a:rPr lang="hu-HU" sz="2000" dirty="0" smtClean="0"/>
              <a:t>, </a:t>
            </a:r>
            <a:r>
              <a:rPr lang="hu-HU" sz="2000" b="1" dirty="0" smtClean="0"/>
              <a:t>és </a:t>
            </a:r>
          </a:p>
          <a:p>
            <a:pPr algn="just">
              <a:defRPr/>
            </a:pPr>
            <a:r>
              <a:rPr lang="hu-HU" sz="2000" dirty="0" smtClean="0"/>
              <a:t>ennek során eleget tesz a </a:t>
            </a:r>
            <a:r>
              <a:rPr lang="hu-HU" sz="2000" b="1" dirty="0" smtClean="0"/>
              <a:t>földhasznosítási kötelezettségének</a:t>
            </a:r>
            <a:r>
              <a:rPr lang="hu-HU" sz="2000" dirty="0" smtClean="0"/>
              <a:t>, </a:t>
            </a:r>
            <a:r>
              <a:rPr lang="hu-HU" sz="2000" b="1" dirty="0" smtClean="0"/>
              <a:t>továbbá </a:t>
            </a:r>
            <a:r>
              <a:rPr lang="hu-HU" sz="2000" dirty="0" smtClean="0"/>
              <a:t>vállalja, hogy </a:t>
            </a:r>
          </a:p>
          <a:p>
            <a:pPr algn="just">
              <a:defRPr/>
            </a:pPr>
            <a:r>
              <a:rPr lang="hu-HU" sz="2000" dirty="0" smtClean="0"/>
              <a:t>a földet a tulajdonszerzés időpontjától számított </a:t>
            </a:r>
            <a:r>
              <a:rPr lang="hu-HU" sz="2000" b="1" dirty="0" smtClean="0"/>
              <a:t>5 évig </a:t>
            </a:r>
            <a:r>
              <a:rPr lang="hu-HU" sz="2000" dirty="0" err="1" smtClean="0"/>
              <a:t>-a</a:t>
            </a:r>
            <a:r>
              <a:rPr lang="hu-HU" sz="2000" dirty="0" smtClean="0"/>
              <a:t> (3) bekezdésben meghatározott esetek kivételével </a:t>
            </a:r>
            <a:r>
              <a:rPr lang="hu-HU" sz="2000" dirty="0" err="1" smtClean="0"/>
              <a:t>-</a:t>
            </a:r>
            <a:r>
              <a:rPr lang="hu-HU" sz="2000" b="1" dirty="0" err="1" smtClean="0"/>
              <a:t>más</a:t>
            </a:r>
            <a:r>
              <a:rPr lang="hu-HU" sz="2000" b="1" dirty="0" smtClean="0"/>
              <a:t> célra nem hasznosítja</a:t>
            </a:r>
            <a:r>
              <a:rPr lang="hu-HU" sz="2000" dirty="0" smtClean="0"/>
              <a:t>. </a:t>
            </a:r>
            <a:r>
              <a:rPr lang="hu-HU" sz="2000" i="1" dirty="0" smtClean="0"/>
              <a:t>A (2) és (3) bekezdés rögzíti a kivételeket a más célú hasznosítás és az átengedés kapcsán (pl. gazdasági épület, csatorna, vízelvezető létesítése ill. közeli hozzátartozó részére) </a:t>
            </a:r>
          </a:p>
          <a:p>
            <a:pPr algn="just">
              <a:defRPr/>
            </a:pPr>
            <a:r>
              <a:rPr lang="hu-HU" sz="2000" dirty="0" smtClean="0"/>
              <a:t>(4) Ha a tulajdonjog átruházásáról szóló szerződés tárgyát képező föld </a:t>
            </a:r>
            <a:r>
              <a:rPr lang="hu-HU" sz="2000" b="1" dirty="0" smtClean="0"/>
              <a:t>harmadik személy használatában va</a:t>
            </a:r>
            <a:r>
              <a:rPr lang="hu-HU" sz="2000" dirty="0" smtClean="0"/>
              <a:t>n, a szerző félnek kötelezettséget kell vállalnia, hogy a fennálló földhasználati jogviszony </a:t>
            </a:r>
          </a:p>
          <a:p>
            <a:pPr lvl="1" algn="just">
              <a:defRPr/>
            </a:pPr>
            <a:r>
              <a:rPr lang="hu-HU" sz="1800" dirty="0" smtClean="0"/>
              <a:t>időtartamát nem hosszabbítja meg, és </a:t>
            </a:r>
          </a:p>
          <a:p>
            <a:pPr lvl="1" algn="just">
              <a:defRPr/>
            </a:pPr>
            <a:r>
              <a:rPr lang="hu-HU" sz="1800" dirty="0" smtClean="0"/>
              <a:t>megszűnését követő időre az (1) bekezdésben foglalt kötelezettségeket vállalja.</a:t>
            </a:r>
            <a:endParaRPr lang="hu-HU"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l="-6000" r="-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54032"/>
          </a:xfrm>
        </p:spPr>
        <p:txBody>
          <a:bodyPr/>
          <a:lstStyle/>
          <a:p>
            <a:r>
              <a:rPr lang="hu-HU" sz="3200" b="1" dirty="0" smtClean="0">
                <a:solidFill>
                  <a:schemeClr val="bg2">
                    <a:lumMod val="25000"/>
                  </a:schemeClr>
                </a:solidFill>
                <a:latin typeface="Arial" pitchFamily="34" charset="0"/>
                <a:cs typeface="Arial" pitchFamily="34" charset="0"/>
              </a:rPr>
              <a:t>Tulajdonszerzés feltételei II.</a:t>
            </a:r>
            <a:endParaRPr lang="hu-HU" sz="3200" dirty="0"/>
          </a:p>
        </p:txBody>
      </p:sp>
      <p:sp>
        <p:nvSpPr>
          <p:cNvPr id="3" name="Tartalom helye 2"/>
          <p:cNvSpPr>
            <a:spLocks noGrp="1"/>
          </p:cNvSpPr>
          <p:nvPr>
            <p:ph idx="1"/>
          </p:nvPr>
        </p:nvSpPr>
        <p:spPr>
          <a:xfrm>
            <a:off x="457200" y="1000108"/>
            <a:ext cx="8229600" cy="5429288"/>
          </a:xfrm>
        </p:spPr>
        <p:txBody>
          <a:bodyPr/>
          <a:lstStyle/>
          <a:p>
            <a:pPr algn="just">
              <a:defRPr/>
            </a:pPr>
            <a:r>
              <a:rPr lang="hu-HU" sz="2000" dirty="0" smtClean="0">
                <a:latin typeface="Arial" pitchFamily="34" charset="0"/>
                <a:cs typeface="Arial" pitchFamily="34" charset="0"/>
              </a:rPr>
              <a:t>A tulajdonszerzési jogosultság további feltétele, hogy </a:t>
            </a:r>
          </a:p>
          <a:p>
            <a:pPr algn="just">
              <a:defRPr/>
            </a:pPr>
            <a:endParaRPr lang="hu-HU" sz="2000" dirty="0" smtClean="0">
              <a:latin typeface="Arial" pitchFamily="34" charset="0"/>
              <a:cs typeface="Arial" pitchFamily="34" charset="0"/>
            </a:endParaRPr>
          </a:p>
          <a:p>
            <a:pPr lvl="1" algn="just">
              <a:defRPr/>
            </a:pPr>
            <a:r>
              <a:rPr lang="hu-HU" sz="2000" dirty="0" smtClean="0">
                <a:latin typeface="Arial" pitchFamily="34" charset="0"/>
                <a:cs typeface="Arial" pitchFamily="34" charset="0"/>
              </a:rPr>
              <a:t>a szerző fél a tulajdonjog átruházásáról szóló szerződésben, illetve teljes bizonyító erejű magánokiratba vagy közokiratba foglaltan nyilatkozzon arról, hogy nincs </a:t>
            </a:r>
            <a:r>
              <a:rPr lang="hu-HU" sz="2000" b="1" dirty="0" smtClean="0">
                <a:latin typeface="Arial" pitchFamily="34" charset="0"/>
                <a:cs typeface="Arial" pitchFamily="34" charset="0"/>
              </a:rPr>
              <a:t>a földhasználatért járó ellenszolgáltatásának teljesítéséből eredő </a:t>
            </a:r>
            <a:r>
              <a:rPr lang="hu-HU" sz="2000" dirty="0" smtClean="0">
                <a:latin typeface="Arial" pitchFamily="34" charset="0"/>
                <a:cs typeface="Arial" pitchFamily="34" charset="0"/>
              </a:rPr>
              <a:t>bármilyen korábbi földhasználattal kapcsolatos jogerősen megállapított és fennálló </a:t>
            </a:r>
            <a:r>
              <a:rPr lang="hu-HU" sz="2000" b="1" dirty="0" smtClean="0">
                <a:latin typeface="Arial" pitchFamily="34" charset="0"/>
                <a:cs typeface="Arial" pitchFamily="34" charset="0"/>
              </a:rPr>
              <a:t>díj-</a:t>
            </a:r>
            <a:r>
              <a:rPr lang="hu-HU" sz="2000" dirty="0" smtClean="0">
                <a:latin typeface="Arial" pitchFamily="34" charset="0"/>
                <a:cs typeface="Arial" pitchFamily="34" charset="0"/>
              </a:rPr>
              <a:t>, vagy egyéb </a:t>
            </a:r>
            <a:r>
              <a:rPr lang="hu-HU" sz="2000" b="1" dirty="0" smtClean="0">
                <a:latin typeface="Arial" pitchFamily="34" charset="0"/>
                <a:cs typeface="Arial" pitchFamily="34" charset="0"/>
              </a:rPr>
              <a:t>tartozása</a:t>
            </a:r>
            <a:r>
              <a:rPr lang="hu-HU" sz="2000" dirty="0" smtClean="0">
                <a:latin typeface="Arial" pitchFamily="34" charset="0"/>
                <a:cs typeface="Arial" pitchFamily="34" charset="0"/>
              </a:rPr>
              <a:t> </a:t>
            </a:r>
          </a:p>
          <a:p>
            <a:pPr lvl="1" algn="just">
              <a:defRPr/>
            </a:pPr>
            <a:r>
              <a:rPr lang="hu-HU" sz="2000" dirty="0" smtClean="0">
                <a:latin typeface="Arial" pitchFamily="34" charset="0"/>
                <a:cs typeface="Arial" pitchFamily="34" charset="0"/>
              </a:rPr>
              <a:t> a tulajdonszerzési jogosultság további feltétele, hogy a szerző féllel szemben a szerzést megelőző  </a:t>
            </a:r>
            <a:r>
              <a:rPr lang="hu-HU" sz="2000" b="1" dirty="0" smtClean="0">
                <a:latin typeface="Arial" pitchFamily="34" charset="0"/>
                <a:cs typeface="Arial" pitchFamily="34" charset="0"/>
              </a:rPr>
              <a:t>5 éven belül nem állapították meg, hogy a szerzési korlátozások megkerülésére irányuló </a:t>
            </a:r>
            <a:r>
              <a:rPr lang="hu-HU" sz="2000" dirty="0" smtClean="0">
                <a:latin typeface="Arial" pitchFamily="34" charset="0"/>
                <a:cs typeface="Arial" pitchFamily="34" charset="0"/>
              </a:rPr>
              <a:t>jogügyletet kötött. </a:t>
            </a:r>
          </a:p>
          <a:p>
            <a:pPr algn="just">
              <a:defRPr/>
            </a:pPr>
            <a:endParaRPr lang="hu-HU" sz="2000" dirty="0" smtClean="0">
              <a:latin typeface="Arial" pitchFamily="34" charset="0"/>
              <a:cs typeface="Arial" pitchFamily="34" charset="0"/>
            </a:endParaRPr>
          </a:p>
          <a:p>
            <a:pPr algn="just">
              <a:defRPr/>
            </a:pPr>
            <a:r>
              <a:rPr lang="hu-HU" sz="2000" b="1" dirty="0" smtClean="0">
                <a:latin typeface="Arial" pitchFamily="34" charset="0"/>
                <a:cs typeface="Arial" pitchFamily="34" charset="0"/>
              </a:rPr>
              <a:t>A pályakezdő gazdálkodóval </a:t>
            </a:r>
            <a:r>
              <a:rPr lang="hu-HU" sz="2000" dirty="0" smtClean="0">
                <a:latin typeface="Arial" pitchFamily="34" charset="0"/>
                <a:cs typeface="Arial" pitchFamily="34" charset="0"/>
              </a:rPr>
              <a:t>szemben ír elő további kötelezettségeket (pl. 1 évig állandó lakos lesz és mezőgazdasági tevékenységet fog végezni) </a:t>
            </a:r>
          </a:p>
          <a:p>
            <a:pPr>
              <a:defRPr/>
            </a:pPr>
            <a:endParaRPr lang="hu-HU" sz="2000" dirty="0" smtClean="0">
              <a:latin typeface="Arial" pitchFamily="34" charset="0"/>
              <a:cs typeface="Arial" pitchFamily="34" charset="0"/>
            </a:endParaRPr>
          </a:p>
          <a:p>
            <a:endParaRPr lang="hu-H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0034" y="142852"/>
            <a:ext cx="8229600" cy="511156"/>
          </a:xfrm>
        </p:spPr>
        <p:txBody>
          <a:bodyPr/>
          <a:lstStyle/>
          <a:p>
            <a:r>
              <a:rPr lang="hu-HU" sz="3200" b="1" dirty="0" smtClean="0">
                <a:solidFill>
                  <a:schemeClr val="bg2">
                    <a:lumMod val="25000"/>
                  </a:schemeClr>
                </a:solidFill>
              </a:rPr>
              <a:t>Okiratok kellékei </a:t>
            </a:r>
            <a:endParaRPr lang="hu-HU" sz="3200" b="1" dirty="0">
              <a:solidFill>
                <a:schemeClr val="bg2">
                  <a:lumMod val="25000"/>
                </a:schemeClr>
              </a:solidFill>
            </a:endParaRPr>
          </a:p>
        </p:txBody>
      </p:sp>
      <p:sp>
        <p:nvSpPr>
          <p:cNvPr id="3" name="Tartalom helye 2"/>
          <p:cNvSpPr>
            <a:spLocks noGrp="1"/>
          </p:cNvSpPr>
          <p:nvPr>
            <p:ph idx="1"/>
          </p:nvPr>
        </p:nvSpPr>
        <p:spPr>
          <a:xfrm>
            <a:off x="428596" y="571480"/>
            <a:ext cx="8229600" cy="4525963"/>
          </a:xfrm>
        </p:spPr>
        <p:txBody>
          <a:bodyPr/>
          <a:lstStyle/>
          <a:p>
            <a:pPr marL="0" indent="0">
              <a:spcBef>
                <a:spcPts val="0"/>
              </a:spcBef>
              <a:buNone/>
              <a:defRPr/>
            </a:pPr>
            <a:r>
              <a:rPr lang="hu-HU" sz="1800" b="1" u="sng" dirty="0" smtClean="0"/>
              <a:t>Tartalmi kellékek: </a:t>
            </a:r>
          </a:p>
          <a:p>
            <a:pPr>
              <a:spcBef>
                <a:spcPts val="0"/>
              </a:spcBef>
              <a:defRPr/>
            </a:pPr>
            <a:r>
              <a:rPr lang="hu-HU" sz="1800" dirty="0" smtClean="0"/>
              <a:t>Szerződő felek adatai (</a:t>
            </a:r>
            <a:r>
              <a:rPr lang="hu-HU" sz="1800" dirty="0" err="1" smtClean="0"/>
              <a:t>Inytv</a:t>
            </a:r>
            <a:r>
              <a:rPr lang="hu-HU" sz="1800" dirty="0" smtClean="0"/>
              <a:t>. 32. §, </a:t>
            </a:r>
            <a:r>
              <a:rPr lang="hu-HU" sz="1800" dirty="0" err="1" smtClean="0"/>
              <a:t>Fétv</a:t>
            </a:r>
            <a:r>
              <a:rPr lang="hu-HU" sz="1800" dirty="0" smtClean="0"/>
              <a:t>. 13. §) </a:t>
            </a:r>
          </a:p>
          <a:p>
            <a:pPr>
              <a:spcBef>
                <a:spcPts val="0"/>
              </a:spcBef>
              <a:defRPr/>
            </a:pPr>
            <a:r>
              <a:rPr lang="hu-HU" sz="1800" dirty="0" smtClean="0"/>
              <a:t>Ingatlan pontos megjelölése [</a:t>
            </a:r>
            <a:r>
              <a:rPr lang="hu-HU" sz="1800" dirty="0" err="1" smtClean="0"/>
              <a:t>Inytv</a:t>
            </a:r>
            <a:r>
              <a:rPr lang="hu-HU" sz="1800" dirty="0" smtClean="0"/>
              <a:t>. 32. § (1) </a:t>
            </a:r>
            <a:r>
              <a:rPr lang="hu-HU" sz="1800" dirty="0" err="1" smtClean="0"/>
              <a:t>bek</a:t>
            </a:r>
            <a:r>
              <a:rPr lang="hu-HU" sz="1800" dirty="0" smtClean="0"/>
              <a:t>. c) pont] </a:t>
            </a:r>
          </a:p>
          <a:p>
            <a:pPr>
              <a:spcBef>
                <a:spcPts val="0"/>
              </a:spcBef>
              <a:defRPr/>
            </a:pPr>
            <a:r>
              <a:rPr lang="hu-HU" sz="1800" dirty="0" smtClean="0"/>
              <a:t>Jog vagy tény pontos megjelölés [</a:t>
            </a:r>
            <a:r>
              <a:rPr lang="hu-HU" sz="1800" dirty="0" err="1" smtClean="0"/>
              <a:t>Inytv</a:t>
            </a:r>
            <a:r>
              <a:rPr lang="hu-HU" sz="1800" dirty="0" smtClean="0"/>
              <a:t>. 32. § (1) </a:t>
            </a:r>
            <a:r>
              <a:rPr lang="hu-HU" sz="1800" dirty="0" err="1" smtClean="0"/>
              <a:t>bek</a:t>
            </a:r>
            <a:r>
              <a:rPr lang="hu-HU" sz="1800" dirty="0" smtClean="0"/>
              <a:t>. d) pont] </a:t>
            </a:r>
          </a:p>
          <a:p>
            <a:pPr>
              <a:spcBef>
                <a:spcPts val="0"/>
              </a:spcBef>
              <a:defRPr/>
            </a:pPr>
            <a:r>
              <a:rPr lang="hu-HU" sz="1800" dirty="0" smtClean="0"/>
              <a:t>Jogváltozás jogcíme [</a:t>
            </a:r>
            <a:r>
              <a:rPr lang="hu-HU" sz="1800" dirty="0" err="1" smtClean="0"/>
              <a:t>Inytv</a:t>
            </a:r>
            <a:r>
              <a:rPr lang="hu-HU" sz="1800" dirty="0" smtClean="0"/>
              <a:t>. 32. § (1) </a:t>
            </a:r>
            <a:r>
              <a:rPr lang="hu-HU" sz="1800" dirty="0" err="1" smtClean="0"/>
              <a:t>bek</a:t>
            </a:r>
            <a:r>
              <a:rPr lang="hu-HU" sz="1800" dirty="0" smtClean="0"/>
              <a:t>. e) pont] </a:t>
            </a:r>
          </a:p>
          <a:p>
            <a:pPr>
              <a:spcBef>
                <a:spcPts val="0"/>
              </a:spcBef>
              <a:defRPr/>
            </a:pPr>
            <a:r>
              <a:rPr lang="hu-HU" sz="1800" dirty="0" smtClean="0"/>
              <a:t>Bejegyzési engedély [</a:t>
            </a:r>
            <a:r>
              <a:rPr lang="hu-HU" sz="1800" dirty="0" err="1" smtClean="0"/>
              <a:t>Inytv</a:t>
            </a:r>
            <a:r>
              <a:rPr lang="hu-HU" sz="1800" dirty="0" smtClean="0"/>
              <a:t>. 32. § (1) </a:t>
            </a:r>
            <a:r>
              <a:rPr lang="hu-HU" sz="1800" dirty="0" err="1" smtClean="0"/>
              <a:t>bek</a:t>
            </a:r>
            <a:r>
              <a:rPr lang="hu-HU" sz="1800" dirty="0" smtClean="0"/>
              <a:t>. f) pont] – (nem tárgya a jóváhagyásnak) </a:t>
            </a:r>
          </a:p>
          <a:p>
            <a:pPr>
              <a:spcBef>
                <a:spcPts val="0"/>
              </a:spcBef>
              <a:defRPr/>
            </a:pPr>
            <a:r>
              <a:rPr lang="hu-HU" sz="1800" dirty="0" smtClean="0"/>
              <a:t>Állampolgárság [</a:t>
            </a:r>
            <a:r>
              <a:rPr lang="hu-HU" sz="1800" dirty="0" err="1" smtClean="0"/>
              <a:t>Inytv</a:t>
            </a:r>
            <a:r>
              <a:rPr lang="hu-HU" sz="1800" dirty="0" smtClean="0"/>
              <a:t>. 32. § (1) </a:t>
            </a:r>
            <a:r>
              <a:rPr lang="hu-HU" sz="1800" dirty="0" err="1" smtClean="0"/>
              <a:t>bek</a:t>
            </a:r>
            <a:r>
              <a:rPr lang="hu-HU" sz="1800" dirty="0" smtClean="0"/>
              <a:t>. g) pont] </a:t>
            </a:r>
          </a:p>
          <a:p>
            <a:pPr>
              <a:spcBef>
                <a:spcPts val="0"/>
              </a:spcBef>
              <a:defRPr/>
            </a:pPr>
            <a:r>
              <a:rPr lang="hu-HU" sz="1800" dirty="0" smtClean="0"/>
              <a:t>Személyi szám vagy belső egyedi azonosító (</a:t>
            </a:r>
            <a:r>
              <a:rPr lang="hu-HU" sz="1800" dirty="0" err="1" smtClean="0"/>
              <a:t>Fétv</a:t>
            </a:r>
            <a:r>
              <a:rPr lang="hu-HU" sz="1800" dirty="0" smtClean="0"/>
              <a:t> 2/A. §, </a:t>
            </a:r>
            <a:r>
              <a:rPr lang="hu-HU" sz="1800" dirty="0" err="1" smtClean="0"/>
              <a:t>Fétv</a:t>
            </a:r>
            <a:r>
              <a:rPr lang="hu-HU" sz="1800" dirty="0" smtClean="0"/>
              <a:t>. 13. § (1) </a:t>
            </a:r>
            <a:r>
              <a:rPr lang="hu-HU" sz="1800" dirty="0" err="1" smtClean="0"/>
              <a:t>bek</a:t>
            </a:r>
            <a:r>
              <a:rPr lang="hu-HU" sz="1800" dirty="0" smtClean="0"/>
              <a:t>. ab) és </a:t>
            </a:r>
            <a:r>
              <a:rPr lang="hu-HU" sz="1800" dirty="0" err="1" smtClean="0"/>
              <a:t>ac</a:t>
            </a:r>
            <a:r>
              <a:rPr lang="hu-HU" sz="1800" dirty="0" smtClean="0"/>
              <a:t>) pont] </a:t>
            </a:r>
          </a:p>
          <a:p>
            <a:pPr>
              <a:spcBef>
                <a:spcPts val="0"/>
              </a:spcBef>
              <a:defRPr/>
            </a:pPr>
            <a:r>
              <a:rPr lang="hu-HU" sz="1800" dirty="0" smtClean="0"/>
              <a:t>Ha tagja, akkor a Kamarai tagság azonosító száma [</a:t>
            </a:r>
            <a:r>
              <a:rPr lang="hu-HU" sz="1800" dirty="0" err="1" smtClean="0"/>
              <a:t>Fétv</a:t>
            </a:r>
            <a:r>
              <a:rPr lang="hu-HU" sz="1800" dirty="0" smtClean="0"/>
              <a:t>. 13. § (2) </a:t>
            </a:r>
            <a:r>
              <a:rPr lang="hu-HU" sz="1800" dirty="0" err="1" smtClean="0"/>
              <a:t>bek</a:t>
            </a:r>
            <a:r>
              <a:rPr lang="hu-HU" sz="1800" dirty="0" smtClean="0"/>
              <a:t>.] </a:t>
            </a:r>
          </a:p>
          <a:p>
            <a:pPr>
              <a:spcBef>
                <a:spcPts val="0"/>
              </a:spcBef>
              <a:defRPr/>
            </a:pPr>
            <a:r>
              <a:rPr lang="hu-HU" sz="1800" dirty="0" smtClean="0"/>
              <a:t>Elővásárlási jogosultság, mely törvényen és mely ranghelyen, ill. </a:t>
            </a:r>
            <a:r>
              <a:rPr lang="hu-HU" sz="1800" dirty="0" err="1" smtClean="0"/>
              <a:t>szerz.-en</a:t>
            </a:r>
            <a:r>
              <a:rPr lang="hu-HU" sz="1800" dirty="0" smtClean="0"/>
              <a:t> alapul [</a:t>
            </a:r>
            <a:r>
              <a:rPr lang="hu-HU" sz="1800" dirty="0" err="1" smtClean="0"/>
              <a:t>Fétv</a:t>
            </a:r>
            <a:r>
              <a:rPr lang="hu-HU" sz="1800" dirty="0" smtClean="0"/>
              <a:t>. 13.(2)) </a:t>
            </a:r>
          </a:p>
          <a:p>
            <a:pPr>
              <a:spcBef>
                <a:spcPts val="0"/>
              </a:spcBef>
              <a:defRPr/>
            </a:pPr>
            <a:r>
              <a:rPr lang="hu-HU" sz="1800" dirty="0" smtClean="0"/>
              <a:t>Nyilatkozat a hatósági jóváhagyáshoz nem kötött jogügylet esetén (Inytv. 37/A. </a:t>
            </a:r>
            <a:r>
              <a:rPr lang="hu-HU" sz="1800" smtClean="0"/>
              <a:t>§)</a:t>
            </a:r>
            <a:endParaRPr lang="hu-HU" sz="1800" dirty="0" smtClean="0"/>
          </a:p>
          <a:p>
            <a:pPr>
              <a:spcBef>
                <a:spcPts val="0"/>
              </a:spcBef>
              <a:defRPr/>
            </a:pPr>
            <a:r>
              <a:rPr lang="hu-HU" sz="1800" dirty="0" smtClean="0"/>
              <a:t>Kötelezettségvállalásokról szóló nyilatkozat (Földforgalmi törvény 13-15 §.) </a:t>
            </a:r>
          </a:p>
          <a:p>
            <a:pPr>
              <a:spcBef>
                <a:spcPts val="0"/>
              </a:spcBef>
              <a:defRPr/>
            </a:pPr>
            <a:r>
              <a:rPr lang="hu-HU" sz="1800" dirty="0" smtClean="0"/>
              <a:t>Nyilatkozat a közeli hozzátartozói jogviszonyról [</a:t>
            </a:r>
            <a:r>
              <a:rPr lang="hu-HU" sz="1800" dirty="0" err="1" smtClean="0"/>
              <a:t>Fétv</a:t>
            </a:r>
            <a:r>
              <a:rPr lang="hu-HU" sz="1800" dirty="0" smtClean="0"/>
              <a:t>. 32. § (1) </a:t>
            </a:r>
            <a:r>
              <a:rPr lang="hu-HU" sz="1800" dirty="0" err="1" smtClean="0"/>
              <a:t>bek</a:t>
            </a:r>
            <a:r>
              <a:rPr lang="hu-HU" sz="1800" dirty="0" smtClean="0"/>
              <a:t>.] </a:t>
            </a:r>
          </a:p>
          <a:p>
            <a:pPr marL="0" indent="0">
              <a:spcBef>
                <a:spcPts val="0"/>
              </a:spcBef>
              <a:buNone/>
              <a:defRPr/>
            </a:pPr>
            <a:r>
              <a:rPr lang="hu-HU" sz="1800" b="1" u="sng" dirty="0" smtClean="0"/>
              <a:t>Formai kellékek: </a:t>
            </a:r>
          </a:p>
          <a:p>
            <a:pPr>
              <a:spcBef>
                <a:spcPts val="0"/>
              </a:spcBef>
              <a:defRPr/>
            </a:pPr>
            <a:r>
              <a:rPr lang="hu-HU" sz="1800" dirty="0" smtClean="0"/>
              <a:t>Ügyvéd által ellenjegyzett magánokirat vagy közokirat [</a:t>
            </a:r>
            <a:r>
              <a:rPr lang="hu-HU" sz="1800" dirty="0" err="1" smtClean="0"/>
              <a:t>Inytv</a:t>
            </a:r>
            <a:r>
              <a:rPr lang="hu-HU" sz="1800" dirty="0" smtClean="0"/>
              <a:t>. 32. § (3) </a:t>
            </a:r>
            <a:r>
              <a:rPr lang="hu-HU" sz="1800" dirty="0" err="1" smtClean="0"/>
              <a:t>bek</a:t>
            </a:r>
            <a:r>
              <a:rPr lang="hu-HU" sz="1800" dirty="0" smtClean="0"/>
              <a:t>., </a:t>
            </a:r>
            <a:r>
              <a:rPr lang="hu-HU" sz="1800" dirty="0" err="1" smtClean="0"/>
              <a:t>Fétv</a:t>
            </a:r>
            <a:r>
              <a:rPr lang="hu-HU" sz="1800" dirty="0" smtClean="0"/>
              <a:t>. 11. §] </a:t>
            </a:r>
          </a:p>
          <a:p>
            <a:pPr>
              <a:spcBef>
                <a:spcPts val="0"/>
              </a:spcBef>
              <a:defRPr/>
            </a:pPr>
            <a:r>
              <a:rPr lang="hu-HU" sz="1800" dirty="0" smtClean="0"/>
              <a:t>2014. március 01. napjától 4 eredeti példányban, ebből 1 példány biztonsági okmány [</a:t>
            </a:r>
            <a:r>
              <a:rPr lang="hu-HU" sz="1800" dirty="0" err="1" smtClean="0"/>
              <a:t>Fétv</a:t>
            </a:r>
            <a:r>
              <a:rPr lang="hu-HU" sz="1800" dirty="0" smtClean="0"/>
              <a:t>. 17. § (1) </a:t>
            </a:r>
            <a:r>
              <a:rPr lang="hu-HU" sz="1800" dirty="0" err="1" smtClean="0"/>
              <a:t>bek</a:t>
            </a:r>
            <a:r>
              <a:rPr lang="hu-HU" sz="1800" dirty="0" smtClean="0"/>
              <a:t>.] </a:t>
            </a:r>
          </a:p>
          <a:p>
            <a:pPr>
              <a:spcBef>
                <a:spcPts val="0"/>
              </a:spcBef>
            </a:pPr>
            <a:endParaRPr lang="hu-HU"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l="-10000" r="-10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200" b="1" dirty="0" smtClean="0">
                <a:solidFill>
                  <a:schemeClr val="bg2">
                    <a:lumMod val="25000"/>
                  </a:schemeClr>
                </a:solidFill>
                <a:latin typeface="Arial" pitchFamily="34" charset="0"/>
                <a:cs typeface="Arial" pitchFamily="34" charset="0"/>
              </a:rPr>
              <a:t>Kifüggesztés és jóváhagyás </a:t>
            </a:r>
            <a:br>
              <a:rPr lang="hu-HU" sz="3200" b="1" dirty="0" smtClean="0">
                <a:solidFill>
                  <a:schemeClr val="bg2">
                    <a:lumMod val="25000"/>
                  </a:schemeClr>
                </a:solidFill>
                <a:latin typeface="Arial" pitchFamily="34" charset="0"/>
                <a:cs typeface="Arial" pitchFamily="34" charset="0"/>
              </a:rPr>
            </a:br>
            <a:r>
              <a:rPr lang="hu-HU" sz="3200" b="1" dirty="0" smtClean="0">
                <a:solidFill>
                  <a:schemeClr val="bg2">
                    <a:lumMod val="25000"/>
                  </a:schemeClr>
                </a:solidFill>
                <a:latin typeface="Arial" pitchFamily="34" charset="0"/>
                <a:cs typeface="Arial" pitchFamily="34" charset="0"/>
              </a:rPr>
              <a:t>2014. március 01. ill. május 01-től</a:t>
            </a:r>
            <a:endParaRPr lang="hu-HU" sz="3200" b="1" dirty="0">
              <a:solidFill>
                <a:schemeClr val="bg2">
                  <a:lumMod val="25000"/>
                </a:schemeClr>
              </a:solidFill>
              <a:latin typeface="Arial" pitchFamily="34" charset="0"/>
              <a:cs typeface="Arial" pitchFamily="34" charset="0"/>
            </a:endParaRPr>
          </a:p>
        </p:txBody>
      </p:sp>
      <p:sp>
        <p:nvSpPr>
          <p:cNvPr id="3" name="Tartalom helye 2"/>
          <p:cNvSpPr>
            <a:spLocks noGrp="1"/>
          </p:cNvSpPr>
          <p:nvPr>
            <p:ph idx="1"/>
          </p:nvPr>
        </p:nvSpPr>
        <p:spPr/>
        <p:txBody>
          <a:bodyPr/>
          <a:lstStyle/>
          <a:p>
            <a:pPr marL="0" indent="0">
              <a:defRPr/>
            </a:pPr>
            <a:r>
              <a:rPr lang="hu-HU" sz="2000" dirty="0" smtClean="0"/>
              <a:t> SZERZŐDÉS, OKIRAT LÉTREHOZÁSA </a:t>
            </a:r>
          </a:p>
          <a:p>
            <a:pPr marL="0" indent="0" algn="just">
              <a:buNone/>
              <a:defRPr/>
            </a:pPr>
            <a:r>
              <a:rPr lang="hu-HU" altLang="hu-HU" sz="2000" u="sng" dirty="0" smtClean="0">
                <a:latin typeface="Times New Roman" pitchFamily="18" charset="0"/>
                <a:cs typeface="Times New Roman" pitchFamily="18" charset="0"/>
              </a:rPr>
              <a:t>Egységes okiratba </a:t>
            </a:r>
            <a:r>
              <a:rPr lang="hu-HU" altLang="hu-HU" sz="2000" dirty="0" smtClean="0">
                <a:latin typeface="Times New Roman" pitchFamily="18" charset="0"/>
                <a:cs typeface="Times New Roman" pitchFamily="18" charset="0"/>
              </a:rPr>
              <a:t>foglalt adás-vételi szerződés </a:t>
            </a:r>
          </a:p>
          <a:p>
            <a:pPr marL="0" indent="0" algn="just">
              <a:buNone/>
              <a:defRPr/>
            </a:pPr>
            <a:endParaRPr lang="hu-HU" sz="2000" dirty="0">
              <a:latin typeface="Times New Roman" pitchFamily="18" charset="0"/>
              <a:cs typeface="Times New Roman" pitchFamily="18" charset="0"/>
            </a:endParaRPr>
          </a:p>
          <a:p>
            <a:pPr marL="0" indent="0" algn="just">
              <a:buNone/>
              <a:defRPr/>
            </a:pPr>
            <a:r>
              <a:rPr lang="hu-HU" sz="2000" dirty="0" smtClean="0"/>
              <a:t>• JEGYZŐ -KIFÜGGESZTÉSI ELJÁRÁS </a:t>
            </a:r>
          </a:p>
          <a:p>
            <a:pPr marL="0" indent="0">
              <a:buNone/>
              <a:defRPr/>
            </a:pPr>
            <a:r>
              <a:rPr lang="hu-HU" sz="2000" dirty="0" smtClean="0"/>
              <a:t>• KORMÁNYHIVATAL – JÓVÁHAGYÁSI ELJÁRÁS </a:t>
            </a:r>
          </a:p>
          <a:p>
            <a:pPr marL="0" indent="0">
              <a:buNone/>
              <a:defRPr/>
            </a:pPr>
            <a:r>
              <a:rPr lang="hu-HU" sz="2000" dirty="0" smtClean="0"/>
              <a:t>• HELYI FÖLDBIZOTTSÁG/KAMARA -ÁLLÁSFOGLALÁS </a:t>
            </a:r>
          </a:p>
          <a:p>
            <a:pPr marL="0" indent="0">
              <a:buNone/>
              <a:defRPr/>
            </a:pPr>
            <a:r>
              <a:rPr lang="hu-HU" sz="2000" dirty="0" smtClean="0"/>
              <a:t>• JÁRÁSI HIVATAL -ELSŐFOKÚ INGATLAN-NYILVÁNTARTÁSI ELJÁRÁS </a:t>
            </a:r>
          </a:p>
          <a:p>
            <a:pPr marL="0" indent="0">
              <a:buNone/>
              <a:defRPr/>
            </a:pPr>
            <a:r>
              <a:rPr lang="hu-HU" sz="2000" dirty="0" smtClean="0"/>
              <a:t>A kormányhivatal döntése a közléssel jogerős. [</a:t>
            </a:r>
            <a:r>
              <a:rPr lang="hu-HU" sz="2000" dirty="0" err="1" smtClean="0"/>
              <a:t>Ket</a:t>
            </a:r>
            <a:r>
              <a:rPr lang="hu-HU" sz="2000" dirty="0" smtClean="0"/>
              <a:t>. 73/A.§ (1) </a:t>
            </a:r>
            <a:r>
              <a:rPr lang="hu-HU" sz="2000" dirty="0" err="1" smtClean="0"/>
              <a:t>bek</a:t>
            </a:r>
            <a:r>
              <a:rPr lang="hu-HU" sz="2000" dirty="0" smtClean="0"/>
              <a:t>. c) pont, (3) </a:t>
            </a:r>
            <a:r>
              <a:rPr lang="hu-HU" sz="2000" dirty="0" err="1" smtClean="0"/>
              <a:t>bek</a:t>
            </a:r>
            <a:r>
              <a:rPr lang="hu-HU" sz="2000" dirty="0" smtClean="0"/>
              <a:t>.] </a:t>
            </a:r>
            <a:endParaRPr lang="hu-HU"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8000"/>
            <a:lum/>
          </a:blip>
          <a:srcRect/>
          <a:stretch>
            <a:fillRect l="-3000" r="-3000"/>
          </a:stretch>
        </a:blipFill>
        <a:effectLst/>
      </p:bgPr>
    </p:bg>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84213" y="2852738"/>
            <a:ext cx="7704137" cy="1160462"/>
          </a:xfrm>
          <a:prstGeom prst="rect">
            <a:avLst/>
          </a:prstGeom>
          <a:noFill/>
          <a:ln w="9525">
            <a:noFill/>
            <a:miter lim="800000"/>
            <a:headEnd/>
            <a:tailEnd/>
          </a:ln>
          <a:effectLst/>
        </p:spPr>
        <p:txBody>
          <a:bodyPr>
            <a:spAutoFit/>
          </a:bodyPr>
          <a:lstStyle/>
          <a:p>
            <a:pPr algn="ctr">
              <a:spcBef>
                <a:spcPct val="20000"/>
              </a:spcBef>
            </a:pPr>
            <a:r>
              <a:rPr lang="hu-HU" sz="2800" b="1" i="1" dirty="0">
                <a:solidFill>
                  <a:schemeClr val="bg2">
                    <a:lumMod val="25000"/>
                  </a:schemeClr>
                </a:solidFill>
                <a:latin typeface="Arial" pitchFamily="34" charset="0"/>
                <a:cs typeface="Arial" pitchFamily="34" charset="0"/>
              </a:rPr>
              <a:t>Köszönöm </a:t>
            </a:r>
            <a:r>
              <a:rPr lang="hu-HU" sz="2800" b="1" i="1" dirty="0" smtClean="0">
                <a:solidFill>
                  <a:schemeClr val="bg2">
                    <a:lumMod val="25000"/>
                  </a:schemeClr>
                </a:solidFill>
                <a:latin typeface="Arial" pitchFamily="34" charset="0"/>
                <a:cs typeface="Arial" pitchFamily="34" charset="0"/>
              </a:rPr>
              <a:t>figyelmüket</a:t>
            </a:r>
            <a:r>
              <a:rPr lang="hu-HU" sz="2800" b="1" i="1" dirty="0">
                <a:solidFill>
                  <a:schemeClr val="bg2">
                    <a:lumMod val="25000"/>
                  </a:schemeClr>
                </a:solidFill>
                <a:latin typeface="Arial" pitchFamily="34" charset="0"/>
                <a:cs typeface="Arial" pitchFamily="34" charset="0"/>
              </a:rPr>
              <a:t>!</a:t>
            </a:r>
          </a:p>
          <a:p>
            <a:pPr>
              <a:spcBef>
                <a:spcPct val="50000"/>
              </a:spcBef>
            </a:pPr>
            <a:endParaRPr lang="hu-HU" sz="2800" b="1" dirty="0">
              <a:solidFill>
                <a:srgbClr val="A2906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642918"/>
            <a:ext cx="8229600" cy="1223962"/>
          </a:xfrm>
        </p:spPr>
        <p:txBody>
          <a:bodyPr/>
          <a:lstStyle/>
          <a:p>
            <a:pPr>
              <a:defRPr/>
            </a:pPr>
            <a:r>
              <a:rPr lang="hu-HU" sz="3200" b="1" dirty="0" smtClean="0">
                <a:solidFill>
                  <a:schemeClr val="bg2">
                    <a:lumMod val="25000"/>
                  </a:schemeClr>
                </a:solidFill>
                <a:latin typeface="Arial" pitchFamily="34" charset="0"/>
                <a:cs typeface="Arial" pitchFamily="34" charset="0"/>
              </a:rPr>
              <a:t>A termőföld megoszlása a tulajdonosi csoportok között </a:t>
            </a:r>
            <a:r>
              <a:rPr lang="hu-HU" sz="3200" b="1" dirty="0" smtClean="0">
                <a:solidFill>
                  <a:schemeClr val="bg2">
                    <a:lumMod val="25000"/>
                  </a:schemeClr>
                </a:solidFill>
              </a:rPr>
              <a:t>2013</a:t>
            </a:r>
            <a:r>
              <a:rPr lang="hu-HU" sz="3200" b="1" dirty="0">
                <a:solidFill>
                  <a:schemeClr val="bg2">
                    <a:lumMod val="25000"/>
                  </a:schemeClr>
                </a:solidFill>
              </a:rPr>
              <a:t>. </a:t>
            </a:r>
            <a:r>
              <a:rPr lang="hu-HU" sz="2400" b="1" dirty="0">
                <a:solidFill>
                  <a:schemeClr val="bg2">
                    <a:lumMod val="25000"/>
                  </a:schemeClr>
                </a:solidFill>
              </a:rPr>
              <a:t>(Forrás: F</a:t>
            </a:r>
            <a:r>
              <a:rPr lang="hu-HU" sz="2400" b="1" dirty="0">
                <a:solidFill>
                  <a:schemeClr val="bg2">
                    <a:lumMod val="25000"/>
                  </a:schemeClr>
                </a:solidFill>
                <a:latin typeface="Arial" pitchFamily="34" charset="0"/>
              </a:rPr>
              <a:t>Ö</a:t>
            </a:r>
            <a:r>
              <a:rPr lang="hu-HU" sz="2400" b="1" dirty="0">
                <a:solidFill>
                  <a:schemeClr val="bg2">
                    <a:lumMod val="25000"/>
                  </a:schemeClr>
                </a:solidFill>
              </a:rPr>
              <a:t>MI)</a:t>
            </a:r>
            <a:endParaRPr lang="hu-HU" sz="2400" b="1" dirty="0">
              <a:solidFill>
                <a:schemeClr val="bg2">
                  <a:lumMod val="25000"/>
                </a:schemeClr>
              </a:solidFill>
              <a:latin typeface="Arial" pitchFamily="34" charset="0"/>
              <a:cs typeface="Arial" pitchFamily="34" charset="0"/>
            </a:endParaRPr>
          </a:p>
        </p:txBody>
      </p:sp>
      <p:graphicFrame>
        <p:nvGraphicFramePr>
          <p:cNvPr id="6" name="Táblázat 5"/>
          <p:cNvGraphicFramePr>
            <a:graphicFrameLocks noGrp="1"/>
          </p:cNvGraphicFramePr>
          <p:nvPr/>
        </p:nvGraphicFramePr>
        <p:xfrm>
          <a:off x="323850" y="2492375"/>
          <a:ext cx="8064500" cy="3749673"/>
        </p:xfrm>
        <a:graphic>
          <a:graphicData uri="http://schemas.openxmlformats.org/drawingml/2006/table">
            <a:tbl>
              <a:tblPr firstRow="1" bandRow="1">
                <a:tableStyleId>{5C22544A-7EE6-4342-B048-85BDC9FD1C3A}</a:tableStyleId>
              </a:tblPr>
              <a:tblGrid>
                <a:gridCol w="2088130"/>
                <a:gridCol w="2160134"/>
                <a:gridCol w="936058"/>
                <a:gridCol w="2016125"/>
                <a:gridCol w="864053"/>
              </a:tblGrid>
              <a:tr h="640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dirty="0" smtClean="0"/>
                        <a:t>Tulajdonos</a:t>
                      </a:r>
                    </a:p>
                    <a:p>
                      <a:endParaRPr lang="hu-HU" sz="1800" dirty="0"/>
                    </a:p>
                  </a:txBody>
                  <a:tcPr marL="91436" marR="91436" marT="45728" marB="45728"/>
                </a:tc>
                <a:tc>
                  <a:txBody>
                    <a:bodyPr/>
                    <a:lstStyle/>
                    <a:p>
                      <a:pPr algn="ctr"/>
                      <a:r>
                        <a:rPr lang="hu-HU" sz="1800" dirty="0" smtClean="0"/>
                        <a:t>Mezőgazdasági</a:t>
                      </a:r>
                    </a:p>
                    <a:p>
                      <a:pPr algn="ctr"/>
                      <a:r>
                        <a:rPr lang="hu-HU" sz="1800" dirty="0" smtClean="0"/>
                        <a:t>terület (hektár)</a:t>
                      </a:r>
                      <a:endParaRPr lang="hu-HU" sz="1800" dirty="0"/>
                    </a:p>
                  </a:txBody>
                  <a:tcPr marL="91436" marR="91436" marT="45728" marB="45728"/>
                </a:tc>
                <a:tc>
                  <a:txBody>
                    <a:bodyPr/>
                    <a:lstStyle/>
                    <a:p>
                      <a:pPr algn="ctr"/>
                      <a:r>
                        <a:rPr lang="hu-HU" sz="1800" dirty="0" smtClean="0"/>
                        <a:t>%</a:t>
                      </a:r>
                      <a:endParaRPr lang="hu-HU" sz="1800" dirty="0"/>
                    </a:p>
                  </a:txBody>
                  <a:tcPr marL="91436" marR="91436" marT="45728" marB="45728"/>
                </a:tc>
                <a:tc>
                  <a:txBody>
                    <a:bodyPr/>
                    <a:lstStyle/>
                    <a:p>
                      <a:pPr algn="ctr"/>
                      <a:r>
                        <a:rPr lang="hu-HU" sz="1800" dirty="0" smtClean="0"/>
                        <a:t>Termőterület</a:t>
                      </a:r>
                    </a:p>
                    <a:p>
                      <a:pPr algn="ctr"/>
                      <a:r>
                        <a:rPr lang="hu-HU" sz="1800" dirty="0" smtClean="0"/>
                        <a:t>(hektár)</a:t>
                      </a:r>
                    </a:p>
                  </a:txBody>
                  <a:tcPr marL="91436" marR="91436" marT="45728" marB="45728"/>
                </a:tc>
                <a:tc>
                  <a:txBody>
                    <a:bodyPr/>
                    <a:lstStyle/>
                    <a:p>
                      <a:pPr algn="ctr"/>
                      <a:r>
                        <a:rPr lang="hu-HU" sz="1800" dirty="0" smtClean="0"/>
                        <a:t>%</a:t>
                      </a:r>
                      <a:endParaRPr lang="hu-HU" sz="1800" dirty="0"/>
                    </a:p>
                  </a:txBody>
                  <a:tcPr marL="91436" marR="91436" marT="45728" marB="45728"/>
                </a:tc>
              </a:tr>
              <a:tr h="493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dirty="0" smtClean="0"/>
                        <a:t>Magánszemélyek</a:t>
                      </a:r>
                    </a:p>
                  </a:txBody>
                  <a:tcPr marL="91436" marR="91436" marT="45728" marB="45728"/>
                </a:tc>
                <a:tc>
                  <a:txBody>
                    <a:bodyPr/>
                    <a:lstStyle/>
                    <a:p>
                      <a:pPr algn="r" rtl="0" fontAlgn="ctr"/>
                      <a:r>
                        <a:rPr lang="hu-HU" sz="1800" b="0" i="0" u="none" strike="noStrike" dirty="0" smtClean="0">
                          <a:solidFill>
                            <a:srgbClr val="000000"/>
                          </a:solidFill>
                          <a:effectLst/>
                          <a:latin typeface="Calibri"/>
                        </a:rPr>
                        <a:t>4 929 526</a:t>
                      </a:r>
                    </a:p>
                  </a:txBody>
                  <a:tcPr marL="9525" marR="9525" marT="9525" marB="0" anchor="ctr"/>
                </a:tc>
                <a:tc>
                  <a:txBody>
                    <a:bodyPr/>
                    <a:lstStyle/>
                    <a:p>
                      <a:pPr algn="r" rtl="0" fontAlgn="ctr"/>
                      <a:r>
                        <a:rPr lang="hu-HU" sz="1800" b="0" i="0" u="none" strike="noStrike" dirty="0" smtClean="0">
                          <a:solidFill>
                            <a:srgbClr val="000000"/>
                          </a:solidFill>
                          <a:effectLst/>
                          <a:latin typeface="Calibri"/>
                        </a:rPr>
                        <a:t>84,6</a:t>
                      </a:r>
                      <a:endParaRPr lang="hu-HU" sz="1800" b="0" i="0" u="none" strike="noStrike" dirty="0">
                        <a:solidFill>
                          <a:srgbClr val="000000"/>
                        </a:solidFill>
                        <a:effectLst/>
                        <a:latin typeface="Calibri"/>
                      </a:endParaRPr>
                    </a:p>
                  </a:txBody>
                  <a:tcPr marL="9525" marR="9525" marT="9525" marB="0" anchor="ctr"/>
                </a:tc>
                <a:tc>
                  <a:txBody>
                    <a:bodyPr/>
                    <a:lstStyle/>
                    <a:p>
                      <a:pPr algn="r" rtl="0" fontAlgn="ctr"/>
                      <a:r>
                        <a:rPr kumimoji="0" lang="hu-HU" sz="1800" b="0" i="0" u="none" strike="noStrike" cap="none" normalizeH="0" baseline="0" dirty="0" smtClean="0">
                          <a:ln>
                            <a:noFill/>
                          </a:ln>
                          <a:solidFill>
                            <a:schemeClr val="tx1"/>
                          </a:solidFill>
                          <a:effectLst/>
                          <a:latin typeface="Calibri" pitchFamily="34" charset="0"/>
                        </a:rPr>
                        <a:t>5 765 480</a:t>
                      </a:r>
                    </a:p>
                  </a:txBody>
                  <a:tcPr marL="9525" marR="9525" marT="9525" marB="0" anchor="ctr"/>
                </a:tc>
                <a:tc>
                  <a:txBody>
                    <a:bodyPr/>
                    <a:lstStyle/>
                    <a:p>
                      <a:pPr algn="r" rtl="0" fontAlgn="ctr"/>
                      <a:r>
                        <a:rPr lang="hu-HU" sz="1800" b="0" i="0" u="none" strike="noStrike" dirty="0" smtClean="0">
                          <a:solidFill>
                            <a:srgbClr val="000000"/>
                          </a:solidFill>
                          <a:effectLst/>
                          <a:latin typeface="Calibri"/>
                        </a:rPr>
                        <a:t>73,7</a:t>
                      </a:r>
                      <a:endParaRPr lang="hu-HU" sz="1800" b="0" i="0" u="none" strike="noStrike" dirty="0">
                        <a:solidFill>
                          <a:srgbClr val="000000"/>
                        </a:solidFill>
                        <a:effectLst/>
                        <a:latin typeface="Calibri"/>
                      </a:endParaRPr>
                    </a:p>
                  </a:txBody>
                  <a:tcPr marL="9525" marR="9525" marT="9525" marB="0" anchor="ctr"/>
                </a:tc>
              </a:tr>
              <a:tr h="493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dirty="0" smtClean="0"/>
                        <a:t>Állam</a:t>
                      </a:r>
                    </a:p>
                  </a:txBody>
                  <a:tcPr marL="91436" marR="91436" marT="45728" marB="45728"/>
                </a:tc>
                <a:tc>
                  <a:txBody>
                    <a:bodyPr/>
                    <a:lstStyle/>
                    <a:p>
                      <a:pPr algn="r" rtl="0" fontAlgn="ctr"/>
                      <a:r>
                        <a:rPr lang="hu-HU" sz="1800" b="0" i="0" u="none" strike="noStrike" dirty="0" smtClean="0">
                          <a:solidFill>
                            <a:srgbClr val="000000"/>
                          </a:solidFill>
                          <a:effectLst/>
                          <a:latin typeface="Calibri"/>
                        </a:rPr>
                        <a:t>653 136</a:t>
                      </a:r>
                    </a:p>
                  </a:txBody>
                  <a:tcPr marL="9525" marR="9525" marT="9525" marB="0" anchor="ctr"/>
                </a:tc>
                <a:tc>
                  <a:txBody>
                    <a:bodyPr/>
                    <a:lstStyle/>
                    <a:p>
                      <a:pPr algn="r" rtl="0" fontAlgn="ctr"/>
                      <a:r>
                        <a:rPr lang="hu-HU" sz="1800" b="0" i="0" u="none" strike="noStrike" dirty="0" smtClean="0">
                          <a:solidFill>
                            <a:srgbClr val="000000"/>
                          </a:solidFill>
                          <a:effectLst/>
                          <a:latin typeface="Calibri"/>
                        </a:rPr>
                        <a:t>11,2</a:t>
                      </a:r>
                      <a:endParaRPr lang="hu-HU" sz="1800" b="0" i="0" u="none" strike="noStrike" dirty="0">
                        <a:solidFill>
                          <a:srgbClr val="000000"/>
                        </a:solidFill>
                        <a:effectLst/>
                        <a:latin typeface="Calibri"/>
                      </a:endParaRPr>
                    </a:p>
                  </a:txBody>
                  <a:tcPr marL="9525" marR="9525" marT="9525"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hu-HU" sz="1800" b="0" i="0" u="none" strike="noStrike" cap="none" normalizeH="0" baseline="0" dirty="0" smtClean="0">
                          <a:ln>
                            <a:noFill/>
                          </a:ln>
                          <a:solidFill>
                            <a:schemeClr val="tx1"/>
                          </a:solidFill>
                          <a:effectLst/>
                          <a:latin typeface="Calibri" pitchFamily="34" charset="0"/>
                        </a:rPr>
                        <a:t>1 748 410</a:t>
                      </a:r>
                    </a:p>
                  </a:txBody>
                  <a:tcPr marL="9525" marR="9525" marT="9525" marB="0" anchor="ctr"/>
                </a:tc>
                <a:tc>
                  <a:txBody>
                    <a:bodyPr/>
                    <a:lstStyle/>
                    <a:p>
                      <a:pPr algn="r" rtl="0" fontAlgn="ctr"/>
                      <a:r>
                        <a:rPr lang="hu-HU" sz="1800" b="0" i="0" u="none" strike="noStrike" dirty="0" smtClean="0">
                          <a:solidFill>
                            <a:srgbClr val="000000"/>
                          </a:solidFill>
                          <a:effectLst/>
                          <a:latin typeface="Calibri"/>
                        </a:rPr>
                        <a:t>22,4</a:t>
                      </a:r>
                      <a:endParaRPr lang="hu-HU" sz="1800" b="0" i="0" u="none" strike="noStrike" dirty="0">
                        <a:solidFill>
                          <a:srgbClr val="000000"/>
                        </a:solidFill>
                        <a:effectLst/>
                        <a:latin typeface="Calibri"/>
                      </a:endParaRPr>
                    </a:p>
                  </a:txBody>
                  <a:tcPr marL="9525" marR="9525" marT="9525" marB="0" anchor="ctr"/>
                </a:tc>
              </a:tr>
              <a:tr h="493857">
                <a:tc>
                  <a:txBody>
                    <a:bodyPr/>
                    <a:lstStyle/>
                    <a:p>
                      <a:r>
                        <a:rPr lang="hu-HU" sz="1800" dirty="0" smtClean="0"/>
                        <a:t>Önkormányzatok</a:t>
                      </a:r>
                      <a:endParaRPr lang="hu-HU" sz="1800" dirty="0"/>
                    </a:p>
                  </a:txBody>
                  <a:tcPr marL="91436" marR="91436" marT="45728" marB="45728"/>
                </a:tc>
                <a:tc>
                  <a:txBody>
                    <a:bodyPr/>
                    <a:lstStyle/>
                    <a:p>
                      <a:pPr algn="r" rtl="0" fontAlgn="ctr"/>
                      <a:r>
                        <a:rPr lang="hu-HU" sz="1800" b="0" i="0" u="none" strike="noStrike" dirty="0" smtClean="0">
                          <a:solidFill>
                            <a:srgbClr val="000000"/>
                          </a:solidFill>
                          <a:effectLst/>
                          <a:latin typeface="Calibri"/>
                        </a:rPr>
                        <a:t>75 755</a:t>
                      </a:r>
                    </a:p>
                  </a:txBody>
                  <a:tcPr marL="9525" marR="9525" marT="9525" marB="0" anchor="ctr"/>
                </a:tc>
                <a:tc>
                  <a:txBody>
                    <a:bodyPr/>
                    <a:lstStyle/>
                    <a:p>
                      <a:pPr algn="r" rtl="0" fontAlgn="ctr"/>
                      <a:r>
                        <a:rPr lang="hu-HU" sz="1800" b="0" i="0" u="none" strike="noStrike">
                          <a:solidFill>
                            <a:srgbClr val="000000"/>
                          </a:solidFill>
                          <a:effectLst/>
                          <a:latin typeface="Calibri"/>
                        </a:rPr>
                        <a:t>1,3</a:t>
                      </a:r>
                    </a:p>
                  </a:txBody>
                  <a:tcPr marL="9525" marR="9525" marT="9525"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hu-HU" sz="1800" b="0" i="0" u="none" strike="noStrike" cap="none" normalizeH="0" baseline="0" dirty="0" smtClean="0">
                          <a:ln>
                            <a:noFill/>
                          </a:ln>
                          <a:solidFill>
                            <a:schemeClr val="tx1"/>
                          </a:solidFill>
                          <a:effectLst/>
                          <a:latin typeface="Calibri" pitchFamily="34" charset="0"/>
                        </a:rPr>
                        <a:t>97 658</a:t>
                      </a:r>
                    </a:p>
                  </a:txBody>
                  <a:tcPr marL="9525" marR="9525" marT="9525" marB="0" anchor="ctr"/>
                </a:tc>
                <a:tc>
                  <a:txBody>
                    <a:bodyPr/>
                    <a:lstStyle/>
                    <a:p>
                      <a:pPr algn="r" rtl="0" fontAlgn="ctr"/>
                      <a:r>
                        <a:rPr lang="hu-HU" sz="1800" b="0" i="0" u="none" strike="noStrike" dirty="0" smtClean="0">
                          <a:solidFill>
                            <a:srgbClr val="000000"/>
                          </a:solidFill>
                          <a:effectLst/>
                          <a:latin typeface="Calibri"/>
                        </a:rPr>
                        <a:t>1,2</a:t>
                      </a:r>
                      <a:endParaRPr lang="hu-HU" sz="1800" b="0" i="0" u="none" strike="noStrike" dirty="0">
                        <a:solidFill>
                          <a:srgbClr val="000000"/>
                        </a:solidFill>
                        <a:effectLst/>
                        <a:latin typeface="Calibri"/>
                      </a:endParaRPr>
                    </a:p>
                  </a:txBody>
                  <a:tcPr marL="9525" marR="9525" marT="9525" marB="0" anchor="ctr"/>
                </a:tc>
              </a:tr>
              <a:tr h="493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dirty="0" smtClean="0"/>
                        <a:t>Szövetkezetek</a:t>
                      </a:r>
                    </a:p>
                  </a:txBody>
                  <a:tcPr marL="91436" marR="91436" marT="45728" marB="45728"/>
                </a:tc>
                <a:tc>
                  <a:txBody>
                    <a:bodyPr/>
                    <a:lstStyle/>
                    <a:p>
                      <a:pPr algn="r" rtl="0" fontAlgn="ctr"/>
                      <a:r>
                        <a:rPr lang="hu-HU" sz="1800" b="0" i="0" u="none" strike="noStrike" dirty="0" smtClean="0">
                          <a:solidFill>
                            <a:srgbClr val="000000"/>
                          </a:solidFill>
                          <a:effectLst/>
                          <a:latin typeface="Calibri"/>
                        </a:rPr>
                        <a:t>15 939</a:t>
                      </a:r>
                    </a:p>
                  </a:txBody>
                  <a:tcPr marL="9525" marR="9525" marT="9525" marB="0" anchor="ctr"/>
                </a:tc>
                <a:tc>
                  <a:txBody>
                    <a:bodyPr/>
                    <a:lstStyle/>
                    <a:p>
                      <a:pPr algn="r" rtl="0" fontAlgn="ctr"/>
                      <a:r>
                        <a:rPr lang="hu-HU" sz="1800" b="0" i="0" u="none" strike="noStrike" dirty="0">
                          <a:solidFill>
                            <a:srgbClr val="000000"/>
                          </a:solidFill>
                          <a:effectLst/>
                          <a:latin typeface="Calibri"/>
                        </a:rPr>
                        <a:t>0,3</a:t>
                      </a:r>
                    </a:p>
                  </a:txBody>
                  <a:tcPr marL="9525" marR="9525" marT="9525" marB="0" anchor="ctr"/>
                </a:tc>
                <a:tc>
                  <a:txBody>
                    <a:bodyPr/>
                    <a:lstStyle/>
                    <a:p>
                      <a:pPr algn="r" rtl="0" fontAlgn="ctr"/>
                      <a:r>
                        <a:rPr lang="hu-HU" sz="1800" b="0" i="0" u="none" strike="noStrike" dirty="0" smtClean="0">
                          <a:solidFill>
                            <a:srgbClr val="000000"/>
                          </a:solidFill>
                          <a:effectLst/>
                          <a:latin typeface="Calibri"/>
                        </a:rPr>
                        <a:t>22 802</a:t>
                      </a:r>
                    </a:p>
                  </a:txBody>
                  <a:tcPr marL="9525" marR="9525" marT="9525" marB="0" anchor="ctr"/>
                </a:tc>
                <a:tc>
                  <a:txBody>
                    <a:bodyPr/>
                    <a:lstStyle/>
                    <a:p>
                      <a:pPr algn="r" rtl="0" fontAlgn="ctr"/>
                      <a:r>
                        <a:rPr lang="hu-HU" sz="1800" b="0" i="0" u="none" strike="noStrike">
                          <a:solidFill>
                            <a:srgbClr val="000000"/>
                          </a:solidFill>
                          <a:effectLst/>
                          <a:latin typeface="Calibri"/>
                        </a:rPr>
                        <a:t>0,3</a:t>
                      </a:r>
                    </a:p>
                  </a:txBody>
                  <a:tcPr marL="9525" marR="9525" marT="9525" marB="0" anchor="ctr"/>
                </a:tc>
              </a:tr>
              <a:tr h="640194">
                <a:tc>
                  <a:txBody>
                    <a:bodyPr/>
                    <a:lstStyle/>
                    <a:p>
                      <a:r>
                        <a:rPr lang="hu-HU" sz="1800" dirty="0" smtClean="0"/>
                        <a:t>Gazdasági társaságok</a:t>
                      </a:r>
                      <a:endParaRPr lang="hu-HU" sz="1800" dirty="0"/>
                    </a:p>
                  </a:txBody>
                  <a:tcPr marL="91436" marR="91436" marT="45728" marB="45728"/>
                </a:tc>
                <a:tc>
                  <a:txBody>
                    <a:bodyPr/>
                    <a:lstStyle/>
                    <a:p>
                      <a:pPr algn="r" rtl="0" fontAlgn="ctr"/>
                      <a:r>
                        <a:rPr lang="hu-HU" sz="1800" b="0" i="0" u="none" strike="noStrike" dirty="0" smtClean="0">
                          <a:solidFill>
                            <a:srgbClr val="000000"/>
                          </a:solidFill>
                          <a:effectLst/>
                          <a:latin typeface="Calibri"/>
                        </a:rPr>
                        <a:t>150 168</a:t>
                      </a:r>
                    </a:p>
                  </a:txBody>
                  <a:tcPr marL="9525" marR="9525" marT="9525" marB="0" anchor="ctr"/>
                </a:tc>
                <a:tc>
                  <a:txBody>
                    <a:bodyPr/>
                    <a:lstStyle/>
                    <a:p>
                      <a:pPr algn="r" rtl="0" fontAlgn="ctr"/>
                      <a:r>
                        <a:rPr lang="hu-HU" sz="1800" b="0" i="0" u="none" strike="noStrike" dirty="0" smtClean="0">
                          <a:solidFill>
                            <a:srgbClr val="000000"/>
                          </a:solidFill>
                          <a:effectLst/>
                          <a:latin typeface="Calibri"/>
                        </a:rPr>
                        <a:t>2,6</a:t>
                      </a:r>
                      <a:endParaRPr lang="hu-HU" sz="1800" b="0" i="0" u="none" strike="noStrike" dirty="0">
                        <a:solidFill>
                          <a:srgbClr val="000000"/>
                        </a:solidFill>
                        <a:effectLst/>
                        <a:latin typeface="Calibri"/>
                      </a:endParaRPr>
                    </a:p>
                  </a:txBody>
                  <a:tcPr marL="9525" marR="9525" marT="9525" marB="0" anchor="ctr"/>
                </a:tc>
                <a:tc>
                  <a:txBody>
                    <a:bodyPr/>
                    <a:lstStyle/>
                    <a:p>
                      <a:pPr algn="r" rtl="0" fontAlgn="ctr"/>
                      <a:r>
                        <a:rPr lang="hu-HU" sz="1800" b="0" i="0" u="none" strike="noStrike" dirty="0" smtClean="0">
                          <a:solidFill>
                            <a:srgbClr val="000000"/>
                          </a:solidFill>
                          <a:effectLst/>
                          <a:latin typeface="Calibri"/>
                        </a:rPr>
                        <a:t>180 364</a:t>
                      </a:r>
                    </a:p>
                  </a:txBody>
                  <a:tcPr marL="9525" marR="9525" marT="9525" marB="0" anchor="ctr"/>
                </a:tc>
                <a:tc>
                  <a:txBody>
                    <a:bodyPr/>
                    <a:lstStyle/>
                    <a:p>
                      <a:pPr algn="r" rtl="0" fontAlgn="ctr"/>
                      <a:r>
                        <a:rPr lang="hu-HU" sz="1800" b="0" i="0" u="none" strike="noStrike" dirty="0" smtClean="0">
                          <a:solidFill>
                            <a:srgbClr val="000000"/>
                          </a:solidFill>
                          <a:effectLst/>
                          <a:latin typeface="Calibri"/>
                        </a:rPr>
                        <a:t>2,4</a:t>
                      </a:r>
                      <a:endParaRPr lang="hu-HU" sz="1800" b="0" i="0" u="none" strike="noStrike" dirty="0">
                        <a:solidFill>
                          <a:srgbClr val="000000"/>
                        </a:solidFill>
                        <a:effectLst/>
                        <a:latin typeface="Calibri"/>
                      </a:endParaRPr>
                    </a:p>
                  </a:txBody>
                  <a:tcPr marL="9525" marR="9525" marT="9525" marB="0" anchor="ctr"/>
                </a:tc>
              </a:tr>
              <a:tr h="493857">
                <a:tc>
                  <a:txBody>
                    <a:bodyPr/>
                    <a:lstStyle/>
                    <a:p>
                      <a:r>
                        <a:rPr lang="hu-HU" sz="1800" b="1" dirty="0" smtClean="0"/>
                        <a:t>Összesen</a:t>
                      </a:r>
                      <a:endParaRPr lang="hu-HU" sz="1800" b="1" dirty="0"/>
                    </a:p>
                  </a:txBody>
                  <a:tcPr marL="91436" marR="91436" marT="45728" marB="45728"/>
                </a:tc>
                <a:tc>
                  <a:txBody>
                    <a:bodyPr/>
                    <a:lstStyle/>
                    <a:p>
                      <a:pPr algn="r" rtl="0" fontAlgn="ctr"/>
                      <a:r>
                        <a:rPr lang="hu-HU" sz="1800" b="1" i="0" u="none" strike="noStrike" dirty="0" smtClean="0">
                          <a:solidFill>
                            <a:srgbClr val="000000"/>
                          </a:solidFill>
                          <a:effectLst/>
                          <a:latin typeface="Calibri"/>
                        </a:rPr>
                        <a:t>5 824 524</a:t>
                      </a:r>
                    </a:p>
                  </a:txBody>
                  <a:tcPr marL="9525" marR="9525" marT="9525" marB="0" anchor="ctr"/>
                </a:tc>
                <a:tc>
                  <a:txBody>
                    <a:bodyPr/>
                    <a:lstStyle/>
                    <a:p>
                      <a:pPr algn="r" rtl="0" fontAlgn="ctr"/>
                      <a:r>
                        <a:rPr lang="hu-HU" sz="1800" b="1" i="0" u="none" strike="noStrike" dirty="0">
                          <a:solidFill>
                            <a:srgbClr val="000000"/>
                          </a:solidFill>
                          <a:effectLst/>
                          <a:latin typeface="Calibri"/>
                        </a:rPr>
                        <a:t>100,0</a:t>
                      </a:r>
                    </a:p>
                  </a:txBody>
                  <a:tcPr marL="9525" marR="9525" marT="9525"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hu-HU" sz="1800" b="1" i="0" u="none" strike="noStrike" kern="1200" dirty="0" smtClean="0">
                          <a:solidFill>
                            <a:srgbClr val="000000"/>
                          </a:solidFill>
                          <a:effectLst/>
                          <a:latin typeface="Calibri"/>
                          <a:ea typeface="+mn-ea"/>
                          <a:cs typeface="+mn-cs"/>
                        </a:rPr>
                        <a:t>7 824 714</a:t>
                      </a:r>
                    </a:p>
                  </a:txBody>
                  <a:tcPr marL="9525" marR="9525" marT="9525" marB="0" anchor="ctr"/>
                </a:tc>
                <a:tc>
                  <a:txBody>
                    <a:bodyPr/>
                    <a:lstStyle/>
                    <a:p>
                      <a:pPr algn="r" rtl="0" fontAlgn="ctr"/>
                      <a:r>
                        <a:rPr lang="hu-HU" sz="1800" b="1" i="0" u="none" strike="noStrike" dirty="0">
                          <a:solidFill>
                            <a:srgbClr val="000000"/>
                          </a:solidFill>
                          <a:effectLst/>
                          <a:latin typeface="Calibri"/>
                        </a:rPr>
                        <a:t>100,0</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p:cNvSpPr>
          <p:nvPr>
            <p:ph type="title"/>
          </p:nvPr>
        </p:nvSpPr>
        <p:spPr>
          <a:xfrm>
            <a:off x="428596" y="571480"/>
            <a:ext cx="8229600" cy="1223962"/>
          </a:xfrm>
        </p:spPr>
        <p:txBody>
          <a:bodyPr/>
          <a:lstStyle/>
          <a:p>
            <a:pPr>
              <a:defRPr/>
            </a:pPr>
            <a:r>
              <a:rPr lang="hu-HU" sz="3200" b="1" dirty="0" smtClean="0">
                <a:solidFill>
                  <a:schemeClr val="bg2">
                    <a:lumMod val="25000"/>
                  </a:schemeClr>
                </a:solidFill>
                <a:effectLst>
                  <a:outerShdw blurRad="38100" dist="38100" dir="2700000" algn="tl">
                    <a:srgbClr val="C0C0C0"/>
                  </a:outerShdw>
                </a:effectLst>
              </a:rPr>
              <a:t>A termőföld tulajdonviszonyainak változása</a:t>
            </a:r>
          </a:p>
        </p:txBody>
      </p:sp>
      <p:graphicFrame>
        <p:nvGraphicFramePr>
          <p:cNvPr id="7171" name="Object 4"/>
          <p:cNvGraphicFramePr>
            <a:graphicFrameLocks noGrp="1" noChangeAspect="1"/>
          </p:cNvGraphicFramePr>
          <p:nvPr>
            <p:ph idx="1"/>
          </p:nvPr>
        </p:nvGraphicFramePr>
        <p:xfrm>
          <a:off x="468313" y="1916113"/>
          <a:ext cx="8215312" cy="4525962"/>
        </p:xfrm>
        <a:graphic>
          <a:graphicData uri="http://schemas.openxmlformats.org/presentationml/2006/ole">
            <mc:AlternateContent xmlns:mc="http://schemas.openxmlformats.org/markup-compatibility/2006">
              <mc:Choice xmlns:v="urn:schemas-microsoft-com:vml" Requires="v">
                <p:oleObj spid="_x0000_s7181" name="Chart" r:id="rId4" imgW="8229600" imgH="4533900" progId="MSGraph.Chart.8">
                  <p:embed followColorScheme="full"/>
                </p:oleObj>
              </mc:Choice>
              <mc:Fallback>
                <p:oleObj name="Chart" r:id="rId4" imgW="8229600" imgH="453390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916113"/>
                        <a:ext cx="8215312" cy="452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8000"/>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p:cNvSpPr>
          <p:nvPr>
            <p:ph type="title"/>
          </p:nvPr>
        </p:nvSpPr>
        <p:spPr>
          <a:xfrm>
            <a:off x="250825" y="1196975"/>
            <a:ext cx="8497888" cy="1296988"/>
          </a:xfrm>
        </p:spPr>
        <p:txBody>
          <a:bodyPr/>
          <a:lstStyle/>
          <a:p>
            <a:r>
              <a:rPr lang="hu-HU" sz="3600" b="1" dirty="0" smtClean="0">
                <a:solidFill>
                  <a:schemeClr val="bg2">
                    <a:lumMod val="25000"/>
                  </a:schemeClr>
                </a:solidFill>
                <a:latin typeface="Arial" charset="0"/>
              </a:rPr>
              <a:t>A termőföldről szóló 1994. évi LV. törvény </a:t>
            </a:r>
            <a:r>
              <a:rPr lang="hu-HU" sz="2800" b="1" dirty="0" smtClean="0">
                <a:solidFill>
                  <a:schemeClr val="bg2">
                    <a:lumMod val="25000"/>
                  </a:schemeClr>
                </a:solidFill>
                <a:latin typeface="Arial" charset="0"/>
              </a:rPr>
              <a:t>(2004. április 30-ig)</a:t>
            </a:r>
          </a:p>
        </p:txBody>
      </p:sp>
      <p:sp>
        <p:nvSpPr>
          <p:cNvPr id="8195" name="Rectangle 3"/>
          <p:cNvSpPr>
            <a:spLocks noChangeArrowheads="1"/>
          </p:cNvSpPr>
          <p:nvPr/>
        </p:nvSpPr>
        <p:spPr bwMode="auto">
          <a:xfrm>
            <a:off x="250825" y="3068638"/>
            <a:ext cx="8642350" cy="2654300"/>
          </a:xfrm>
          <a:prstGeom prst="rect">
            <a:avLst/>
          </a:prstGeom>
          <a:noFill/>
          <a:ln w="9525">
            <a:noFill/>
            <a:miter lim="800000"/>
            <a:headEnd/>
            <a:tailEnd/>
          </a:ln>
          <a:effectLst/>
        </p:spPr>
        <p:txBody>
          <a:bodyPr>
            <a:spAutoFit/>
          </a:bodyPr>
          <a:lstStyle/>
          <a:p>
            <a:endParaRPr lang="hu-HU" sz="2800"/>
          </a:p>
          <a:p>
            <a:endParaRPr lang="hu-HU" sz="2800"/>
          </a:p>
          <a:p>
            <a:endParaRPr lang="hu-HU" sz="2800"/>
          </a:p>
          <a:p>
            <a:endParaRPr lang="hu-HU" sz="2800"/>
          </a:p>
          <a:p>
            <a:endParaRPr lang="hu-HU" sz="2800"/>
          </a:p>
          <a:p>
            <a:endParaRPr lang="hu-HU" sz="2800"/>
          </a:p>
        </p:txBody>
      </p:sp>
      <p:sp>
        <p:nvSpPr>
          <p:cNvPr id="8196" name="Rectangle 4"/>
          <p:cNvSpPr>
            <a:spLocks noChangeArrowheads="1"/>
          </p:cNvSpPr>
          <p:nvPr/>
        </p:nvSpPr>
        <p:spPr bwMode="auto">
          <a:xfrm>
            <a:off x="250825" y="2708275"/>
            <a:ext cx="8642350" cy="2655888"/>
          </a:xfrm>
          <a:prstGeom prst="rect">
            <a:avLst/>
          </a:prstGeom>
          <a:noFill/>
          <a:ln w="9525">
            <a:noFill/>
            <a:miter lim="800000"/>
            <a:headEnd/>
            <a:tailEnd/>
          </a:ln>
          <a:effectLst/>
        </p:spPr>
        <p:txBody>
          <a:bodyPr>
            <a:spAutoFit/>
          </a:bodyPr>
          <a:lstStyle/>
          <a:p>
            <a:endParaRPr lang="hu-HU" sz="2800"/>
          </a:p>
          <a:p>
            <a:pPr>
              <a:spcBef>
                <a:spcPct val="50000"/>
              </a:spcBef>
              <a:buFontTx/>
              <a:buChar char="•"/>
            </a:pPr>
            <a:r>
              <a:rPr lang="hu-HU" sz="2800"/>
              <a:t>Belföldi magánszemély (mennyiségi korlát 300 ha, 6000 aranykorona)</a:t>
            </a:r>
          </a:p>
          <a:p>
            <a:pPr>
              <a:spcBef>
                <a:spcPct val="50000"/>
              </a:spcBef>
              <a:buFontTx/>
              <a:buChar char="•"/>
            </a:pPr>
            <a:r>
              <a:rPr lang="hu-HU" sz="2800"/>
              <a:t>Külföldi magánszemély és jogi személy nem szerezheti meg termőföld tulajdonjogát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250825" y="1196975"/>
            <a:ext cx="8497888" cy="1296988"/>
          </a:xfrm>
        </p:spPr>
        <p:txBody>
          <a:bodyPr/>
          <a:lstStyle/>
          <a:p>
            <a:r>
              <a:rPr lang="hu-HU" sz="4000" b="1" dirty="0" smtClean="0">
                <a:solidFill>
                  <a:schemeClr val="bg2">
                    <a:lumMod val="25000"/>
                  </a:schemeClr>
                </a:solidFill>
                <a:latin typeface="Arial" charset="0"/>
              </a:rPr>
              <a:t>Csatlakozási Szerződés </a:t>
            </a:r>
            <a:br>
              <a:rPr lang="hu-HU" sz="4000" b="1" dirty="0" smtClean="0">
                <a:solidFill>
                  <a:schemeClr val="bg2">
                    <a:lumMod val="25000"/>
                  </a:schemeClr>
                </a:solidFill>
                <a:latin typeface="Arial" charset="0"/>
              </a:rPr>
            </a:br>
            <a:r>
              <a:rPr lang="hu-HU" sz="2400" b="1" dirty="0" smtClean="0">
                <a:solidFill>
                  <a:schemeClr val="bg2">
                    <a:lumMod val="25000"/>
                  </a:schemeClr>
                </a:solidFill>
                <a:latin typeface="Arial" charset="0"/>
              </a:rPr>
              <a:t>(aláírás 2003. április 16.)</a:t>
            </a:r>
          </a:p>
        </p:txBody>
      </p:sp>
      <p:sp>
        <p:nvSpPr>
          <p:cNvPr id="9219" name="Rectangle 3"/>
          <p:cNvSpPr>
            <a:spLocks noChangeArrowheads="1"/>
          </p:cNvSpPr>
          <p:nvPr/>
        </p:nvSpPr>
        <p:spPr bwMode="auto">
          <a:xfrm>
            <a:off x="250825" y="3068638"/>
            <a:ext cx="8642350" cy="2654300"/>
          </a:xfrm>
          <a:prstGeom prst="rect">
            <a:avLst/>
          </a:prstGeom>
          <a:noFill/>
          <a:ln w="9525">
            <a:noFill/>
            <a:miter lim="800000"/>
            <a:headEnd/>
            <a:tailEnd/>
          </a:ln>
          <a:effectLst/>
        </p:spPr>
        <p:txBody>
          <a:bodyPr>
            <a:spAutoFit/>
          </a:bodyPr>
          <a:lstStyle/>
          <a:p>
            <a:endParaRPr lang="hu-HU" sz="2800"/>
          </a:p>
          <a:p>
            <a:endParaRPr lang="hu-HU" sz="2800"/>
          </a:p>
          <a:p>
            <a:endParaRPr lang="hu-HU" sz="2800"/>
          </a:p>
          <a:p>
            <a:endParaRPr lang="hu-HU" sz="2800"/>
          </a:p>
          <a:p>
            <a:endParaRPr lang="hu-HU" sz="2800"/>
          </a:p>
          <a:p>
            <a:endParaRPr lang="hu-HU" sz="2800"/>
          </a:p>
        </p:txBody>
      </p:sp>
      <p:sp>
        <p:nvSpPr>
          <p:cNvPr id="9220" name="Rectangle 4"/>
          <p:cNvSpPr>
            <a:spLocks noChangeArrowheads="1"/>
          </p:cNvSpPr>
          <p:nvPr/>
        </p:nvSpPr>
        <p:spPr bwMode="auto">
          <a:xfrm>
            <a:off x="179388" y="2636838"/>
            <a:ext cx="8642350" cy="4062651"/>
          </a:xfrm>
          <a:prstGeom prst="rect">
            <a:avLst/>
          </a:prstGeom>
          <a:noFill/>
          <a:ln w="9525">
            <a:noFill/>
            <a:miter lim="800000"/>
            <a:headEnd/>
            <a:tailEnd/>
          </a:ln>
          <a:effectLst/>
        </p:spPr>
        <p:txBody>
          <a:bodyPr>
            <a:spAutoFit/>
          </a:bodyPr>
          <a:lstStyle/>
          <a:p>
            <a:pPr>
              <a:buFontTx/>
              <a:buChar char="•"/>
            </a:pPr>
            <a:r>
              <a:rPr lang="hu-HU" sz="2400" dirty="0" smtClean="0"/>
              <a:t> Tőkeáramlási </a:t>
            </a:r>
            <a:r>
              <a:rPr lang="hu-HU" sz="2400" dirty="0"/>
              <a:t>fejezet </a:t>
            </a:r>
          </a:p>
          <a:p>
            <a:pPr>
              <a:buFontTx/>
              <a:buChar char="•"/>
            </a:pPr>
            <a:r>
              <a:rPr lang="hu-HU" sz="2400" dirty="0" smtClean="0"/>
              <a:t> Felmentés </a:t>
            </a:r>
            <a:r>
              <a:rPr lang="hu-HU" sz="2400" dirty="0"/>
              <a:t>fontos uniós alapelv a tőke szabad áramlása alól</a:t>
            </a:r>
          </a:p>
          <a:p>
            <a:pPr>
              <a:buFontTx/>
              <a:buChar char="•"/>
            </a:pPr>
            <a:r>
              <a:rPr lang="hu-HU" sz="2400" dirty="0" smtClean="0"/>
              <a:t> Átmeneti </a:t>
            </a:r>
            <a:r>
              <a:rPr lang="hu-HU" sz="2400" dirty="0"/>
              <a:t>idő: 7 év (2011. május 01.)</a:t>
            </a:r>
          </a:p>
          <a:p>
            <a:pPr>
              <a:buFontTx/>
              <a:buChar char="•"/>
            </a:pPr>
            <a:r>
              <a:rPr lang="hu-HU" sz="2400" dirty="0" smtClean="0"/>
              <a:t> Az </a:t>
            </a:r>
            <a:r>
              <a:rPr lang="hu-HU" sz="2400" dirty="0"/>
              <a:t>átmeneti időszak alatt a termőföld </a:t>
            </a:r>
            <a:r>
              <a:rPr lang="hu-HU" sz="2400" dirty="0" smtClean="0"/>
              <a:t>megszerzése   	engedélyezési </a:t>
            </a:r>
            <a:r>
              <a:rPr lang="hu-HU" sz="2400" dirty="0"/>
              <a:t>eljárásának objektív, állandó, átlátható </a:t>
            </a:r>
            <a:r>
              <a:rPr lang="hu-HU" sz="2400" dirty="0" smtClean="0"/>
              <a:t>	és </a:t>
            </a:r>
            <a:r>
              <a:rPr lang="hu-HU" sz="2400" dirty="0"/>
              <a:t>nyilvános kritériumokon kell alapulnia. </a:t>
            </a:r>
          </a:p>
          <a:p>
            <a:pPr>
              <a:buFontTx/>
              <a:buChar char="•"/>
            </a:pPr>
            <a:r>
              <a:rPr lang="hu-HU" sz="2400" dirty="0" smtClean="0"/>
              <a:t> Diszkrimináció </a:t>
            </a:r>
            <a:r>
              <a:rPr lang="hu-HU" sz="2400" dirty="0"/>
              <a:t>tilalma</a:t>
            </a:r>
          </a:p>
          <a:p>
            <a:pPr>
              <a:buFontTx/>
              <a:buChar char="•"/>
            </a:pPr>
            <a:r>
              <a:rPr lang="hu-HU" sz="2400" dirty="0" smtClean="0"/>
              <a:t> 3 </a:t>
            </a:r>
            <a:r>
              <a:rPr lang="hu-HU" sz="2400" dirty="0"/>
              <a:t>éves meghosszabbítás (2014. </a:t>
            </a:r>
            <a:r>
              <a:rPr lang="hu-HU" sz="2400" dirty="0" smtClean="0"/>
              <a:t>április 30.)</a:t>
            </a:r>
            <a:endParaRPr lang="hu-HU" sz="2400" dirty="0"/>
          </a:p>
          <a:p>
            <a:endParaRPr lang="hu-HU" sz="2400" dirty="0"/>
          </a:p>
          <a:p>
            <a:pPr>
              <a:spcBef>
                <a:spcPct val="50000"/>
              </a:spcBef>
              <a:buFontTx/>
              <a:buChar char="•"/>
            </a:pPr>
            <a:endParaRPr lang="hu-HU" sz="2800" dirty="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8000"/>
            <a:lum/>
          </a:blip>
          <a:srcRect/>
          <a:stretch>
            <a:fillRect l="-11000" r="-11000"/>
          </a:stretch>
        </a:blipFill>
        <a:effectLst/>
      </p:bgPr>
    </p:bg>
    <p:spTree>
      <p:nvGrpSpPr>
        <p:cNvPr id="1" name=""/>
        <p:cNvGrpSpPr/>
        <p:nvPr/>
      </p:nvGrpSpPr>
      <p:grpSpPr>
        <a:xfrm>
          <a:off x="0" y="0"/>
          <a:ext cx="0" cy="0"/>
          <a:chOff x="0" y="0"/>
          <a:chExt cx="0" cy="0"/>
        </a:xfrm>
      </p:grpSpPr>
      <p:sp>
        <p:nvSpPr>
          <p:cNvPr id="10242" name="Rectangle 2"/>
          <p:cNvSpPr>
            <a:spLocks noGrp="1"/>
          </p:cNvSpPr>
          <p:nvPr>
            <p:ph type="title"/>
          </p:nvPr>
        </p:nvSpPr>
        <p:spPr>
          <a:xfrm>
            <a:off x="285720" y="928670"/>
            <a:ext cx="8497888" cy="1296988"/>
          </a:xfrm>
        </p:spPr>
        <p:txBody>
          <a:bodyPr/>
          <a:lstStyle/>
          <a:p>
            <a:r>
              <a:rPr lang="hu-HU" sz="3600" b="1" dirty="0" smtClean="0">
                <a:solidFill>
                  <a:schemeClr val="bg2">
                    <a:lumMod val="25000"/>
                  </a:schemeClr>
                </a:solidFill>
                <a:latin typeface="Arial" charset="0"/>
              </a:rPr>
              <a:t>A termőföldről szóló 1994. évi LV. törvény módosítása </a:t>
            </a:r>
            <a:br>
              <a:rPr lang="hu-HU" sz="3600" b="1" dirty="0" smtClean="0">
                <a:solidFill>
                  <a:schemeClr val="bg2">
                    <a:lumMod val="25000"/>
                  </a:schemeClr>
                </a:solidFill>
                <a:latin typeface="Arial" charset="0"/>
              </a:rPr>
            </a:br>
            <a:r>
              <a:rPr lang="hu-HU" sz="2800" b="1" dirty="0" smtClean="0">
                <a:solidFill>
                  <a:schemeClr val="bg2">
                    <a:lumMod val="25000"/>
                  </a:schemeClr>
                </a:solidFill>
                <a:latin typeface="Arial" charset="0"/>
              </a:rPr>
              <a:t>(2004. évi XXXVI. törvény)</a:t>
            </a:r>
            <a:r>
              <a:rPr lang="hu-HU" dirty="0" smtClean="0">
                <a:solidFill>
                  <a:schemeClr val="bg2">
                    <a:lumMod val="25000"/>
                  </a:schemeClr>
                </a:solidFill>
              </a:rPr>
              <a:t> </a:t>
            </a:r>
          </a:p>
        </p:txBody>
      </p:sp>
      <p:sp>
        <p:nvSpPr>
          <p:cNvPr id="10243" name="Rectangle 3"/>
          <p:cNvSpPr>
            <a:spLocks noChangeArrowheads="1"/>
          </p:cNvSpPr>
          <p:nvPr/>
        </p:nvSpPr>
        <p:spPr bwMode="auto">
          <a:xfrm>
            <a:off x="250825" y="3068638"/>
            <a:ext cx="8642350" cy="2654300"/>
          </a:xfrm>
          <a:prstGeom prst="rect">
            <a:avLst/>
          </a:prstGeom>
          <a:noFill/>
          <a:ln w="9525">
            <a:noFill/>
            <a:miter lim="800000"/>
            <a:headEnd/>
            <a:tailEnd/>
          </a:ln>
          <a:effectLst/>
        </p:spPr>
        <p:txBody>
          <a:bodyPr>
            <a:spAutoFit/>
          </a:bodyPr>
          <a:lstStyle/>
          <a:p>
            <a:endParaRPr lang="hu-HU" sz="2800"/>
          </a:p>
          <a:p>
            <a:endParaRPr lang="hu-HU" sz="2800"/>
          </a:p>
          <a:p>
            <a:endParaRPr lang="hu-HU" sz="2800"/>
          </a:p>
          <a:p>
            <a:endParaRPr lang="hu-HU" sz="2800"/>
          </a:p>
          <a:p>
            <a:endParaRPr lang="hu-HU" sz="2800"/>
          </a:p>
          <a:p>
            <a:endParaRPr lang="hu-HU" sz="2800"/>
          </a:p>
        </p:txBody>
      </p:sp>
      <p:sp>
        <p:nvSpPr>
          <p:cNvPr id="10244" name="Rectangle 4"/>
          <p:cNvSpPr>
            <a:spLocks noChangeArrowheads="1"/>
          </p:cNvSpPr>
          <p:nvPr/>
        </p:nvSpPr>
        <p:spPr bwMode="auto">
          <a:xfrm>
            <a:off x="250825" y="2708275"/>
            <a:ext cx="8642350" cy="3814763"/>
          </a:xfrm>
          <a:prstGeom prst="rect">
            <a:avLst/>
          </a:prstGeom>
          <a:noFill/>
          <a:ln w="9525">
            <a:noFill/>
            <a:miter lim="800000"/>
            <a:headEnd/>
            <a:tailEnd/>
          </a:ln>
          <a:effectLst/>
        </p:spPr>
        <p:txBody>
          <a:bodyPr>
            <a:spAutoFit/>
          </a:bodyPr>
          <a:lstStyle/>
          <a:p>
            <a:r>
              <a:rPr lang="hu-HU"/>
              <a:t>A csatlakozás időpontjától (2004. május 1.)</a:t>
            </a:r>
          </a:p>
          <a:p>
            <a:pPr>
              <a:buFontTx/>
              <a:buChar char="•"/>
            </a:pPr>
            <a:r>
              <a:rPr lang="hu-HU"/>
              <a:t> a belföldi magánszemély</a:t>
            </a:r>
          </a:p>
          <a:p>
            <a:pPr>
              <a:buFontTx/>
              <a:buChar char="•"/>
            </a:pPr>
            <a:r>
              <a:rPr lang="hu-HU"/>
              <a:t> a külföldi magánszemély</a:t>
            </a:r>
          </a:p>
          <a:p>
            <a:pPr>
              <a:buFontTx/>
              <a:buChar char="•"/>
            </a:pPr>
            <a:r>
              <a:rPr lang="hu-HU"/>
              <a:t> a külföldi magánszemélyeken belül a </a:t>
            </a:r>
            <a:r>
              <a:rPr lang="hu-HU" b="1"/>
              <a:t>tagállami állampolgár</a:t>
            </a:r>
          </a:p>
          <a:p>
            <a:endParaRPr lang="hu-HU"/>
          </a:p>
          <a:p>
            <a:r>
              <a:rPr lang="hu-HU"/>
              <a:t>Egy másik tagállam azon állampolgáraira, akik önálló vállalkozó mezőgazdasági termelőként kívánnak letelepedni Magyarországon, és legalább három éve folyamatosan jogszerűen Magyarországon laknak és folytatnak mezőgazdasági tevékenységet, nem alkalmazható más szabály és eljárás, mint amelyet Magyarország állampolgáraira kell alkalmazni.</a:t>
            </a:r>
          </a:p>
          <a:p>
            <a:r>
              <a:rPr lang="hu-HU"/>
              <a:t>A tagállami állampolgár földszerzésre csak a három feltétel együttes fennállása esetén jogosult.</a:t>
            </a:r>
            <a:endParaRPr lang="hu-HU" sz="2800"/>
          </a:p>
          <a:p>
            <a:endParaRPr lang="hu-HU" sz="28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8000"/>
            <a:lum/>
          </a:blip>
          <a:srcRect/>
          <a:stretch>
            <a:fillRect/>
          </a:stretch>
        </a:blipFill>
        <a:effectLst/>
      </p:bgPr>
    </p:bg>
    <p:spTree>
      <p:nvGrpSpPr>
        <p:cNvPr id="1" name=""/>
        <p:cNvGrpSpPr/>
        <p:nvPr/>
      </p:nvGrpSpPr>
      <p:grpSpPr>
        <a:xfrm>
          <a:off x="0" y="0"/>
          <a:ext cx="0" cy="0"/>
          <a:chOff x="0" y="0"/>
          <a:chExt cx="0" cy="0"/>
        </a:xfrm>
      </p:grpSpPr>
      <p:sp>
        <p:nvSpPr>
          <p:cNvPr id="11266" name="Rectangle 121"/>
          <p:cNvSpPr>
            <a:spLocks noGrp="1"/>
          </p:cNvSpPr>
          <p:nvPr>
            <p:ph type="title"/>
          </p:nvPr>
        </p:nvSpPr>
        <p:spPr/>
        <p:txBody>
          <a:bodyPr/>
          <a:lstStyle/>
          <a:p>
            <a:r>
              <a:rPr lang="hu-HU" sz="3200" b="1" dirty="0" smtClean="0">
                <a:solidFill>
                  <a:schemeClr val="bg2">
                    <a:lumMod val="25000"/>
                  </a:schemeClr>
                </a:solidFill>
                <a:latin typeface="Arial" charset="0"/>
              </a:rPr>
              <a:t>Termőföld-forgalom </a:t>
            </a:r>
            <a:r>
              <a:rPr lang="hu-HU" sz="2000" b="1" dirty="0" smtClean="0">
                <a:solidFill>
                  <a:schemeClr val="bg2">
                    <a:lumMod val="25000"/>
                  </a:schemeClr>
                </a:solidFill>
                <a:latin typeface="Arial" charset="0"/>
              </a:rPr>
              <a:t>(Forrás: FM Földügyi Főosztály)</a:t>
            </a:r>
          </a:p>
        </p:txBody>
      </p:sp>
      <p:graphicFrame>
        <p:nvGraphicFramePr>
          <p:cNvPr id="164988" name="Group 124"/>
          <p:cNvGraphicFramePr>
            <a:graphicFrameLocks noGrp="1"/>
          </p:cNvGraphicFramePr>
          <p:nvPr>
            <p:ph idx="1"/>
          </p:nvPr>
        </p:nvGraphicFramePr>
        <p:xfrm>
          <a:off x="500034" y="1214422"/>
          <a:ext cx="8229600" cy="5464177"/>
        </p:xfrm>
        <a:graphic>
          <a:graphicData uri="http://schemas.openxmlformats.org/drawingml/2006/table">
            <a:tbl>
              <a:tblPr/>
              <a:tblGrid>
                <a:gridCol w="2116138"/>
                <a:gridCol w="3146425"/>
                <a:gridCol w="2967037"/>
              </a:tblGrid>
              <a:tr h="1360487">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Év</a:t>
                      </a:r>
                      <a:endParaRPr kumimoji="0" lang="hu-HU"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Belföldi magánszemélyek tulajdonszerzése (ha)</a:t>
                      </a:r>
                      <a:endParaRPr kumimoji="0" lang="hu-HU" sz="20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Tagállami állampolgárok tulajdonszerzése (ha)</a:t>
                      </a:r>
                      <a:endParaRPr kumimoji="0" lang="hu-HU" sz="20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2004.</a:t>
                      </a:r>
                      <a:endParaRPr kumimoji="0" lang="hu-HU" sz="20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213 280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 n.a.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111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2005.</a:t>
                      </a:r>
                      <a:endParaRPr kumimoji="0" lang="hu-HU" sz="20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             212 402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415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11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2006.</a:t>
                      </a:r>
                      <a:endParaRPr kumimoji="0" lang="hu-HU" sz="20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210 414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258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95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2007.</a:t>
                      </a:r>
                      <a:endParaRPr kumimoji="0" lang="hu-HU" sz="20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             224 515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81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11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2008.</a:t>
                      </a:r>
                      <a:endParaRPr kumimoji="0" lang="hu-HU" sz="20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             212 512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96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95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2009.</a:t>
                      </a:r>
                      <a:endParaRPr kumimoji="0" lang="hu-HU" sz="20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             204 170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80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11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2010.</a:t>
                      </a:r>
                      <a:endParaRPr kumimoji="0" lang="hu-HU" sz="20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smtClean="0">
                          <a:ln>
                            <a:noFill/>
                          </a:ln>
                          <a:solidFill>
                            <a:schemeClr val="tx1"/>
                          </a:solidFill>
                          <a:effectLst/>
                          <a:latin typeface="Arial" pitchFamily="34" charset="0"/>
                          <a:cs typeface="Arial" pitchFamily="34" charset="0"/>
                        </a:rPr>
                        <a:t>             203 565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648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95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2011. </a:t>
                      </a:r>
                      <a:endParaRPr kumimoji="0" lang="hu-HU" sz="20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200 104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234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4095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2012.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kern="1200" cap="none" normalizeH="0" baseline="0" dirty="0" smtClean="0">
                          <a:ln>
                            <a:noFill/>
                          </a:ln>
                          <a:solidFill>
                            <a:schemeClr val="tx1"/>
                          </a:solidFill>
                          <a:effectLst/>
                          <a:latin typeface="Arial" pitchFamily="34" charset="0"/>
                          <a:ea typeface="+mn-ea"/>
                          <a:cs typeface="Arial" pitchFamily="34" charset="0"/>
                        </a:rPr>
                        <a:t>             225 138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228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Összesen</a:t>
                      </a:r>
                      <a:endParaRPr kumimoji="0" lang="hu-HU" sz="20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          1 681 777    </a:t>
                      </a:r>
                      <a:endParaRPr kumimoji="0" lang="hu-HU" sz="20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pitchFamily="34" charset="0"/>
                          <a:cs typeface="Arial" pitchFamily="34" charset="0"/>
                        </a:rPr>
                        <a:t>2 040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0" y="404813"/>
            <a:ext cx="8964613" cy="1152525"/>
          </a:xfrm>
        </p:spPr>
        <p:txBody>
          <a:bodyPr/>
          <a:lstStyle/>
          <a:p>
            <a:r>
              <a:rPr lang="hu-HU" sz="3200" b="1" dirty="0" smtClean="0">
                <a:solidFill>
                  <a:schemeClr val="bg2">
                    <a:lumMod val="25000"/>
                  </a:schemeClr>
                </a:solidFill>
              </a:rPr>
              <a:t>A gazdaságok száma és mezőgazdasági területe birtokkategóriánként </a:t>
            </a:r>
            <a:r>
              <a:rPr lang="hu-HU" sz="2400" b="1" dirty="0" smtClean="0">
                <a:solidFill>
                  <a:schemeClr val="bg2">
                    <a:lumMod val="25000"/>
                  </a:schemeClr>
                </a:solidFill>
              </a:rPr>
              <a:t>(Forrás: FÖMI, 2011.)</a:t>
            </a:r>
          </a:p>
        </p:txBody>
      </p:sp>
      <p:graphicFrame>
        <p:nvGraphicFramePr>
          <p:cNvPr id="199683" name="Group 3"/>
          <p:cNvGraphicFramePr>
            <a:graphicFrameLocks noGrp="1"/>
          </p:cNvGraphicFramePr>
          <p:nvPr>
            <p:ph idx="1"/>
          </p:nvPr>
        </p:nvGraphicFramePr>
        <p:xfrm>
          <a:off x="428596" y="1857364"/>
          <a:ext cx="8229600" cy="4525963"/>
        </p:xfrm>
        <a:graphic>
          <a:graphicData uri="http://schemas.openxmlformats.org/drawingml/2006/table">
            <a:tbl>
              <a:tblPr/>
              <a:tblGrid>
                <a:gridCol w="8229600"/>
              </a:tblGrid>
              <a:tr h="4525963">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hu-HU"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9689" name="Group 9"/>
          <p:cNvGraphicFramePr>
            <a:graphicFrameLocks noGrp="1"/>
          </p:cNvGraphicFramePr>
          <p:nvPr/>
        </p:nvGraphicFramePr>
        <p:xfrm>
          <a:off x="428596" y="1838521"/>
          <a:ext cx="8207375" cy="4590875"/>
        </p:xfrm>
        <a:graphic>
          <a:graphicData uri="http://schemas.openxmlformats.org/drawingml/2006/table">
            <a:tbl>
              <a:tblPr/>
              <a:tblGrid>
                <a:gridCol w="1511300"/>
                <a:gridCol w="1512887"/>
                <a:gridCol w="1295400"/>
                <a:gridCol w="1225550"/>
                <a:gridCol w="935038"/>
                <a:gridCol w="1727200"/>
              </a:tblGrid>
              <a:tr h="914411">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Megnevezés</a:t>
                      </a:r>
                      <a:r>
                        <a:rPr kumimoji="0" lang="hu-HU" sz="2800" b="0" i="0" u="none" strike="noStrike" cap="none" normalizeH="0" baseline="0" smtClean="0">
                          <a:ln>
                            <a:noFill/>
                          </a:ln>
                          <a:solidFill>
                            <a:schemeClr val="tx1"/>
                          </a:solidFill>
                          <a:effectLst/>
                          <a:latin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Gazdaságok száma</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(ezer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Arány</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Területe</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(ezer ha)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Arány</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hu-H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1" i="0" u="none" strike="noStrike" cap="none" normalizeH="0" baseline="0" smtClean="0">
                          <a:ln>
                            <a:noFill/>
                          </a:ln>
                          <a:solidFill>
                            <a:schemeClr val="tx1"/>
                          </a:solidFill>
                          <a:effectLst/>
                          <a:latin typeface="Calibri" pitchFamily="34" charset="0"/>
                        </a:rPr>
                        <a:t>Átlagos terület</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1" i="0" u="none" strike="noStrike" cap="none" normalizeH="0" baseline="0" smtClean="0">
                          <a:ln>
                            <a:noFill/>
                          </a:ln>
                          <a:solidFill>
                            <a:schemeClr val="tx1"/>
                          </a:solidFill>
                          <a:effectLst/>
                          <a:latin typeface="Calibri" pitchFamily="34" charset="0"/>
                        </a:rPr>
                        <a:t>(ha)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600" b="0" i="0" u="none" strike="noStrike" cap="none" normalizeH="0" baseline="0" smtClean="0">
                          <a:ln>
                            <a:noFill/>
                          </a:ln>
                          <a:solidFill>
                            <a:schemeClr val="tx1"/>
                          </a:solidFill>
                          <a:effectLst/>
                          <a:latin typeface="Calibri" pitchFamily="34" charset="0"/>
                        </a:rPr>
                        <a:t>10 ha alatt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279,3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78,5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758,9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11,7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2,7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600" b="0" i="0" u="none" strike="noStrike" cap="none" normalizeH="0" baseline="0" smtClean="0">
                          <a:ln>
                            <a:noFill/>
                          </a:ln>
                          <a:solidFill>
                            <a:schemeClr val="tx1"/>
                          </a:solidFill>
                          <a:effectLst/>
                          <a:latin typeface="Calibri" pitchFamily="34" charset="0"/>
                        </a:rPr>
                        <a:t>10-30 ha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47,1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13,2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797,9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12,3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16,9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600" b="0" i="0" u="none" strike="noStrike" cap="none" normalizeH="0" baseline="0" smtClean="0">
                          <a:ln>
                            <a:noFill/>
                          </a:ln>
                          <a:solidFill>
                            <a:schemeClr val="tx1"/>
                          </a:solidFill>
                          <a:effectLst/>
                          <a:latin typeface="Calibri" pitchFamily="34" charset="0"/>
                        </a:rPr>
                        <a:t>30-100 ha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20,4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5,7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1064,4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16,4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52,2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600" b="0" i="0" u="none" strike="noStrike" cap="none" normalizeH="0" baseline="0" smtClean="0">
                          <a:ln>
                            <a:noFill/>
                          </a:ln>
                          <a:solidFill>
                            <a:schemeClr val="tx1"/>
                          </a:solidFill>
                          <a:effectLst/>
                          <a:latin typeface="Calibri" pitchFamily="34" charset="0"/>
                        </a:rPr>
                        <a:t>100-300 ha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6,8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1153,0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17,8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169,6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90">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600" b="0" i="0" u="none" strike="noStrike" cap="none" normalizeH="0" baseline="0" smtClean="0">
                          <a:ln>
                            <a:noFill/>
                          </a:ln>
                          <a:solidFill>
                            <a:schemeClr val="tx1"/>
                          </a:solidFill>
                          <a:effectLst/>
                          <a:latin typeface="Calibri" pitchFamily="34" charset="0"/>
                        </a:rPr>
                        <a:t>300 ha felett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2,4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0,7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2719,3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41,8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1133,0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101">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600" b="0" i="0" u="none" strike="noStrike" cap="none" normalizeH="0" baseline="0" smtClean="0">
                          <a:ln>
                            <a:noFill/>
                          </a:ln>
                          <a:solidFill>
                            <a:schemeClr val="tx1"/>
                          </a:solidFill>
                          <a:effectLst/>
                          <a:latin typeface="Calibri" pitchFamily="34" charset="0"/>
                        </a:rPr>
                        <a:t>Összesen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356,0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dirty="0" smtClean="0">
                          <a:ln>
                            <a:noFill/>
                          </a:ln>
                          <a:solidFill>
                            <a:schemeClr val="tx1"/>
                          </a:solidFill>
                          <a:effectLst/>
                          <a:latin typeface="Calibri" pitchFamily="34" charset="0"/>
                        </a:rPr>
                        <a:t>6493,5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0" i="0" u="none" strike="noStrike" cap="none" normalizeH="0" baseline="0" smtClean="0">
                          <a:ln>
                            <a:noFill/>
                          </a:ln>
                          <a:solidFill>
                            <a:schemeClr val="tx1"/>
                          </a:solidFill>
                          <a:effectLst/>
                          <a:latin typeface="Calibri" pitchFamily="34" charset="0"/>
                        </a:rPr>
                        <a:t>100,0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hu-HU"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hu-HU" sz="1800" b="1" i="0" u="none" strike="noStrike" cap="none" normalizeH="0" baseline="0" dirty="0" smtClean="0">
                          <a:ln>
                            <a:noFill/>
                          </a:ln>
                          <a:solidFill>
                            <a:schemeClr val="tx1"/>
                          </a:solidFill>
                          <a:effectLst/>
                          <a:latin typeface="Calibri" pitchFamily="34" charset="0"/>
                        </a:rPr>
                        <a:t>18,2</a:t>
                      </a:r>
                      <a:r>
                        <a:rPr kumimoji="0" lang="hu-HU" sz="1800" b="0" i="0" u="none" strike="noStrike" cap="none" normalizeH="0" baseline="0" dirty="0" smtClean="0">
                          <a:ln>
                            <a:noFill/>
                          </a:ln>
                          <a:solidFill>
                            <a:schemeClr val="tx1"/>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loldala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3710</TotalTime>
  <Words>4015</Words>
  <Application>Microsoft Office PowerPoint</Application>
  <PresentationFormat>Diavetítés a képernyőre (4:3 oldalarány)</PresentationFormat>
  <Paragraphs>469</Paragraphs>
  <Slides>29</Slides>
  <Notes>29</Notes>
  <HiddenSlides>0</HiddenSlides>
  <MMClips>0</MMClips>
  <ScaleCrop>false</ScaleCrop>
  <HeadingPairs>
    <vt:vector size="6" baseType="variant">
      <vt:variant>
        <vt:lpstr>Téma</vt:lpstr>
      </vt:variant>
      <vt:variant>
        <vt:i4>2</vt:i4>
      </vt:variant>
      <vt:variant>
        <vt:lpstr>Beágyazott OLE kiszolgálók</vt:lpstr>
      </vt:variant>
      <vt:variant>
        <vt:i4>3</vt:i4>
      </vt:variant>
      <vt:variant>
        <vt:lpstr>Diacímek</vt:lpstr>
      </vt:variant>
      <vt:variant>
        <vt:i4>29</vt:i4>
      </vt:variant>
    </vt:vector>
  </HeadingPairs>
  <TitlesOfParts>
    <vt:vector size="34" baseType="lpstr">
      <vt:lpstr>Office Theme</vt:lpstr>
      <vt:lpstr>Beloldalak</vt:lpstr>
      <vt:lpstr>Chart</vt:lpstr>
      <vt:lpstr>Microsoft Excel-diagram</vt:lpstr>
      <vt:lpstr>Worksheet</vt:lpstr>
      <vt:lpstr>A földszerzés elmélete és gyakorlata</vt:lpstr>
      <vt:lpstr>A termőföld-privatizáció fontosabb adatai</vt:lpstr>
      <vt:lpstr>A termőföld megoszlása a tulajdonosi csoportok között 2013. (Forrás: FÖMI)</vt:lpstr>
      <vt:lpstr>A termőföld tulajdonviszonyainak változása</vt:lpstr>
      <vt:lpstr>A termőföldről szóló 1994. évi LV. törvény (2004. április 30-ig)</vt:lpstr>
      <vt:lpstr>Csatlakozási Szerződés  (aláírás 2003. április 16.)</vt:lpstr>
      <vt:lpstr>A termőföldről szóló 1994. évi LV. törvény módosítása  (2004. évi XXXVI. törvény) </vt:lpstr>
      <vt:lpstr>Termőföld-forgalom (Forrás: FM Földügyi Főosztály)</vt:lpstr>
      <vt:lpstr>A gazdaságok száma és mezőgazdasági területe birtokkategóriánként (Forrás: FÖMI, 2011.)</vt:lpstr>
      <vt:lpstr>Az egyes birtokkategóriákba tartozó gazdaságok által használt termőföld nagysága (Forrás: FÖMI, 2013.)</vt:lpstr>
      <vt:lpstr>A termőföld, mint természeti erőforrás</vt:lpstr>
      <vt:lpstr>Tulajdon-, birtok- és üzemi struktúra  A tulajdonszerkezet – 2015.</vt:lpstr>
      <vt:lpstr> Földhasználat megoszlása szektorok között 2013. </vt:lpstr>
      <vt:lpstr>PowerPoint bemutató</vt:lpstr>
      <vt:lpstr>A Földforgalmi tv. megalkotásának indokai </vt:lpstr>
      <vt:lpstr>Mit szabályoz az új törvény?</vt:lpstr>
      <vt:lpstr>Az új törvény eszközrendszere</vt:lpstr>
      <vt:lpstr>A tárgyi hatály változása A Földforgalmi tv. tárgya: a föld</vt:lpstr>
      <vt:lpstr>Ki szerezhet földet?</vt:lpstr>
      <vt:lpstr>Ki, illetve mely szervezet nem szerezhet földet</vt:lpstr>
      <vt:lpstr>Mennyi föld szerezhető?</vt:lpstr>
      <vt:lpstr>Az adás-vételi szerződések nyilvánosságra hozatala és az engedélyeztetési kötelezettség</vt:lpstr>
      <vt:lpstr>Elővásárlási jogosultságok </vt:lpstr>
      <vt:lpstr>Elővásárlási jogosultságok </vt:lpstr>
      <vt:lpstr>Tulajdonszerzés feltételei I.</vt:lpstr>
      <vt:lpstr>Tulajdonszerzés feltételei II.</vt:lpstr>
      <vt:lpstr>Okiratok kellékei </vt:lpstr>
      <vt:lpstr>Kifüggesztés és jóváhagyás  2014. március 01. ill. május 01-től</vt:lpstr>
      <vt:lpstr>PowerPoint bemutató</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dc:creator>
  <cp:lastModifiedBy>Klaudia</cp:lastModifiedBy>
  <cp:revision>310</cp:revision>
  <cp:lastPrinted>2016-04-27T08:41:33Z</cp:lastPrinted>
  <dcterms:created xsi:type="dcterms:W3CDTF">2010-06-15T13:49:13Z</dcterms:created>
  <dcterms:modified xsi:type="dcterms:W3CDTF">2016-05-03T10:35:52Z</dcterms:modified>
</cp:coreProperties>
</file>