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CFA8B409-DB83-44D8-9324-27BE39F6C690}" type="datetimeFigureOut">
              <a:rPr lang="hu-HU" smtClean="0"/>
              <a:t>2016. 11. 15.</a:t>
            </a:fld>
            <a:endParaRPr lang="hu-H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99E246-AB64-451C-8BF0-A4CD92629BDD}" type="slidenum">
              <a:rPr lang="hu-HU" smtClean="0"/>
              <a:t>‹#›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B409-DB83-44D8-9324-27BE39F6C690}" type="datetimeFigureOut">
              <a:rPr lang="hu-HU" smtClean="0"/>
              <a:t>2016. 11. 15.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E246-AB64-451C-8BF0-A4CD92629BD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B409-DB83-44D8-9324-27BE39F6C690}" type="datetimeFigureOut">
              <a:rPr lang="hu-HU" smtClean="0"/>
              <a:t>2016. 11. 15.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E246-AB64-451C-8BF0-A4CD92629BDD}" type="slidenum">
              <a:rPr lang="hu-HU" smtClean="0"/>
              <a:t>‹#›</a:t>
            </a:fld>
            <a:endParaRPr lang="hu-H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FA8B409-DB83-44D8-9324-27BE39F6C690}" type="datetimeFigureOut">
              <a:rPr lang="hu-HU" smtClean="0"/>
              <a:t>2016. 11. 15.</a:t>
            </a:fld>
            <a:endParaRPr lang="hu-H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99E246-AB64-451C-8BF0-A4CD92629BDD}" type="slidenum">
              <a:rPr lang="hu-HU" smtClean="0"/>
              <a:t>‹#›</a:t>
            </a:fld>
            <a:endParaRPr lang="hu-H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B409-DB83-44D8-9324-27BE39F6C690}" type="datetimeFigureOut">
              <a:rPr lang="hu-HU" smtClean="0"/>
              <a:t>2016. 11. 15.</a:t>
            </a:fld>
            <a:endParaRPr lang="hu-H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99E246-AB64-451C-8BF0-A4CD92629BDD}" type="slidenum">
              <a:rPr lang="hu-HU" smtClean="0"/>
              <a:t>‹#›</a:t>
            </a:fld>
            <a:endParaRPr lang="hu-H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FA8B409-DB83-44D8-9324-27BE39F6C690}" type="datetimeFigureOut">
              <a:rPr lang="hu-HU" smtClean="0"/>
              <a:t>2016. 11. 15.</a:t>
            </a:fld>
            <a:endParaRPr lang="hu-H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599E246-AB64-451C-8BF0-A4CD92629BDD}" type="slidenum">
              <a:rPr lang="hu-HU" smtClean="0"/>
              <a:t>‹#›</a:t>
            </a:fld>
            <a:endParaRPr lang="hu-H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FA8B409-DB83-44D8-9324-27BE39F6C690}" type="datetimeFigureOut">
              <a:rPr lang="hu-HU" smtClean="0"/>
              <a:t>2016. 11. 15.</a:t>
            </a:fld>
            <a:endParaRPr lang="hu-H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599E246-AB64-451C-8BF0-A4CD92629BDD}" type="slidenum">
              <a:rPr lang="hu-HU" smtClean="0"/>
              <a:t>‹#›</a:t>
            </a:fld>
            <a:endParaRPr lang="hu-H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B409-DB83-44D8-9324-27BE39F6C690}" type="datetimeFigureOut">
              <a:rPr lang="hu-HU" smtClean="0"/>
              <a:t>2016. 11. 15.</a:t>
            </a:fld>
            <a:endParaRPr lang="hu-H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99E246-AB64-451C-8BF0-A4CD92629BDD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B409-DB83-44D8-9324-27BE39F6C690}" type="datetimeFigureOut">
              <a:rPr lang="hu-HU" smtClean="0"/>
              <a:t>2016. 11. 15.</a:t>
            </a:fld>
            <a:endParaRPr lang="hu-H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99E246-AB64-451C-8BF0-A4CD92629BDD}" type="slidenum">
              <a:rPr lang="hu-HU" smtClean="0"/>
              <a:t>‹#›</a:t>
            </a:fld>
            <a:endParaRPr lang="hu-H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FA8B409-DB83-44D8-9324-27BE39F6C690}" type="datetimeFigureOut">
              <a:rPr lang="hu-HU" smtClean="0"/>
              <a:t>2016. 11. 15.</a:t>
            </a:fld>
            <a:endParaRPr lang="hu-H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599E246-AB64-451C-8BF0-A4CD92629BDD}" type="slidenum">
              <a:rPr lang="hu-HU" smtClean="0"/>
              <a:t>‹#›</a:t>
            </a:fld>
            <a:endParaRPr lang="hu-H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CFA8B409-DB83-44D8-9324-27BE39F6C690}" type="datetimeFigureOut">
              <a:rPr lang="hu-HU" smtClean="0"/>
              <a:t>2016. 11. 15.</a:t>
            </a:fld>
            <a:endParaRPr lang="hu-H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6599E246-AB64-451C-8BF0-A4CD92629BDD}" type="slidenum">
              <a:rPr lang="hu-HU" smtClean="0"/>
              <a:t>‹#›</a:t>
            </a:fld>
            <a:endParaRPr lang="hu-H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CFA8B409-DB83-44D8-9324-27BE39F6C690}" type="datetimeFigureOut">
              <a:rPr lang="hu-HU" smtClean="0"/>
              <a:t>2016. 11. 15.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6599E246-AB64-451C-8BF0-A4CD92629BDD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130800" y="6237312"/>
            <a:ext cx="4013200" cy="428625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. </a:t>
            </a:r>
            <a:r>
              <a:rPr lang="hu-HU" sz="1800" dirty="0">
                <a:solidFill>
                  <a:schemeClr val="tx1"/>
                </a:solidFill>
              </a:rPr>
              <a:t>Készítette: Bőszén Adrienn</a:t>
            </a:r>
            <a:r>
              <a:rPr lang="hu-HU" dirty="0">
                <a:solidFill>
                  <a:schemeClr val="tx1"/>
                </a:solidFill>
              </a:rPr>
              <a:t/>
            </a:r>
            <a:br>
              <a:rPr lang="hu-HU" dirty="0">
                <a:solidFill>
                  <a:schemeClr val="tx1"/>
                </a:solidFill>
              </a:rPr>
            </a:br>
            <a:r>
              <a:rPr lang="hu-HU" dirty="0">
                <a:solidFill>
                  <a:schemeClr val="tx1"/>
                </a:solidFill>
              </a:rPr>
              <a:t>NKE-ÁKK BA II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Öröklési jog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55964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72570">
            <a:off x="3203848" y="2564904"/>
            <a:ext cx="2886621" cy="3211874"/>
          </a:xfr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megtisztelő figyelmüket!!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92165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hu-HU" dirty="0" smtClean="0"/>
              <a:t>Deklaratív eljárás-&gt; az öröklést közhitelűen tanúsító hatálya van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hu-HU" dirty="0" smtClean="0"/>
              <a:t>Szükségszerű előzménye a hagyaték leltározása (örökhagyó lakóhelye szerinti illetékes önkormányzat jegyzője)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hu-HU" dirty="0" smtClean="0"/>
              <a:t>A hagyatékot leltározni kell, ha:</a:t>
            </a:r>
          </a:p>
          <a:p>
            <a:pPr marL="1341438" lvl="1" indent="-427038" algn="l">
              <a:buFont typeface="Wingdings" pitchFamily="2" charset="2"/>
              <a:buChar char="ü"/>
            </a:pPr>
            <a:r>
              <a:rPr lang="hu-HU" sz="2000" dirty="0" smtClean="0"/>
              <a:t>Ha belföldön fekvő  ingatlan van</a:t>
            </a:r>
          </a:p>
          <a:p>
            <a:pPr marL="1341438" lvl="1" indent="-427038" algn="l">
              <a:buFont typeface="Wingdings" pitchFamily="2" charset="2"/>
              <a:buChar char="ü"/>
            </a:pPr>
            <a:r>
              <a:rPr lang="hu-HU" sz="2000" dirty="0" smtClean="0"/>
              <a:t>Belföldön bejegyzett  GT-ben, ill. szövetkezetben fennálló tagi (részvényesi) részesedés van</a:t>
            </a:r>
          </a:p>
          <a:p>
            <a:pPr marL="1341438" lvl="1" indent="-427038" algn="l">
              <a:buFont typeface="Wingdings" pitchFamily="2" charset="2"/>
              <a:buChar char="ü"/>
            </a:pPr>
            <a:r>
              <a:rPr lang="hu-HU" sz="2000" dirty="0" smtClean="0"/>
              <a:t>Lajstromozott vagyontárgy van</a:t>
            </a:r>
          </a:p>
          <a:p>
            <a:pPr marL="1341438" lvl="1" indent="-427038" algn="l">
              <a:buFont typeface="Wingdings" pitchFamily="2" charset="2"/>
              <a:buChar char="ü"/>
            </a:pPr>
            <a:r>
              <a:rPr lang="hu-HU" sz="2000" dirty="0" smtClean="0"/>
              <a:t>Tv-ben meghatározott öröklési illetékmentes értéket meghaladó értékű ingó vagyon van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hu-HU" dirty="0" smtClean="0"/>
          </a:p>
          <a:p>
            <a:pPr marL="342900" lvl="8" indent="-342900" algn="l">
              <a:buFont typeface="Arial" pitchFamily="34" charset="0"/>
              <a:buChar char="•"/>
            </a:pPr>
            <a:endParaRPr lang="hu-HU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Hagyatéki eljárás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36700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342900" indent="-342900" algn="l">
              <a:buFont typeface="Arial" pitchFamily="34" charset="0"/>
              <a:buChar char="•"/>
              <a:tabLst>
                <a:tab pos="176213" algn="l"/>
                <a:tab pos="4129088" algn="l"/>
                <a:tab pos="4395788" algn="l"/>
              </a:tabLst>
            </a:pPr>
            <a:r>
              <a:rPr lang="hu-HU" dirty="0" smtClean="0"/>
              <a:t>A hagyatékot leltározni kell továbbá, ha:</a:t>
            </a:r>
          </a:p>
          <a:p>
            <a:pPr marL="1611313" lvl="2" indent="-342900" algn="l">
              <a:buFont typeface="Wingdings" pitchFamily="2" charset="2"/>
              <a:buChar char="ü"/>
              <a:tabLst>
                <a:tab pos="176213" algn="l"/>
                <a:tab pos="4129088" algn="l"/>
                <a:tab pos="4395788" algn="l"/>
              </a:tabLst>
            </a:pPr>
            <a:r>
              <a:rPr lang="hu-HU" sz="2000" dirty="0" smtClean="0"/>
              <a:t>Ha az öröklésben érdekelt kéri, valamint ha más kötelező leltározás alá eső vagyontárgy nincs</a:t>
            </a:r>
          </a:p>
          <a:p>
            <a:pPr marL="1611313" lvl="2" indent="-342900" algn="l">
              <a:buFont typeface="Wingdings" pitchFamily="2" charset="2"/>
              <a:buChar char="ü"/>
              <a:tabLst>
                <a:tab pos="176213" algn="l"/>
                <a:tab pos="4129088" algn="l"/>
                <a:tab pos="4395788" algn="l"/>
              </a:tabLst>
            </a:pPr>
            <a:r>
              <a:rPr lang="hu-HU" sz="2000" dirty="0" smtClean="0"/>
              <a:t>Ha az örökösként érdekelt öröklési érdeke veszélyeztetve van</a:t>
            </a:r>
          </a:p>
          <a:p>
            <a:pPr marL="1611313" lvl="2" indent="-342900" algn="l">
              <a:buFont typeface="Wingdings" pitchFamily="2" charset="2"/>
              <a:buChar char="ü"/>
              <a:tabLst>
                <a:tab pos="176213" algn="l"/>
                <a:tab pos="4129088" algn="l"/>
                <a:tab pos="4395788" algn="l"/>
              </a:tabLst>
            </a:pPr>
            <a:r>
              <a:rPr lang="hu-HU" sz="2000" dirty="0" smtClean="0"/>
              <a:t>Ha az örökhagyó végintézkedésével  alapítvány létesítését rendelte</a:t>
            </a:r>
          </a:p>
          <a:p>
            <a:pPr marL="519113" indent="-342900" algn="l">
              <a:buFont typeface="Arial" pitchFamily="34" charset="0"/>
              <a:buChar char="•"/>
              <a:tabLst>
                <a:tab pos="176213" algn="l"/>
                <a:tab pos="4129088" algn="l"/>
                <a:tab pos="4395788" algn="l"/>
              </a:tabLst>
            </a:pPr>
            <a:r>
              <a:rPr lang="hu-HU" dirty="0" smtClean="0"/>
              <a:t>A hagyatéki eljárás menete:</a:t>
            </a:r>
          </a:p>
          <a:p>
            <a:pPr marL="1611313" lvl="1" indent="-342900" algn="l">
              <a:buFont typeface="Wingdings" pitchFamily="2" charset="2"/>
              <a:buChar char="Ø"/>
              <a:tabLst>
                <a:tab pos="176213" algn="l"/>
                <a:tab pos="1254125" algn="l"/>
                <a:tab pos="1608138" algn="l"/>
                <a:tab pos="4129088" algn="l"/>
                <a:tab pos="4395788" algn="l"/>
              </a:tabLst>
            </a:pPr>
            <a:r>
              <a:rPr lang="hu-HU" sz="2000" dirty="0" smtClean="0"/>
              <a:t>Az illetékes közjegyző előtt  zajlik</a:t>
            </a:r>
          </a:p>
          <a:p>
            <a:pPr marL="1611313" lvl="1" indent="-342900" algn="l">
              <a:buFont typeface="Wingdings" pitchFamily="2" charset="2"/>
              <a:buChar char="Ø"/>
              <a:tabLst>
                <a:tab pos="176213" algn="l"/>
                <a:tab pos="1254125" algn="l"/>
                <a:tab pos="1608138" algn="l"/>
                <a:tab pos="4129088" algn="l"/>
                <a:tab pos="4395788" algn="l"/>
              </a:tabLst>
            </a:pPr>
            <a:r>
              <a:rPr lang="hu-HU" sz="2000" dirty="0" smtClean="0"/>
              <a:t>Ha több illetékes közjegyző van-&gt; megelőzés lesz a döntő </a:t>
            </a:r>
          </a:p>
          <a:p>
            <a:pPr marL="1611313" lvl="1" indent="-342900" algn="l">
              <a:buFont typeface="Wingdings" pitchFamily="2" charset="2"/>
              <a:buChar char="Ø"/>
              <a:tabLst>
                <a:tab pos="176213" algn="l"/>
                <a:tab pos="1254125" algn="l"/>
                <a:tab pos="1608138" algn="l"/>
                <a:tab pos="4129088" algn="l"/>
                <a:tab pos="4395788" algn="l"/>
              </a:tabLst>
            </a:pPr>
            <a:r>
              <a:rPr lang="hu-HU" sz="2000" dirty="0" smtClean="0"/>
              <a:t>A közjegyző a hagyatéki eljárást a leltár beérkezése, ill. a nála tett bejelentés után azonnal megindítja</a:t>
            </a:r>
            <a:endParaRPr lang="hu-HU" sz="20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Hagyatéki eljárás </a:t>
            </a:r>
            <a:r>
              <a:rPr lang="hu-HU" dirty="0" err="1" smtClean="0"/>
              <a:t>ii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71019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hu-HU" dirty="0" smtClean="0"/>
              <a:t>A közjegyző feladata: a hagyatéki eljárás keretében tisztázza az örökléssel kapcsolatos valamennyi vitát, így többek között:</a:t>
            </a:r>
          </a:p>
          <a:p>
            <a:pPr marL="1519238" lvl="1" algn="l">
              <a:buFont typeface="Wingdings" pitchFamily="2" charset="2"/>
              <a:buChar char="Ø"/>
            </a:pPr>
            <a:r>
              <a:rPr lang="hu-HU" sz="2000" dirty="0"/>
              <a:t> </a:t>
            </a:r>
            <a:r>
              <a:rPr lang="hu-HU" sz="2000" dirty="0" smtClean="0"/>
              <a:t> A végrendelet vitatott érvényességét </a:t>
            </a:r>
          </a:p>
          <a:p>
            <a:pPr marL="1519238" lvl="1" algn="l">
              <a:buFont typeface="Wingdings" pitchFamily="2" charset="2"/>
              <a:buChar char="Ø"/>
            </a:pPr>
            <a:r>
              <a:rPr lang="hu-HU" sz="2000" dirty="0" smtClean="0"/>
              <a:t>  Kiesési okokat </a:t>
            </a:r>
          </a:p>
          <a:p>
            <a:pPr marL="1519238" lvl="1" algn="l">
              <a:buFont typeface="Wingdings" pitchFamily="2" charset="2"/>
              <a:buChar char="Ø"/>
            </a:pPr>
            <a:r>
              <a:rPr lang="hu-HU" sz="2000" dirty="0"/>
              <a:t> </a:t>
            </a:r>
            <a:r>
              <a:rPr lang="hu-HU" sz="2000" dirty="0" smtClean="0"/>
              <a:t> örököstársak örökrészét</a:t>
            </a:r>
          </a:p>
          <a:p>
            <a:pPr marL="1519238" lvl="1" algn="l">
              <a:buFont typeface="Wingdings" pitchFamily="2" charset="2"/>
              <a:buChar char="Ø"/>
            </a:pPr>
            <a:r>
              <a:rPr lang="hu-HU" sz="2000" dirty="0"/>
              <a:t> </a:t>
            </a:r>
            <a:r>
              <a:rPr lang="hu-HU" sz="2000" dirty="0" smtClean="0"/>
              <a:t> ági öröklési igényeket </a:t>
            </a:r>
          </a:p>
          <a:p>
            <a:pPr marL="1519238" lvl="1" algn="l">
              <a:buFont typeface="Wingdings" pitchFamily="2" charset="2"/>
              <a:buChar char="Ø"/>
            </a:pPr>
            <a:r>
              <a:rPr lang="hu-HU" sz="2000" dirty="0"/>
              <a:t> </a:t>
            </a:r>
            <a:r>
              <a:rPr lang="hu-HU" sz="2000" dirty="0" smtClean="0"/>
              <a:t> köteles részi igényeket </a:t>
            </a:r>
          </a:p>
          <a:p>
            <a:pPr marL="431800" indent="-342900" algn="l">
              <a:buFont typeface="Arial" pitchFamily="34" charset="0"/>
              <a:buChar char="•"/>
            </a:pPr>
            <a:r>
              <a:rPr lang="hu-HU" dirty="0" smtClean="0"/>
              <a:t>Hagyatékátadó-végzés: a hagyatéki eljárás lezárásaként adja át a közjegyző 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Hagyatéki eljárás </a:t>
            </a:r>
            <a:r>
              <a:rPr lang="hu-HU" dirty="0" err="1" smtClean="0"/>
              <a:t>iii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50010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hu-HU" dirty="0" smtClean="0"/>
              <a:t>A hagyatékátadó-végzés:</a:t>
            </a:r>
          </a:p>
          <a:p>
            <a:pPr marL="1168400" lvl="1" indent="-342900" algn="l">
              <a:buFont typeface="Wingdings" pitchFamily="2" charset="2"/>
              <a:buChar char="Ø"/>
            </a:pPr>
            <a:r>
              <a:rPr lang="hu-HU" sz="2000" dirty="0" smtClean="0"/>
              <a:t>Teljes hatályú ~ </a:t>
            </a:r>
          </a:p>
          <a:p>
            <a:pPr marL="1168400" lvl="1" indent="-342900" algn="l">
              <a:buFont typeface="Wingdings" pitchFamily="2" charset="2"/>
              <a:buChar char="Ø"/>
            </a:pPr>
            <a:r>
              <a:rPr lang="hu-HU" sz="2000" dirty="0" smtClean="0"/>
              <a:t>Ideiglenes hatályú ~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hu-HU" dirty="0" smtClean="0"/>
              <a:t>Öröklési bizonyítvány: Az örökös számára a közjegyző által kiállított bizonyítvány, amely tanúsítja az örökösi minőséget a fellebbezési lehetőség  kinyilvánítása mellett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hu-HU" dirty="0" smtClean="0"/>
              <a:t>Jogorvoslat a hagyatéki eljárásban: a közjegyző által hozott érdemi rendelkezést tartalmazó végzés 15 napon belül fellebbezhető; a fellebbezést szintén a közjegyzőnél kell előterjeszteni, azonban törvényszéki hatáskörbe tartozik </a:t>
            </a:r>
          </a:p>
          <a:p>
            <a:pPr algn="l"/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HAGYATÉKI ELJÁRÁS IV.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9839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hu-HU" dirty="0" smtClean="0"/>
              <a:t>Hagyatéki per: az érdekelt az ideiglenes hatályú hagyatékátadó végzéssel figyelembe nem vett érdekét ~ útján érvényesítheti (30 nap)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hu-HU" dirty="0" smtClean="0"/>
              <a:t>Hagyatéki pert követően: A közjegyző a per kimenetelétől függően az alábbi végzéseket hozhatja</a:t>
            </a:r>
          </a:p>
          <a:p>
            <a:pPr marL="1257300" lvl="1" indent="-342900" algn="l">
              <a:buFont typeface="Wingdings" pitchFamily="2" charset="2"/>
              <a:buChar char="Ø"/>
            </a:pPr>
            <a:r>
              <a:rPr lang="hu-HU" sz="2000" dirty="0" smtClean="0"/>
              <a:t>Hivatalból megállapítja hogy  a hagyaték ideiglenes hatályú átadása teljes hatályúvá vált </a:t>
            </a:r>
          </a:p>
          <a:p>
            <a:pPr marL="1257300" lvl="1" indent="-342900" algn="l">
              <a:buFont typeface="Wingdings" pitchFamily="2" charset="2"/>
              <a:buChar char="Ø"/>
            </a:pPr>
            <a:r>
              <a:rPr lang="hu-HU" sz="2000" dirty="0" smtClean="0"/>
              <a:t>Az ideiglenes hatályú végzés hatályát veszti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hu-HU" dirty="0" smtClean="0"/>
              <a:t>Végrendelet megtámadása-&gt; 5 év elévülési idő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HAGYATÉKI ELJÁRÁS V.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8128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457200" indent="-457200" algn="l">
              <a:buFont typeface="+mj-lt"/>
              <a:buAutoNum type="arabicParenR"/>
            </a:pPr>
            <a:r>
              <a:rPr lang="hu-HU" dirty="0" smtClean="0"/>
              <a:t>Öröklésből való kitagadás:</a:t>
            </a:r>
          </a:p>
          <a:p>
            <a:pPr marL="1419225" indent="-342900" algn="l">
              <a:buFont typeface="Wingdings" pitchFamily="2" charset="2"/>
              <a:buChar char="Ø"/>
            </a:pPr>
            <a:r>
              <a:rPr lang="hu-HU" dirty="0" smtClean="0"/>
              <a:t>Csak végrendeletben, </a:t>
            </a:r>
            <a:r>
              <a:rPr lang="hu-HU" dirty="0" err="1" smtClean="0"/>
              <a:t>tv.-ben</a:t>
            </a:r>
            <a:r>
              <a:rPr lang="hu-HU" dirty="0" smtClean="0"/>
              <a:t> meghatározott valamelyik ok megjelölésével, köteles résztől való megfosztás</a:t>
            </a:r>
          </a:p>
          <a:p>
            <a:pPr marL="1419225" indent="-342900" algn="l">
              <a:buFont typeface="Wingdings" pitchFamily="2" charset="2"/>
              <a:buChar char="Ø"/>
            </a:pPr>
            <a:r>
              <a:rPr lang="hu-HU" dirty="0" smtClean="0"/>
              <a:t>Relatív kiesési ok </a:t>
            </a:r>
          </a:p>
          <a:p>
            <a:pPr marL="1419225" indent="-342900" algn="l">
              <a:buFont typeface="Wingdings" pitchFamily="2" charset="2"/>
              <a:buChar char="Ø"/>
            </a:pPr>
            <a:r>
              <a:rPr lang="hu-HU" dirty="0" smtClean="0"/>
              <a:t>Ha a kitagadás alapjául szolgáló okot az örökhagyó megbocsátja, később azonban olyan végrendeletet ír, amiben az örököst kitagadja, a kitagadás érvénytelen</a:t>
            </a:r>
          </a:p>
          <a:p>
            <a:pPr marL="1076325" algn="l"/>
            <a:endParaRPr lang="hu-HU" dirty="0" smtClean="0"/>
          </a:p>
          <a:p>
            <a:pPr algn="l"/>
            <a:r>
              <a:rPr lang="hu-HU" dirty="0" smtClean="0"/>
              <a:t>2) A végrendelet megtámadása: A  végrendelet érvénytelenségére/hatálytalanságára hivatkozhat az, aki az érvénytelenség vagy hatálytalanság megállapítása esetén maga örököl vagy tehertől mentesül</a:t>
            </a:r>
            <a:br>
              <a:rPr lang="hu-HU" dirty="0" smtClean="0"/>
            </a:br>
            <a:r>
              <a:rPr lang="hu-HU" dirty="0" smtClean="0"/>
              <a:t> (5 év elévülési idő )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Öröklési jogviták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32177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sz="quarter" idx="13"/>
          </p:nvPr>
        </p:nvSpPr>
        <p:spPr>
          <a:xfrm>
            <a:off x="467544" y="1988840"/>
            <a:ext cx="8229600" cy="4075176"/>
          </a:xfrm>
        </p:spPr>
        <p:txBody>
          <a:bodyPr/>
          <a:lstStyle/>
          <a:p>
            <a:pPr algn="l"/>
            <a:r>
              <a:rPr lang="hu-HU" dirty="0" smtClean="0"/>
              <a:t>3) Fennálló öröklési szerződéssel szemben:</a:t>
            </a:r>
          </a:p>
          <a:p>
            <a:pPr marL="1362075" lvl="1" indent="-285750" algn="l">
              <a:buFont typeface="Wingdings" pitchFamily="2" charset="2"/>
              <a:buChar char="Ø"/>
            </a:pPr>
            <a:r>
              <a:rPr lang="hu-HU" sz="2000" dirty="0" smtClean="0"/>
              <a:t>~ érvénytelenségére csak  az öröklésben személy szerint is  érdekelt hivatkozhat</a:t>
            </a:r>
          </a:p>
          <a:p>
            <a:pPr marL="1362075" lvl="1" indent="-285750" algn="l">
              <a:buFont typeface="Wingdings" pitchFamily="2" charset="2"/>
              <a:buChar char="Ø"/>
            </a:pPr>
            <a:r>
              <a:rPr lang="hu-HU" sz="2000" dirty="0" smtClean="0"/>
              <a:t>A bíróság  a szerződést csak a perben álló felek egymás közti viszonyában nyilváníthatja érvénytelennek</a:t>
            </a:r>
          </a:p>
          <a:p>
            <a:pPr marL="1362075" lvl="1" indent="-285750" algn="l">
              <a:buFont typeface="Wingdings" pitchFamily="2" charset="2"/>
              <a:buChar char="Ø"/>
            </a:pPr>
            <a:r>
              <a:rPr lang="hu-HU" sz="2000" dirty="0" smtClean="0"/>
              <a:t>Eredménye lehet: az élők közötti szerződések érvénytelenségének jogkövetkezményei, örökhagyó korábbi végrendelete válik hatályossá, törvényes öröklés rendje érvényesül</a:t>
            </a:r>
          </a:p>
          <a:p>
            <a:pPr algn="l"/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ÖRÖKLÉSI JOGVITÁK  II.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63851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sz="quarter" idx="13"/>
          </p:nvPr>
        </p:nvSpPr>
        <p:spPr>
          <a:xfrm>
            <a:off x="467544" y="2060848"/>
            <a:ext cx="8229600" cy="4075176"/>
          </a:xfrm>
        </p:spPr>
        <p:txBody>
          <a:bodyPr>
            <a:normAutofit/>
          </a:bodyPr>
          <a:lstStyle/>
          <a:p>
            <a:pPr algn="l"/>
            <a:r>
              <a:rPr lang="hu-HU" dirty="0" smtClean="0"/>
              <a:t>4) Üzletrészek öröklése: társasági tag halálával az üzletrész átszáll a jogutódra, azonban a társasági szerződés ezt az átszállást kizárhatja</a:t>
            </a:r>
          </a:p>
          <a:p>
            <a:pPr marL="1330325" indent="-342900" algn="l">
              <a:buFont typeface="Wingdings" pitchFamily="2" charset="2"/>
              <a:buChar char="Ø"/>
              <a:tabLst>
                <a:tab pos="1519238" algn="l"/>
              </a:tabLst>
            </a:pPr>
            <a:r>
              <a:rPr lang="hu-HU" dirty="0" smtClean="0"/>
              <a:t>Az esetlegesen felmerülő jogi problémákat az ügy vitás jellegétől függően a megyei bíróság mint cégbíróság vagy a megyei bíróság hivatott rendezni 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ÖRÖKLÉSI JOGVITÁK  III.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3331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169</TotalTime>
  <Words>508</Words>
  <Application>Microsoft Office PowerPoint</Application>
  <PresentationFormat>Diavetítés a képernyőre (4:3 oldalarány)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BlackTie</vt:lpstr>
      <vt:lpstr>Öröklési jog </vt:lpstr>
      <vt:lpstr>Hagyatéki eljárás</vt:lpstr>
      <vt:lpstr>Hagyatéki eljárás ii.</vt:lpstr>
      <vt:lpstr>Hagyatéki eljárás iii.</vt:lpstr>
      <vt:lpstr>HAGYATÉKI ELJÁRÁS IV.</vt:lpstr>
      <vt:lpstr>HAGYATÉKI ELJÁRÁS V.</vt:lpstr>
      <vt:lpstr>Öröklési jogviták </vt:lpstr>
      <vt:lpstr>ÖRÖKLÉSI JOGVITÁK  II.</vt:lpstr>
      <vt:lpstr>ÖRÖKLÉSI JOGVITÁK  III.</vt:lpstr>
      <vt:lpstr>Köszönöm megtisztelő figyelmüket!!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Öröklési jog</dc:title>
  <dc:creator>MSI</dc:creator>
  <cp:lastModifiedBy>MSI</cp:lastModifiedBy>
  <cp:revision>14</cp:revision>
  <dcterms:created xsi:type="dcterms:W3CDTF">2016-11-15T15:34:25Z</dcterms:created>
  <dcterms:modified xsi:type="dcterms:W3CDTF">2016-11-15T18:24:04Z</dcterms:modified>
</cp:coreProperties>
</file>