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60" r:id="rId6"/>
    <p:sldId id="261" r:id="rId7"/>
    <p:sldId id="262" r:id="rId8"/>
    <p:sldId id="263" r:id="rId9"/>
    <p:sldId id="264" r:id="rId10"/>
    <p:sldId id="269" r:id="rId11"/>
    <p:sldId id="270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ABFA-BEAF-4607-9636-002A6D2A3D95}" type="datetimeFigureOut">
              <a:rPr lang="hu-HU" smtClean="0"/>
              <a:pPr/>
              <a:t>2016.11.15.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3148-0AF9-4EDF-8430-4712D1ED9DB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ABFA-BEAF-4607-9636-002A6D2A3D95}" type="datetimeFigureOut">
              <a:rPr lang="hu-HU" smtClean="0"/>
              <a:pPr/>
              <a:t>2016.11.15.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3148-0AF9-4EDF-8430-4712D1ED9DB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ABFA-BEAF-4607-9636-002A6D2A3D95}" type="datetimeFigureOut">
              <a:rPr lang="hu-HU" smtClean="0"/>
              <a:pPr/>
              <a:t>2016.11.15.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3148-0AF9-4EDF-8430-4712D1ED9DB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ABFA-BEAF-4607-9636-002A6D2A3D95}" type="datetimeFigureOut">
              <a:rPr lang="hu-HU" smtClean="0"/>
              <a:pPr/>
              <a:t>2016.11.15.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3148-0AF9-4EDF-8430-4712D1ED9DB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ABFA-BEAF-4607-9636-002A6D2A3D95}" type="datetimeFigureOut">
              <a:rPr lang="hu-HU" smtClean="0"/>
              <a:pPr/>
              <a:t>2016.11.15.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3148-0AF9-4EDF-8430-4712D1ED9DB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ABFA-BEAF-4607-9636-002A6D2A3D95}" type="datetimeFigureOut">
              <a:rPr lang="hu-HU" smtClean="0"/>
              <a:pPr/>
              <a:t>2016.11.15.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3148-0AF9-4EDF-8430-4712D1ED9DB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ABFA-BEAF-4607-9636-002A6D2A3D95}" type="datetimeFigureOut">
              <a:rPr lang="hu-HU" smtClean="0"/>
              <a:pPr/>
              <a:t>2016.11.15.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3148-0AF9-4EDF-8430-4712D1ED9DB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ABFA-BEAF-4607-9636-002A6D2A3D95}" type="datetimeFigureOut">
              <a:rPr lang="hu-HU" smtClean="0"/>
              <a:pPr/>
              <a:t>2016.11.15.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3148-0AF9-4EDF-8430-4712D1ED9DB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ABFA-BEAF-4607-9636-002A6D2A3D95}" type="datetimeFigureOut">
              <a:rPr lang="hu-HU" smtClean="0"/>
              <a:pPr/>
              <a:t>2016.11.15.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3148-0AF9-4EDF-8430-4712D1ED9DB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ABFA-BEAF-4607-9636-002A6D2A3D95}" type="datetimeFigureOut">
              <a:rPr lang="hu-HU" smtClean="0"/>
              <a:pPr/>
              <a:t>2016.11.15.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3148-0AF9-4EDF-8430-4712D1ED9DB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ABFA-BEAF-4607-9636-002A6D2A3D95}" type="datetimeFigureOut">
              <a:rPr lang="hu-HU" smtClean="0"/>
              <a:pPr/>
              <a:t>2016.11.15.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3148-0AF9-4EDF-8430-4712D1ED9DB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1000"/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5ABFA-BEAF-4607-9636-002A6D2A3D95}" type="datetimeFigureOut">
              <a:rPr lang="hu-HU" smtClean="0"/>
              <a:pPr/>
              <a:t>2016.11.15.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B3148-0AF9-4EDF-8430-4712D1ED9DBE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lang="hu-HU" dirty="0" smtClean="0"/>
              <a:t>Házassági Vagyonjogi Szerződés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-357222" y="4572008"/>
            <a:ext cx="6400800" cy="1752600"/>
          </a:xfrm>
        </p:spPr>
        <p:txBody>
          <a:bodyPr>
            <a:normAutofit/>
          </a:bodyPr>
          <a:lstStyle/>
          <a:p>
            <a:r>
              <a:rPr lang="hu-HU" dirty="0" smtClean="0"/>
              <a:t>Előadók :</a:t>
            </a:r>
          </a:p>
          <a:p>
            <a:r>
              <a:rPr lang="hu-HU" dirty="0" smtClean="0"/>
              <a:t>Nyíri </a:t>
            </a:r>
            <a:r>
              <a:rPr lang="hu-HU" dirty="0" err="1" smtClean="0"/>
              <a:t>Sharon</a:t>
            </a:r>
            <a:r>
              <a:rPr lang="hu-HU" dirty="0" smtClean="0"/>
              <a:t> Nóra</a:t>
            </a:r>
          </a:p>
          <a:p>
            <a:r>
              <a:rPr lang="hu-HU" dirty="0" smtClean="0"/>
              <a:t>Gáspár </a:t>
            </a:r>
            <a:r>
              <a:rPr lang="hu-HU" dirty="0" smtClean="0"/>
              <a:t>Dóra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0" y="0"/>
            <a:ext cx="9144000" cy="17859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5074" y="214290"/>
            <a:ext cx="2674927" cy="1535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Kép 5" descr="hazassag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578" y="3857628"/>
            <a:ext cx="1904762" cy="253968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 descr="hazassag_itelet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642918"/>
            <a:ext cx="6859663" cy="7814053"/>
          </a:xfrm>
        </p:spPr>
      </p:pic>
      <p:pic>
        <p:nvPicPr>
          <p:cNvPr id="5" name="Kép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74927" cy="1535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71472" y="3143248"/>
            <a:ext cx="8229600" cy="9001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u-HU" sz="4800" dirty="0" smtClean="0">
                <a:latin typeface="Levenim MT" pitchFamily="2" charset="-79"/>
                <a:cs typeface="Levenim MT" pitchFamily="2" charset="-79"/>
              </a:rPr>
              <a:t>Köszönjük a Figyelmet !</a:t>
            </a:r>
            <a:endParaRPr lang="hu-HU" sz="4800" dirty="0">
              <a:latin typeface="Levenim MT" pitchFamily="2" charset="-79"/>
              <a:cs typeface="Levenim MT" pitchFamily="2" charset="-79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0" y="0"/>
            <a:ext cx="9144000" cy="17859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5074" y="214290"/>
            <a:ext cx="2674927" cy="1535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85984" y="1857364"/>
            <a:ext cx="5643570" cy="2786082"/>
          </a:xfrm>
        </p:spPr>
        <p:txBody>
          <a:bodyPr/>
          <a:lstStyle/>
          <a:p>
            <a:r>
              <a:rPr lang="hu-HU" dirty="0" smtClean="0"/>
              <a:t>2015. </a:t>
            </a:r>
            <a:r>
              <a:rPr lang="hu-HU" dirty="0" smtClean="0"/>
              <a:t>március </a:t>
            </a:r>
            <a:r>
              <a:rPr lang="hu-HU" dirty="0" smtClean="0"/>
              <a:t>15. </a:t>
            </a:r>
          </a:p>
          <a:p>
            <a:r>
              <a:rPr lang="hu-HU" dirty="0" smtClean="0"/>
              <a:t>2013</a:t>
            </a:r>
            <a:r>
              <a:rPr lang="hu-HU" dirty="0" smtClean="0"/>
              <a:t>. </a:t>
            </a:r>
            <a:r>
              <a:rPr lang="hu-HU" dirty="0" smtClean="0"/>
              <a:t>évi V. </a:t>
            </a:r>
            <a:r>
              <a:rPr lang="hu-HU" dirty="0" smtClean="0"/>
              <a:t>törvény </a:t>
            </a:r>
          </a:p>
          <a:p>
            <a:r>
              <a:rPr lang="hu-HU" dirty="0" smtClean="0"/>
              <a:t>T</a:t>
            </a:r>
            <a:r>
              <a:rPr lang="hu-HU" dirty="0" smtClean="0"/>
              <a:t>örvényes </a:t>
            </a:r>
            <a:r>
              <a:rPr lang="hu-HU" dirty="0" smtClean="0"/>
              <a:t>vagyonjogi rendszer 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0" y="0"/>
            <a:ext cx="9144000" cy="17859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5074" y="214290"/>
            <a:ext cx="2674927" cy="1535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zövegdoboz 5"/>
          <p:cNvSpPr txBox="1"/>
          <p:nvPr/>
        </p:nvSpPr>
        <p:spPr>
          <a:xfrm>
            <a:off x="571472" y="642918"/>
            <a:ext cx="5000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Book Antiqua" pitchFamily="18" charset="0"/>
              </a:rPr>
              <a:t>A házassági </a:t>
            </a:r>
            <a:r>
              <a:rPr lang="hu-HU" sz="2400" dirty="0" smtClean="0">
                <a:latin typeface="Book Antiqua" pitchFamily="18" charset="0"/>
              </a:rPr>
              <a:t>szerződés</a:t>
            </a:r>
            <a:endParaRPr lang="hu-HU" dirty="0"/>
          </a:p>
        </p:txBody>
      </p:sp>
      <p:pic>
        <p:nvPicPr>
          <p:cNvPr id="1026" name="Picture 2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330714"/>
            <a:ext cx="3000396" cy="25272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4282" y="2000240"/>
            <a:ext cx="7000924" cy="2786081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Vagyontárgyak </a:t>
            </a:r>
            <a:endParaRPr lang="hu-HU" dirty="0" smtClean="0"/>
          </a:p>
          <a:p>
            <a:r>
              <a:rPr lang="hu-HU" dirty="0" smtClean="0"/>
              <a:t>5 </a:t>
            </a:r>
            <a:r>
              <a:rPr lang="hu-HU" dirty="0" smtClean="0"/>
              <a:t>éves szabály </a:t>
            </a:r>
            <a:r>
              <a:rPr lang="hu-HU" dirty="0" smtClean="0"/>
              <a:t>vagyonjogi </a:t>
            </a:r>
            <a:r>
              <a:rPr lang="hu-HU" dirty="0" smtClean="0"/>
              <a:t>szerződés </a:t>
            </a:r>
          </a:p>
          <a:p>
            <a:r>
              <a:rPr lang="hu-HU" dirty="0" smtClean="0"/>
              <a:t>C</a:t>
            </a:r>
            <a:r>
              <a:rPr lang="hu-HU" dirty="0" smtClean="0"/>
              <a:t>sak </a:t>
            </a:r>
            <a:r>
              <a:rPr lang="hu-HU" dirty="0" smtClean="0"/>
              <a:t>ügyvéd es közjegyző </a:t>
            </a:r>
            <a:r>
              <a:rPr lang="hu-HU" dirty="0" smtClean="0"/>
              <a:t>készíthet</a:t>
            </a:r>
          </a:p>
          <a:p>
            <a:r>
              <a:rPr lang="hu-HU" dirty="0" smtClean="0"/>
              <a:t>O</a:t>
            </a:r>
            <a:r>
              <a:rPr lang="hu-HU" dirty="0" smtClean="0"/>
              <a:t>rszágához </a:t>
            </a:r>
            <a:r>
              <a:rPr lang="hu-HU" dirty="0" smtClean="0"/>
              <a:t>nyilvántartásba </a:t>
            </a:r>
            <a:r>
              <a:rPr lang="hu-HU" dirty="0" smtClean="0"/>
              <a:t>vétel</a:t>
            </a:r>
          </a:p>
          <a:p>
            <a:r>
              <a:rPr lang="hu-HU" dirty="0" smtClean="0"/>
              <a:t> Közjegyzői </a:t>
            </a:r>
            <a:r>
              <a:rPr lang="hu-HU" dirty="0" smtClean="0"/>
              <a:t>kamara 100 évig őrzi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0" y="0"/>
            <a:ext cx="9144000" cy="17859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5074" y="214290"/>
            <a:ext cx="2674927" cy="1535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zövegdoboz 5"/>
          <p:cNvSpPr txBox="1"/>
          <p:nvPr/>
        </p:nvSpPr>
        <p:spPr>
          <a:xfrm>
            <a:off x="1214414" y="642918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Book Antiqua" pitchFamily="18" charset="0"/>
              </a:rPr>
              <a:t>Különvagyon</a:t>
            </a:r>
            <a:endParaRPr lang="hu-HU" sz="2400" dirty="0">
              <a:latin typeface="Book Antiqua" pitchFamily="18" charset="0"/>
            </a:endParaRPr>
          </a:p>
        </p:txBody>
      </p:sp>
      <p:pic>
        <p:nvPicPr>
          <p:cNvPr id="2050" name="Picture 2" descr="C:\Users\DORCI\AppData\Local\Microsoft\Windows\INetCache\IE\5JJIJAJU\120116_forint_penz_penz_penz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4607703"/>
            <a:ext cx="3000396" cy="22502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857364"/>
            <a:ext cx="5786478" cy="2928958"/>
          </a:xfrm>
        </p:spPr>
        <p:txBody>
          <a:bodyPr>
            <a:normAutofit fontScale="85000" lnSpcReduction="10000"/>
          </a:bodyPr>
          <a:lstStyle/>
          <a:p>
            <a:r>
              <a:rPr lang="hu-HU" dirty="0" smtClean="0"/>
              <a:t>Kötelmi </a:t>
            </a:r>
            <a:r>
              <a:rPr lang="hu-HU" dirty="0" smtClean="0"/>
              <a:t>jog XXV. Cím alatt rendelkezik az élettársi kapcsolatról </a:t>
            </a:r>
            <a:endParaRPr lang="hu-HU" dirty="0" smtClean="0"/>
          </a:p>
          <a:p>
            <a:r>
              <a:rPr lang="hu-HU" dirty="0" smtClean="0"/>
              <a:t> </a:t>
            </a:r>
            <a:r>
              <a:rPr lang="hu-HU" dirty="0" smtClean="0"/>
              <a:t>Az élettársi vagyonjogi </a:t>
            </a:r>
            <a:r>
              <a:rPr lang="hu-HU" dirty="0" smtClean="0"/>
              <a:t>szerződés</a:t>
            </a:r>
          </a:p>
          <a:p>
            <a:r>
              <a:rPr lang="hu-HU" dirty="0" smtClean="0"/>
              <a:t>Élettársak </a:t>
            </a:r>
            <a:r>
              <a:rPr lang="hu-HU" dirty="0" smtClean="0"/>
              <a:t>közötti törvényes vagyonjogi rendszer </a:t>
            </a:r>
          </a:p>
          <a:p>
            <a:r>
              <a:rPr lang="hu-HU" dirty="0" smtClean="0"/>
              <a:t>L</a:t>
            </a:r>
            <a:r>
              <a:rPr lang="hu-HU" dirty="0" smtClean="0"/>
              <a:t>akáshasználat </a:t>
            </a:r>
            <a:r>
              <a:rPr lang="hu-HU" dirty="0" smtClean="0"/>
              <a:t>szerződés rendezése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0" y="0"/>
            <a:ext cx="9144000" cy="17859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5074" y="214290"/>
            <a:ext cx="2674927" cy="1535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zövegdoboz 5"/>
          <p:cNvSpPr txBox="1"/>
          <p:nvPr/>
        </p:nvSpPr>
        <p:spPr>
          <a:xfrm>
            <a:off x="1214414" y="642918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Book Antiqua" pitchFamily="18" charset="0"/>
              </a:rPr>
              <a:t>Élettársi vagyonjog</a:t>
            </a:r>
            <a:endParaRPr lang="hu-HU" sz="2400" dirty="0">
              <a:latin typeface="Book Antiqua" pitchFamily="18" charset="0"/>
            </a:endParaRPr>
          </a:p>
        </p:txBody>
      </p:sp>
      <p:pic>
        <p:nvPicPr>
          <p:cNvPr id="7" name="Kép 6" descr="a09421e8b4b0dfbddda9b01e16c9e00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4572008"/>
            <a:ext cx="2952750" cy="19621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034" y="1857364"/>
            <a:ext cx="8186766" cy="5000636"/>
          </a:xfrm>
        </p:spPr>
        <p:txBody>
          <a:bodyPr>
            <a:normAutofit/>
          </a:bodyPr>
          <a:lstStyle/>
          <a:p>
            <a:r>
              <a:rPr lang="hu-HU" sz="2800" dirty="0" smtClean="0"/>
              <a:t>Házasulók és házastársak maguk határozzák meg a vagyonjogi viszonyt, amelyet alkalmazni fognak</a:t>
            </a:r>
          </a:p>
          <a:p>
            <a:r>
              <a:rPr lang="hu-HU" sz="2800" dirty="0" smtClean="0"/>
              <a:t>Két típus a 2013. évi V. törvény (új Ptk.) hatályba lépésével</a:t>
            </a:r>
          </a:p>
          <a:p>
            <a:endParaRPr lang="hu-HU" sz="2800" dirty="0" smtClean="0"/>
          </a:p>
          <a:p>
            <a:r>
              <a:rPr lang="hu-HU" sz="2800" u="sng" dirty="0" smtClean="0"/>
              <a:t>Két típus </a:t>
            </a:r>
            <a:r>
              <a:rPr lang="hu-HU" sz="2800" dirty="0" smtClean="0"/>
              <a:t>: </a:t>
            </a:r>
          </a:p>
          <a:p>
            <a:pPr>
              <a:buNone/>
            </a:pPr>
            <a:r>
              <a:rPr lang="hu-HU" sz="2800" dirty="0"/>
              <a:t>	</a:t>
            </a:r>
            <a:r>
              <a:rPr lang="hu-HU" sz="2800" dirty="0" smtClean="0"/>
              <a:t>	- közszerzeményi szerződés</a:t>
            </a:r>
          </a:p>
          <a:p>
            <a:pPr>
              <a:buNone/>
            </a:pPr>
            <a:r>
              <a:rPr lang="hu-HU" sz="2800" dirty="0"/>
              <a:t>	</a:t>
            </a:r>
            <a:r>
              <a:rPr lang="hu-HU" sz="2800" dirty="0" smtClean="0"/>
              <a:t>	- vagyonelkülönülési szerződés</a:t>
            </a:r>
          </a:p>
          <a:p>
            <a:pPr>
              <a:buNone/>
            </a:pPr>
            <a:r>
              <a:rPr lang="hu-HU" sz="2800" dirty="0"/>
              <a:t>	</a:t>
            </a:r>
            <a:r>
              <a:rPr lang="hu-HU" sz="2800" dirty="0" smtClean="0"/>
              <a:t>+ vegyesen is alkalmazhatóak</a:t>
            </a:r>
            <a:endParaRPr lang="hu-HU" sz="2800" dirty="0"/>
          </a:p>
        </p:txBody>
      </p:sp>
      <p:sp>
        <p:nvSpPr>
          <p:cNvPr id="4" name="Téglalap 3"/>
          <p:cNvSpPr/>
          <p:nvPr/>
        </p:nvSpPr>
        <p:spPr>
          <a:xfrm>
            <a:off x="0" y="0"/>
            <a:ext cx="9144000" cy="17859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5074" y="214290"/>
            <a:ext cx="2674927" cy="1535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zövegdoboz 5"/>
          <p:cNvSpPr txBox="1"/>
          <p:nvPr/>
        </p:nvSpPr>
        <p:spPr>
          <a:xfrm>
            <a:off x="500034" y="714356"/>
            <a:ext cx="5429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Book Antiqua" pitchFamily="18" charset="0"/>
              </a:rPr>
              <a:t>A házassági vagyonjogi szerződés típusai</a:t>
            </a:r>
            <a:endParaRPr lang="hu-HU" sz="2400" dirty="0">
              <a:latin typeface="Book Antiqua" pitchFamily="18" charset="0"/>
            </a:endParaRPr>
          </a:p>
        </p:txBody>
      </p:sp>
      <p:pic>
        <p:nvPicPr>
          <p:cNvPr id="7" name="Kép 6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60" y="3500438"/>
            <a:ext cx="2619375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71472" y="2000240"/>
            <a:ext cx="8115328" cy="4643470"/>
          </a:xfrm>
        </p:spPr>
        <p:txBody>
          <a:bodyPr>
            <a:normAutofit/>
          </a:bodyPr>
          <a:lstStyle/>
          <a:p>
            <a:r>
              <a:rPr lang="hu-HU" sz="2800" dirty="0" smtClean="0"/>
              <a:t>Közszerzeményi rendszer kikötése</a:t>
            </a:r>
          </a:p>
          <a:p>
            <a:r>
              <a:rPr lang="hu-HU" sz="2800" dirty="0" smtClean="0"/>
              <a:t>Érvényesülnek a </a:t>
            </a:r>
            <a:r>
              <a:rPr lang="hu-HU" sz="2800" dirty="0" err="1" smtClean="0"/>
              <a:t>vagyonelkülönítés</a:t>
            </a:r>
            <a:r>
              <a:rPr lang="hu-HU" sz="2800" dirty="0" smtClean="0"/>
              <a:t> szabályai</a:t>
            </a:r>
          </a:p>
          <a:p>
            <a:r>
              <a:rPr lang="hu-HU" sz="2800" dirty="0" smtClean="0"/>
              <a:t>Vagyonszaporulat megosztása az életközösség megszűnése után</a:t>
            </a:r>
          </a:p>
          <a:p>
            <a:r>
              <a:rPr lang="hu-HU" u="sng" dirty="0" smtClean="0"/>
              <a:t>Közszerzemény:</a:t>
            </a:r>
            <a:r>
              <a:rPr lang="hu-HU" dirty="0" smtClean="0"/>
              <a:t> </a:t>
            </a:r>
            <a:r>
              <a:rPr lang="hu-HU" sz="2200" dirty="0" smtClean="0"/>
              <a:t>az a tiszta vagyoni érték, amely a házastársnak az életközösség megszűnésekor meglévő vagyonában a házastársakat terhelő adósság ráeső részének és a különvagyonának a levonása után fennmarad</a:t>
            </a:r>
            <a:r>
              <a:rPr lang="hu-HU" dirty="0" smtClean="0"/>
              <a:t>.</a:t>
            </a:r>
            <a:endParaRPr lang="hu-HU" u="sng" dirty="0"/>
          </a:p>
        </p:txBody>
      </p:sp>
      <p:sp>
        <p:nvSpPr>
          <p:cNvPr id="4" name="Téglalap 3"/>
          <p:cNvSpPr/>
          <p:nvPr/>
        </p:nvSpPr>
        <p:spPr>
          <a:xfrm>
            <a:off x="0" y="0"/>
            <a:ext cx="9144000" cy="17859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5074" y="214290"/>
            <a:ext cx="2674927" cy="1535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zövegdoboz 5"/>
          <p:cNvSpPr txBox="1"/>
          <p:nvPr/>
        </p:nvSpPr>
        <p:spPr>
          <a:xfrm>
            <a:off x="357158" y="714356"/>
            <a:ext cx="5286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Book Antiqua" pitchFamily="18" charset="0"/>
              </a:rPr>
              <a:t>I. Közszerzeményi szerződés</a:t>
            </a:r>
            <a:endParaRPr lang="hu-HU" sz="2400" dirty="0">
              <a:latin typeface="Book Antiqua" pitchFamily="18" charset="0"/>
            </a:endParaRPr>
          </a:p>
        </p:txBody>
      </p:sp>
      <p:pic>
        <p:nvPicPr>
          <p:cNvPr id="7" name="Kép 6" descr="4w5zwrtz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1339" y="5170679"/>
            <a:ext cx="2252661" cy="168732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034" y="2071678"/>
            <a:ext cx="8186766" cy="4054485"/>
          </a:xfrm>
        </p:spPr>
        <p:txBody>
          <a:bodyPr>
            <a:normAutofit/>
          </a:bodyPr>
          <a:lstStyle/>
          <a:p>
            <a:r>
              <a:rPr lang="hu-HU" sz="2800" dirty="0" smtClean="0"/>
              <a:t>Házastársi Vagyonközösséget kizárták a házastársak a jövőre nézve,</a:t>
            </a:r>
          </a:p>
          <a:p>
            <a:r>
              <a:rPr lang="hu-HU" sz="2800" dirty="0" smtClean="0"/>
              <a:t>Vagy tartozások, terhek tekintetében zárták ki</a:t>
            </a:r>
          </a:p>
          <a:p>
            <a:r>
              <a:rPr lang="hu-HU" sz="2800" dirty="0" smtClean="0"/>
              <a:t>Vonatkozhat a teljes vagyonra, vagy annak egyes részeire</a:t>
            </a:r>
          </a:p>
          <a:p>
            <a:r>
              <a:rPr lang="hu-HU" sz="2800" dirty="0" smtClean="0"/>
              <a:t>Önállóan használják és kezelik a vagyonukat    (önállóan rendelkeznek vele és a tartozásukért önmaguk felelnek)</a:t>
            </a:r>
          </a:p>
          <a:p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0" y="0"/>
            <a:ext cx="9144000" cy="17859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5074" y="214290"/>
            <a:ext cx="2674927" cy="1535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zövegdoboz 5"/>
          <p:cNvSpPr txBox="1"/>
          <p:nvPr/>
        </p:nvSpPr>
        <p:spPr>
          <a:xfrm>
            <a:off x="642910" y="785794"/>
            <a:ext cx="4714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Book Antiqua" pitchFamily="18" charset="0"/>
              </a:rPr>
              <a:t>II. </a:t>
            </a:r>
            <a:r>
              <a:rPr lang="hu-HU" sz="2400" dirty="0" err="1" smtClean="0">
                <a:latin typeface="Book Antiqua" pitchFamily="18" charset="0"/>
              </a:rPr>
              <a:t>Vagyonelkülönítési</a:t>
            </a:r>
            <a:r>
              <a:rPr lang="hu-HU" sz="2400" dirty="0" smtClean="0">
                <a:latin typeface="Book Antiqua" pitchFamily="18" charset="0"/>
              </a:rPr>
              <a:t> szerződés</a:t>
            </a:r>
            <a:endParaRPr lang="hu-HU" sz="2400" dirty="0">
              <a:latin typeface="Book Antiqua" pitchFamily="18" charset="0"/>
            </a:endParaRPr>
          </a:p>
        </p:txBody>
      </p:sp>
      <p:pic>
        <p:nvPicPr>
          <p:cNvPr id="7" name="Kép 6" descr="30156300-házassági-szerződés-és-a-válás-jogi-fogalom,-mint-a-jog-érvényesülésén-alapuló-skálá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5500702"/>
            <a:ext cx="1371600" cy="113385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4282" y="2071678"/>
            <a:ext cx="5572164" cy="4214841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Házastársak osztatlan, közös tulajdonába kerül, amit a házasság alatt együtt vagy külön szereztek</a:t>
            </a:r>
          </a:p>
          <a:p>
            <a:r>
              <a:rPr lang="hu-HU" dirty="0" smtClean="0"/>
              <a:t>Kivéve a házastársak különvagyona</a:t>
            </a:r>
          </a:p>
          <a:p>
            <a:r>
              <a:rPr lang="hu-HU" dirty="0" smtClean="0"/>
              <a:t>Közös a különvagyon haszna</a:t>
            </a:r>
          </a:p>
          <a:p>
            <a:r>
              <a:rPr lang="hu-HU" dirty="0" smtClean="0"/>
              <a:t>Közös a szellemi alkotás után járó díj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0" y="0"/>
            <a:ext cx="9144000" cy="17859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5074" y="214290"/>
            <a:ext cx="2674927" cy="1535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zövegdoboz 5"/>
          <p:cNvSpPr txBox="1"/>
          <p:nvPr/>
        </p:nvSpPr>
        <p:spPr>
          <a:xfrm>
            <a:off x="857224" y="214290"/>
            <a:ext cx="45005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Book Antiqua" pitchFamily="18" charset="0"/>
              </a:rPr>
              <a:t>A házasságkötés után mi kerül a házastársam tulajdonába vagyonszerződés megkötése nélkül ?</a:t>
            </a:r>
            <a:endParaRPr lang="hu-HU" sz="2400" dirty="0">
              <a:latin typeface="Book Antiqua" pitchFamily="18" charset="0"/>
            </a:endParaRPr>
          </a:p>
        </p:txBody>
      </p:sp>
      <p:pic>
        <p:nvPicPr>
          <p:cNvPr id="7" name="Kép 6" descr="78d00af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2071678"/>
            <a:ext cx="2571768" cy="43447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4282" y="1643050"/>
            <a:ext cx="8715436" cy="4857784"/>
          </a:xfrm>
        </p:spPr>
        <p:txBody>
          <a:bodyPr>
            <a:noAutofit/>
          </a:bodyPr>
          <a:lstStyle/>
          <a:p>
            <a:r>
              <a:rPr lang="hu-HU" sz="1600" b="1" dirty="0" smtClean="0"/>
              <a:t>HÁZASSÁGI SZERZŐDÉS</a:t>
            </a:r>
            <a:endParaRPr lang="hu-HU" sz="1600" dirty="0" smtClean="0"/>
          </a:p>
          <a:p>
            <a:r>
              <a:rPr lang="hu-HU" sz="1600" dirty="0" smtClean="0"/>
              <a:t>amely létrejött egyrészről:</a:t>
            </a:r>
            <a:br>
              <a:rPr lang="hu-HU" sz="1600" dirty="0" smtClean="0"/>
            </a:br>
            <a:r>
              <a:rPr lang="hu-HU" sz="1600" b="1" dirty="0" smtClean="0"/>
              <a:t>Feleség Éva </a:t>
            </a:r>
            <a:r>
              <a:rPr lang="hu-HU" sz="1600" dirty="0" smtClean="0"/>
              <a:t>(született: Budapest, 1978. július 14. , anyja neve: Ó Ida, személyi igazolvány száma: 12345AB, személyi szám: 2 780714 1234, lakik: 1234 Budapest, Házasság u, 12..) feleség, a továbbiakban, mint </a:t>
            </a:r>
            <a:r>
              <a:rPr lang="hu-HU" sz="1600" b="1" dirty="0" smtClean="0"/>
              <a:t>Feleség</a:t>
            </a:r>
            <a:r>
              <a:rPr lang="hu-HU" sz="1600" dirty="0" smtClean="0"/>
              <a:t>,</a:t>
            </a:r>
            <a:br>
              <a:rPr lang="hu-HU" sz="1600" dirty="0" smtClean="0"/>
            </a:br>
            <a:r>
              <a:rPr lang="hu-HU" sz="1600" dirty="0" smtClean="0"/>
              <a:t>másrészről:</a:t>
            </a:r>
            <a:br>
              <a:rPr lang="hu-HU" sz="1600" dirty="0" smtClean="0"/>
            </a:br>
            <a:r>
              <a:rPr lang="hu-HU" sz="1600" b="1" dirty="0" smtClean="0"/>
              <a:t>Férj Ádám </a:t>
            </a:r>
            <a:r>
              <a:rPr lang="hu-HU" sz="1600" dirty="0" smtClean="0"/>
              <a:t>(született: Budapest, 1975. augusztus 03., anyja neve: </a:t>
            </a:r>
            <a:r>
              <a:rPr lang="hu-HU" sz="1600" dirty="0" err="1" smtClean="0"/>
              <a:t>Bé</a:t>
            </a:r>
            <a:r>
              <a:rPr lang="hu-HU" sz="1600" dirty="0" smtClean="0"/>
              <a:t> Zsuzsanna, személyi igazolvány száma: 67890CD, személyi szám: 1 740803 5678, lakik: 1567 Budapest, Esküvő u. 1.) férj, a továbbiakban, mint </a:t>
            </a:r>
            <a:r>
              <a:rPr lang="hu-HU" sz="1600" b="1" dirty="0" smtClean="0"/>
              <a:t>Férj</a:t>
            </a:r>
            <a:r>
              <a:rPr lang="hu-HU" sz="1600" dirty="0" smtClean="0"/>
              <a:t>, együttes említésük esetén: </a:t>
            </a:r>
            <a:r>
              <a:rPr lang="hu-HU" sz="1600" b="1" dirty="0" smtClean="0"/>
              <a:t>Házastársak </a:t>
            </a:r>
            <a:r>
              <a:rPr lang="hu-HU" sz="1600" dirty="0" smtClean="0"/>
              <a:t>között a mai napon az alábbi feltételek szerint:</a:t>
            </a:r>
          </a:p>
          <a:p>
            <a:r>
              <a:rPr lang="hu-HU" sz="1600" dirty="0" smtClean="0"/>
              <a:t>   A Házastársak megállapítják, hogy egymással 2009. január 03-án kívánnak házasságot kötni. Jelen házassági szerződésük a házasságkötés napján lép hatályba. / vagy a Házastársak megállapítják, hogy egymással 2008. március 17.-én a budapesti XXX. kerületi anyakönyvvezető előtt 176/2008/W számon kötöttek házasságot. </a:t>
            </a:r>
            <a:br>
              <a:rPr lang="hu-HU" sz="1600" dirty="0" smtClean="0"/>
            </a:br>
            <a:endParaRPr lang="hu-HU" sz="1600" dirty="0" smtClean="0"/>
          </a:p>
          <a:p>
            <a:r>
              <a:rPr lang="hu-HU" sz="1600" dirty="0" smtClean="0"/>
              <a:t>A Házastársak megállapodnak, hogy jelen szerződésben </a:t>
            </a:r>
            <a:r>
              <a:rPr lang="hu-HU" sz="1600" dirty="0" smtClean="0"/>
              <a:t>szabályozni</a:t>
            </a:r>
          </a:p>
          <a:p>
            <a:pPr>
              <a:buNone/>
            </a:pPr>
            <a:r>
              <a:rPr lang="hu-HU" sz="1600" dirty="0" smtClean="0"/>
              <a:t> </a:t>
            </a:r>
            <a:r>
              <a:rPr lang="hu-HU" sz="1600" dirty="0" smtClean="0"/>
              <a:t>kívánják a házassági életközösség előtt, illetve az az alatt </a:t>
            </a:r>
            <a:r>
              <a:rPr lang="hu-HU" sz="1600" dirty="0" smtClean="0"/>
              <a:t>keletkezett</a:t>
            </a:r>
          </a:p>
          <a:p>
            <a:pPr>
              <a:buNone/>
            </a:pPr>
            <a:r>
              <a:rPr lang="hu-HU" sz="1600" dirty="0" smtClean="0"/>
              <a:t>vagyonuk </a:t>
            </a:r>
            <a:r>
              <a:rPr lang="hu-HU" sz="1600" dirty="0" smtClean="0"/>
              <a:t>sorsát</a:t>
            </a:r>
            <a:r>
              <a:rPr lang="hu-HU" sz="1600" dirty="0" smtClean="0"/>
              <a:t>.</a:t>
            </a:r>
            <a:endParaRPr lang="hu-HU" sz="1600" dirty="0" smtClean="0"/>
          </a:p>
          <a:p>
            <a:r>
              <a:rPr lang="hu-HU" sz="1600" dirty="0" smtClean="0"/>
              <a:t>…</a:t>
            </a:r>
            <a:endParaRPr lang="hu-HU" sz="1600" dirty="0" smtClean="0"/>
          </a:p>
        </p:txBody>
      </p:sp>
      <p:sp>
        <p:nvSpPr>
          <p:cNvPr id="4" name="Téglalap 3"/>
          <p:cNvSpPr/>
          <p:nvPr/>
        </p:nvSpPr>
        <p:spPr>
          <a:xfrm>
            <a:off x="0" y="0"/>
            <a:ext cx="9144000" cy="142873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69073" y="0"/>
            <a:ext cx="2674927" cy="1535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zövegdoboz 5"/>
          <p:cNvSpPr txBox="1"/>
          <p:nvPr/>
        </p:nvSpPr>
        <p:spPr>
          <a:xfrm>
            <a:off x="1357290" y="285728"/>
            <a:ext cx="371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Book Antiqua" pitchFamily="18" charset="0"/>
              </a:rPr>
              <a:t>Minta – Egy Házassági Szerződés Eleje</a:t>
            </a:r>
            <a:endParaRPr lang="hu-HU" sz="2400" dirty="0">
              <a:latin typeface="Book Antiqua" pitchFamily="18" charset="0"/>
            </a:endParaRPr>
          </a:p>
        </p:txBody>
      </p:sp>
      <p:pic>
        <p:nvPicPr>
          <p:cNvPr id="7" name="Kép 6" descr="law-40007_640[1]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29454" y="4937827"/>
            <a:ext cx="1581143" cy="192017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259</Words>
  <Application>Microsoft Office PowerPoint</Application>
  <PresentationFormat>Diavetítés a képernyőre (4:3 oldalarány)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Office-téma</vt:lpstr>
      <vt:lpstr>Házassági Vagyonjogi Szerződés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Házassági Vagyonjogi Szerződés</dc:title>
  <dc:creator>DORCI</dc:creator>
  <cp:lastModifiedBy>DORCI</cp:lastModifiedBy>
  <cp:revision>10</cp:revision>
  <dcterms:created xsi:type="dcterms:W3CDTF">2016-11-13T19:13:57Z</dcterms:created>
  <dcterms:modified xsi:type="dcterms:W3CDTF">2016-11-15T22:32:24Z</dcterms:modified>
</cp:coreProperties>
</file>