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0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31" r:id="rId11"/>
    <p:sldId id="334" r:id="rId12"/>
    <p:sldId id="336" r:id="rId13"/>
    <p:sldId id="337" r:id="rId14"/>
    <p:sldId id="338" r:id="rId15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921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6E1346-9719-404E-9FDC-C7DF4C33C31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9DC662B-0CD7-4315-8E5B-B16F88BA4B3C}">
      <dgm:prSet phldrT="[Szöveg]"/>
      <dgm:spPr/>
      <dgm:t>
        <a:bodyPr/>
        <a:lstStyle/>
        <a:p>
          <a:r>
            <a:rPr lang="hu-HU" dirty="0" smtClean="0">
              <a:solidFill>
                <a:schemeClr val="tx2"/>
              </a:solidFill>
            </a:rPr>
            <a:t>General Transport</a:t>
          </a:r>
          <a:endParaRPr lang="hu-HU" dirty="0">
            <a:solidFill>
              <a:schemeClr val="tx2"/>
            </a:solidFill>
          </a:endParaRPr>
        </a:p>
      </dgm:t>
    </dgm:pt>
    <dgm:pt modelId="{6FE13D95-EA07-4AF5-9E1E-6621767886AC}" type="parTrans" cxnId="{FBDFC35F-C1AA-4FE3-802B-9414CB17CB2B}">
      <dgm:prSet/>
      <dgm:spPr/>
      <dgm:t>
        <a:bodyPr/>
        <a:lstStyle/>
        <a:p>
          <a:endParaRPr lang="hu-HU"/>
        </a:p>
      </dgm:t>
    </dgm:pt>
    <dgm:pt modelId="{F137519F-83FA-45A6-93EA-4A7F28EB2B62}" type="sibTrans" cxnId="{FBDFC35F-C1AA-4FE3-802B-9414CB17CB2B}">
      <dgm:prSet/>
      <dgm:spPr/>
      <dgm:t>
        <a:bodyPr/>
        <a:lstStyle/>
        <a:p>
          <a:endParaRPr lang="hu-HU"/>
        </a:p>
      </dgm:t>
    </dgm:pt>
    <dgm:pt modelId="{8993D21B-E759-470D-B1CF-79E455E3ACE3}">
      <dgm:prSet phldrT="[Szöveg]"/>
      <dgm:spPr/>
      <dgm:t>
        <a:bodyPr/>
        <a:lstStyle/>
        <a:p>
          <a:r>
            <a:rPr lang="hu-HU" dirty="0" smtClean="0">
              <a:solidFill>
                <a:schemeClr val="tx2"/>
              </a:solidFill>
            </a:rPr>
            <a:t>Aviation</a:t>
          </a:r>
          <a:endParaRPr lang="hu-HU" dirty="0">
            <a:solidFill>
              <a:schemeClr val="tx2"/>
            </a:solidFill>
          </a:endParaRPr>
        </a:p>
      </dgm:t>
    </dgm:pt>
    <dgm:pt modelId="{5D24CC4A-05E8-4117-9BD4-78840A2D65E4}" type="parTrans" cxnId="{16E799AE-D13E-47F1-BF61-92C7AFC1D774}">
      <dgm:prSet/>
      <dgm:spPr/>
      <dgm:t>
        <a:bodyPr/>
        <a:lstStyle/>
        <a:p>
          <a:endParaRPr lang="hu-HU"/>
        </a:p>
      </dgm:t>
    </dgm:pt>
    <dgm:pt modelId="{5B23FB06-E899-4B80-85C6-D8A327CBB7A0}" type="sibTrans" cxnId="{16E799AE-D13E-47F1-BF61-92C7AFC1D774}">
      <dgm:prSet/>
      <dgm:spPr/>
      <dgm:t>
        <a:bodyPr/>
        <a:lstStyle/>
        <a:p>
          <a:endParaRPr lang="hu-HU" dirty="0"/>
        </a:p>
      </dgm:t>
    </dgm:pt>
    <dgm:pt modelId="{BC1C5528-60FE-4D0F-A4D7-C8C122CE8071}">
      <dgm:prSet phldrT="[Szöveg]"/>
      <dgm:spPr/>
      <dgm:t>
        <a:bodyPr/>
        <a:lstStyle/>
        <a:p>
          <a:r>
            <a:rPr lang="hu-HU" dirty="0" smtClean="0">
              <a:solidFill>
                <a:schemeClr val="tx2"/>
              </a:solidFill>
            </a:rPr>
            <a:t>Railway</a:t>
          </a:r>
          <a:endParaRPr lang="hu-HU" dirty="0">
            <a:solidFill>
              <a:schemeClr val="tx2"/>
            </a:solidFill>
          </a:endParaRPr>
        </a:p>
      </dgm:t>
    </dgm:pt>
    <dgm:pt modelId="{B39C49AD-1345-4888-977F-E0CFD71818BE}" type="parTrans" cxnId="{007A9213-E28C-4D06-A333-B665B3FA7584}">
      <dgm:prSet/>
      <dgm:spPr/>
      <dgm:t>
        <a:bodyPr/>
        <a:lstStyle/>
        <a:p>
          <a:endParaRPr lang="hu-HU"/>
        </a:p>
      </dgm:t>
    </dgm:pt>
    <dgm:pt modelId="{C49EA03A-D87A-43CA-8AE4-5DD29CECEAA2}" type="sibTrans" cxnId="{007A9213-E28C-4D06-A333-B665B3FA7584}">
      <dgm:prSet/>
      <dgm:spPr/>
      <dgm:t>
        <a:bodyPr/>
        <a:lstStyle/>
        <a:p>
          <a:endParaRPr lang="hu-HU" dirty="0"/>
        </a:p>
      </dgm:t>
    </dgm:pt>
    <dgm:pt modelId="{BEAD172D-5D1D-4898-9A2E-47985D0825E9}">
      <dgm:prSet phldrT="[Szöveg]"/>
      <dgm:spPr/>
      <dgm:t>
        <a:bodyPr/>
        <a:lstStyle/>
        <a:p>
          <a:r>
            <a:rPr lang="hu-HU" dirty="0" smtClean="0">
              <a:solidFill>
                <a:schemeClr val="tx2"/>
              </a:solidFill>
            </a:rPr>
            <a:t>Road Transport</a:t>
          </a:r>
          <a:endParaRPr lang="hu-HU" dirty="0">
            <a:solidFill>
              <a:schemeClr val="tx2"/>
            </a:solidFill>
          </a:endParaRPr>
        </a:p>
      </dgm:t>
    </dgm:pt>
    <dgm:pt modelId="{66E9868D-0743-4401-AD1E-84CF42DBB321}" type="parTrans" cxnId="{20F9E980-6F81-4FC0-ADAC-88653A1173F5}">
      <dgm:prSet/>
      <dgm:spPr/>
      <dgm:t>
        <a:bodyPr/>
        <a:lstStyle/>
        <a:p>
          <a:endParaRPr lang="hu-HU"/>
        </a:p>
      </dgm:t>
    </dgm:pt>
    <dgm:pt modelId="{38B1F405-4DC0-4CBC-ADF2-106C0D64BD37}" type="sibTrans" cxnId="{20F9E980-6F81-4FC0-ADAC-88653A1173F5}">
      <dgm:prSet/>
      <dgm:spPr/>
      <dgm:t>
        <a:bodyPr/>
        <a:lstStyle/>
        <a:p>
          <a:endParaRPr lang="hu-HU" dirty="0"/>
        </a:p>
      </dgm:t>
    </dgm:pt>
    <dgm:pt modelId="{C0CD67FE-3884-44B8-9247-4FB6587D7425}">
      <dgm:prSet phldrT="[Szöveg]"/>
      <dgm:spPr/>
      <dgm:t>
        <a:bodyPr/>
        <a:lstStyle/>
        <a:p>
          <a:r>
            <a:rPr lang="hu-HU" dirty="0" smtClean="0">
              <a:solidFill>
                <a:schemeClr val="tx2"/>
              </a:solidFill>
            </a:rPr>
            <a:t>Maritime</a:t>
          </a:r>
          <a:endParaRPr lang="hu-HU" dirty="0">
            <a:solidFill>
              <a:schemeClr val="tx2"/>
            </a:solidFill>
          </a:endParaRPr>
        </a:p>
      </dgm:t>
    </dgm:pt>
    <dgm:pt modelId="{EEC30C14-BEDA-47B6-8D14-FE9C3D85A314}" type="parTrans" cxnId="{25CF5595-03EC-444F-BFDC-6EDD5EE0E241}">
      <dgm:prSet/>
      <dgm:spPr/>
      <dgm:t>
        <a:bodyPr/>
        <a:lstStyle/>
        <a:p>
          <a:endParaRPr lang="hu-HU"/>
        </a:p>
      </dgm:t>
    </dgm:pt>
    <dgm:pt modelId="{44B2F13E-38B8-4750-A2D2-ADB5A968A16B}" type="sibTrans" cxnId="{25CF5595-03EC-444F-BFDC-6EDD5EE0E241}">
      <dgm:prSet/>
      <dgm:spPr/>
      <dgm:t>
        <a:bodyPr/>
        <a:lstStyle/>
        <a:p>
          <a:endParaRPr lang="hu-HU" dirty="0"/>
        </a:p>
      </dgm:t>
    </dgm:pt>
    <dgm:pt modelId="{251122A3-7DDF-4B9C-B2E0-7FAD92CD4E02}" type="pres">
      <dgm:prSet presAssocID="{D96E1346-9719-404E-9FDC-C7DF4C33C3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B30019A-7ABC-461C-9260-80DE5B79AA45}" type="pres">
      <dgm:prSet presAssocID="{29DC662B-0CD7-4315-8E5B-B16F88BA4B3C}" presName="centerShape" presStyleLbl="node0" presStyleIdx="0" presStyleCnt="1"/>
      <dgm:spPr/>
      <dgm:t>
        <a:bodyPr/>
        <a:lstStyle/>
        <a:p>
          <a:endParaRPr lang="hu-HU"/>
        </a:p>
      </dgm:t>
    </dgm:pt>
    <dgm:pt modelId="{1A76FE2A-86BA-4A26-BFC5-2AA63D0B813C}" type="pres">
      <dgm:prSet presAssocID="{8993D21B-E759-470D-B1CF-79E455E3ACE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5F6926B-6889-48FF-B926-59538AD3260E}" type="pres">
      <dgm:prSet presAssocID="{8993D21B-E759-470D-B1CF-79E455E3ACE3}" presName="dummy" presStyleCnt="0"/>
      <dgm:spPr/>
    </dgm:pt>
    <dgm:pt modelId="{7DCA472A-95D5-47E8-9758-FB0151A4E9B6}" type="pres">
      <dgm:prSet presAssocID="{5B23FB06-E899-4B80-85C6-D8A327CBB7A0}" presName="sibTrans" presStyleLbl="sibTrans2D1" presStyleIdx="0" presStyleCnt="4"/>
      <dgm:spPr/>
      <dgm:t>
        <a:bodyPr/>
        <a:lstStyle/>
        <a:p>
          <a:endParaRPr lang="hu-HU"/>
        </a:p>
      </dgm:t>
    </dgm:pt>
    <dgm:pt modelId="{9EB93497-BA36-4D66-9507-69B8AFD50BA1}" type="pres">
      <dgm:prSet presAssocID="{BC1C5528-60FE-4D0F-A4D7-C8C122CE80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FC3F33-2FA9-44E2-B21A-0097DCF44412}" type="pres">
      <dgm:prSet presAssocID="{BC1C5528-60FE-4D0F-A4D7-C8C122CE8071}" presName="dummy" presStyleCnt="0"/>
      <dgm:spPr/>
    </dgm:pt>
    <dgm:pt modelId="{0D5667BE-E1CE-4778-9246-23A4E7A78D78}" type="pres">
      <dgm:prSet presAssocID="{C49EA03A-D87A-43CA-8AE4-5DD29CECEAA2}" presName="sibTrans" presStyleLbl="sibTrans2D1" presStyleIdx="1" presStyleCnt="4"/>
      <dgm:spPr/>
      <dgm:t>
        <a:bodyPr/>
        <a:lstStyle/>
        <a:p>
          <a:endParaRPr lang="hu-HU"/>
        </a:p>
      </dgm:t>
    </dgm:pt>
    <dgm:pt modelId="{85F45903-CCC5-466B-8478-9583FF75ACF2}" type="pres">
      <dgm:prSet presAssocID="{BEAD172D-5D1D-4898-9A2E-47985D0825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1EE345-279D-4F24-967E-A5866FFB1E65}" type="pres">
      <dgm:prSet presAssocID="{BEAD172D-5D1D-4898-9A2E-47985D0825E9}" presName="dummy" presStyleCnt="0"/>
      <dgm:spPr/>
    </dgm:pt>
    <dgm:pt modelId="{D6E9C7A4-5A05-4397-B00A-1E9162CEF3ED}" type="pres">
      <dgm:prSet presAssocID="{38B1F405-4DC0-4CBC-ADF2-106C0D64BD37}" presName="sibTrans" presStyleLbl="sibTrans2D1" presStyleIdx="2" presStyleCnt="4"/>
      <dgm:spPr/>
      <dgm:t>
        <a:bodyPr/>
        <a:lstStyle/>
        <a:p>
          <a:endParaRPr lang="hu-HU"/>
        </a:p>
      </dgm:t>
    </dgm:pt>
    <dgm:pt modelId="{EE4BAC9A-EC6A-4F62-A91B-7C201F54FAFD}" type="pres">
      <dgm:prSet presAssocID="{C0CD67FE-3884-44B8-9247-4FB6587D74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07534D-56F4-4DAB-95B3-4F434E7111E2}" type="pres">
      <dgm:prSet presAssocID="{C0CD67FE-3884-44B8-9247-4FB6587D7425}" presName="dummy" presStyleCnt="0"/>
      <dgm:spPr/>
    </dgm:pt>
    <dgm:pt modelId="{7FD2E09D-1FC8-451E-BEFC-3037AAC18B27}" type="pres">
      <dgm:prSet presAssocID="{44B2F13E-38B8-4750-A2D2-ADB5A968A16B}" presName="sibTrans" presStyleLbl="sibTrans2D1" presStyleIdx="3" presStyleCnt="4"/>
      <dgm:spPr/>
      <dgm:t>
        <a:bodyPr/>
        <a:lstStyle/>
        <a:p>
          <a:endParaRPr lang="hu-HU"/>
        </a:p>
      </dgm:t>
    </dgm:pt>
  </dgm:ptLst>
  <dgm:cxnLst>
    <dgm:cxn modelId="{631954C8-4412-4401-8967-FF8D08DD410D}" type="presOf" srcId="{BC1C5528-60FE-4D0F-A4D7-C8C122CE8071}" destId="{9EB93497-BA36-4D66-9507-69B8AFD50BA1}" srcOrd="0" destOrd="0" presId="urn:microsoft.com/office/officeart/2005/8/layout/radial6"/>
    <dgm:cxn modelId="{007A9213-E28C-4D06-A333-B665B3FA7584}" srcId="{29DC662B-0CD7-4315-8E5B-B16F88BA4B3C}" destId="{BC1C5528-60FE-4D0F-A4D7-C8C122CE8071}" srcOrd="1" destOrd="0" parTransId="{B39C49AD-1345-4888-977F-E0CFD71818BE}" sibTransId="{C49EA03A-D87A-43CA-8AE4-5DD29CECEAA2}"/>
    <dgm:cxn modelId="{FBDFC35F-C1AA-4FE3-802B-9414CB17CB2B}" srcId="{D96E1346-9719-404E-9FDC-C7DF4C33C318}" destId="{29DC662B-0CD7-4315-8E5B-B16F88BA4B3C}" srcOrd="0" destOrd="0" parTransId="{6FE13D95-EA07-4AF5-9E1E-6621767886AC}" sibTransId="{F137519F-83FA-45A6-93EA-4A7F28EB2B62}"/>
    <dgm:cxn modelId="{AFCBE7E0-8FA0-457E-A48F-2E698B82A6FC}" type="presOf" srcId="{8993D21B-E759-470D-B1CF-79E455E3ACE3}" destId="{1A76FE2A-86BA-4A26-BFC5-2AA63D0B813C}" srcOrd="0" destOrd="0" presId="urn:microsoft.com/office/officeart/2005/8/layout/radial6"/>
    <dgm:cxn modelId="{20F9E980-6F81-4FC0-ADAC-88653A1173F5}" srcId="{29DC662B-0CD7-4315-8E5B-B16F88BA4B3C}" destId="{BEAD172D-5D1D-4898-9A2E-47985D0825E9}" srcOrd="2" destOrd="0" parTransId="{66E9868D-0743-4401-AD1E-84CF42DBB321}" sibTransId="{38B1F405-4DC0-4CBC-ADF2-106C0D64BD37}"/>
    <dgm:cxn modelId="{A120BA83-85D5-4D4D-BC2B-81706F724B6C}" type="presOf" srcId="{C0CD67FE-3884-44B8-9247-4FB6587D7425}" destId="{EE4BAC9A-EC6A-4F62-A91B-7C201F54FAFD}" srcOrd="0" destOrd="0" presId="urn:microsoft.com/office/officeart/2005/8/layout/radial6"/>
    <dgm:cxn modelId="{5C3A3F93-51A9-4546-9E96-3B1CEDA0A4D5}" type="presOf" srcId="{29DC662B-0CD7-4315-8E5B-B16F88BA4B3C}" destId="{6B30019A-7ABC-461C-9260-80DE5B79AA45}" srcOrd="0" destOrd="0" presId="urn:microsoft.com/office/officeart/2005/8/layout/radial6"/>
    <dgm:cxn modelId="{1071DC6C-F9A0-47BD-8191-32FED5E23C4D}" type="presOf" srcId="{44B2F13E-38B8-4750-A2D2-ADB5A968A16B}" destId="{7FD2E09D-1FC8-451E-BEFC-3037AAC18B27}" srcOrd="0" destOrd="0" presId="urn:microsoft.com/office/officeart/2005/8/layout/radial6"/>
    <dgm:cxn modelId="{D3C9EFD3-33B8-4E63-BCF7-5339EF5CF7ED}" type="presOf" srcId="{5B23FB06-E899-4B80-85C6-D8A327CBB7A0}" destId="{7DCA472A-95D5-47E8-9758-FB0151A4E9B6}" srcOrd="0" destOrd="0" presId="urn:microsoft.com/office/officeart/2005/8/layout/radial6"/>
    <dgm:cxn modelId="{EA041483-730E-4ECC-ABC8-003524F7AC10}" type="presOf" srcId="{BEAD172D-5D1D-4898-9A2E-47985D0825E9}" destId="{85F45903-CCC5-466B-8478-9583FF75ACF2}" srcOrd="0" destOrd="0" presId="urn:microsoft.com/office/officeart/2005/8/layout/radial6"/>
    <dgm:cxn modelId="{F69EA66D-D33E-4203-A7D7-059F8AA8F511}" type="presOf" srcId="{38B1F405-4DC0-4CBC-ADF2-106C0D64BD37}" destId="{D6E9C7A4-5A05-4397-B00A-1E9162CEF3ED}" srcOrd="0" destOrd="0" presId="urn:microsoft.com/office/officeart/2005/8/layout/radial6"/>
    <dgm:cxn modelId="{7DC0C3FA-0EB2-47FA-B801-E1C22DF53F69}" type="presOf" srcId="{D96E1346-9719-404E-9FDC-C7DF4C33C318}" destId="{251122A3-7DDF-4B9C-B2E0-7FAD92CD4E02}" srcOrd="0" destOrd="0" presId="urn:microsoft.com/office/officeart/2005/8/layout/radial6"/>
    <dgm:cxn modelId="{16E799AE-D13E-47F1-BF61-92C7AFC1D774}" srcId="{29DC662B-0CD7-4315-8E5B-B16F88BA4B3C}" destId="{8993D21B-E759-470D-B1CF-79E455E3ACE3}" srcOrd="0" destOrd="0" parTransId="{5D24CC4A-05E8-4117-9BD4-78840A2D65E4}" sibTransId="{5B23FB06-E899-4B80-85C6-D8A327CBB7A0}"/>
    <dgm:cxn modelId="{25CF5595-03EC-444F-BFDC-6EDD5EE0E241}" srcId="{29DC662B-0CD7-4315-8E5B-B16F88BA4B3C}" destId="{C0CD67FE-3884-44B8-9247-4FB6587D7425}" srcOrd="3" destOrd="0" parTransId="{EEC30C14-BEDA-47B6-8D14-FE9C3D85A314}" sibTransId="{44B2F13E-38B8-4750-A2D2-ADB5A968A16B}"/>
    <dgm:cxn modelId="{FC9B753A-D5F9-45B1-9907-F6577BF8D469}" type="presOf" srcId="{C49EA03A-D87A-43CA-8AE4-5DD29CECEAA2}" destId="{0D5667BE-E1CE-4778-9246-23A4E7A78D78}" srcOrd="0" destOrd="0" presId="urn:microsoft.com/office/officeart/2005/8/layout/radial6"/>
    <dgm:cxn modelId="{D51DF9B4-2EDA-40CE-A965-5C8F17ACBF72}" type="presParOf" srcId="{251122A3-7DDF-4B9C-B2E0-7FAD92CD4E02}" destId="{6B30019A-7ABC-461C-9260-80DE5B79AA45}" srcOrd="0" destOrd="0" presId="urn:microsoft.com/office/officeart/2005/8/layout/radial6"/>
    <dgm:cxn modelId="{614F26DE-7FF8-4E98-AA78-DE2D88AE641C}" type="presParOf" srcId="{251122A3-7DDF-4B9C-B2E0-7FAD92CD4E02}" destId="{1A76FE2A-86BA-4A26-BFC5-2AA63D0B813C}" srcOrd="1" destOrd="0" presId="urn:microsoft.com/office/officeart/2005/8/layout/radial6"/>
    <dgm:cxn modelId="{1AB7DCCF-28A6-43AF-BE09-3EE14A159491}" type="presParOf" srcId="{251122A3-7DDF-4B9C-B2E0-7FAD92CD4E02}" destId="{E5F6926B-6889-48FF-B926-59538AD3260E}" srcOrd="2" destOrd="0" presId="urn:microsoft.com/office/officeart/2005/8/layout/radial6"/>
    <dgm:cxn modelId="{4B1F2826-5CED-49A2-8CC7-752B9745B852}" type="presParOf" srcId="{251122A3-7DDF-4B9C-B2E0-7FAD92CD4E02}" destId="{7DCA472A-95D5-47E8-9758-FB0151A4E9B6}" srcOrd="3" destOrd="0" presId="urn:microsoft.com/office/officeart/2005/8/layout/radial6"/>
    <dgm:cxn modelId="{873F0D78-4CCC-4708-9442-EB6F777A9D0F}" type="presParOf" srcId="{251122A3-7DDF-4B9C-B2E0-7FAD92CD4E02}" destId="{9EB93497-BA36-4D66-9507-69B8AFD50BA1}" srcOrd="4" destOrd="0" presId="urn:microsoft.com/office/officeart/2005/8/layout/radial6"/>
    <dgm:cxn modelId="{AC80B9BB-1075-4B8A-AA13-AB47E2C05321}" type="presParOf" srcId="{251122A3-7DDF-4B9C-B2E0-7FAD92CD4E02}" destId="{9AFC3F33-2FA9-44E2-B21A-0097DCF44412}" srcOrd="5" destOrd="0" presId="urn:microsoft.com/office/officeart/2005/8/layout/radial6"/>
    <dgm:cxn modelId="{8F410731-77E4-49E9-8300-63FA2A2F7C49}" type="presParOf" srcId="{251122A3-7DDF-4B9C-B2E0-7FAD92CD4E02}" destId="{0D5667BE-E1CE-4778-9246-23A4E7A78D78}" srcOrd="6" destOrd="0" presId="urn:microsoft.com/office/officeart/2005/8/layout/radial6"/>
    <dgm:cxn modelId="{AAB0DE4B-5099-4E5A-844A-5FD49FE54B0E}" type="presParOf" srcId="{251122A3-7DDF-4B9C-B2E0-7FAD92CD4E02}" destId="{85F45903-CCC5-466B-8478-9583FF75ACF2}" srcOrd="7" destOrd="0" presId="urn:microsoft.com/office/officeart/2005/8/layout/radial6"/>
    <dgm:cxn modelId="{0494F3E8-2EB1-4272-9685-80CDB9A454AC}" type="presParOf" srcId="{251122A3-7DDF-4B9C-B2E0-7FAD92CD4E02}" destId="{861EE345-279D-4F24-967E-A5866FFB1E65}" srcOrd="8" destOrd="0" presId="urn:microsoft.com/office/officeart/2005/8/layout/radial6"/>
    <dgm:cxn modelId="{BAE251EF-5327-4AEF-BC83-1F37522185E7}" type="presParOf" srcId="{251122A3-7DDF-4B9C-B2E0-7FAD92CD4E02}" destId="{D6E9C7A4-5A05-4397-B00A-1E9162CEF3ED}" srcOrd="9" destOrd="0" presId="urn:microsoft.com/office/officeart/2005/8/layout/radial6"/>
    <dgm:cxn modelId="{AD9C26C6-EB3D-4797-AB91-B16D2C056844}" type="presParOf" srcId="{251122A3-7DDF-4B9C-B2E0-7FAD92CD4E02}" destId="{EE4BAC9A-EC6A-4F62-A91B-7C201F54FAFD}" srcOrd="10" destOrd="0" presId="urn:microsoft.com/office/officeart/2005/8/layout/radial6"/>
    <dgm:cxn modelId="{D08DEE48-58C2-458F-AA51-CD3D18101FF8}" type="presParOf" srcId="{251122A3-7DDF-4B9C-B2E0-7FAD92CD4E02}" destId="{D407534D-56F4-4DAB-95B3-4F434E7111E2}" srcOrd="11" destOrd="0" presId="urn:microsoft.com/office/officeart/2005/8/layout/radial6"/>
    <dgm:cxn modelId="{3F084FA9-A545-4A20-B676-3485E4263592}" type="presParOf" srcId="{251122A3-7DDF-4B9C-B2E0-7FAD92CD4E02}" destId="{7FD2E09D-1FC8-451E-BEFC-3037AAC18B2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D2E09D-1FC8-451E-BEFC-3037AAC18B27}">
      <dsp:nvSpPr>
        <dsp:cNvPr id="0" name=""/>
        <dsp:cNvSpPr/>
      </dsp:nvSpPr>
      <dsp:spPr>
        <a:xfrm>
          <a:off x="810568" y="221538"/>
          <a:ext cx="1480882" cy="1480882"/>
        </a:xfrm>
        <a:prstGeom prst="blockArc">
          <a:avLst>
            <a:gd name="adj1" fmla="val 10800000"/>
            <a:gd name="adj2" fmla="val 162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9C7A4-5A05-4397-B00A-1E9162CEF3ED}">
      <dsp:nvSpPr>
        <dsp:cNvPr id="0" name=""/>
        <dsp:cNvSpPr/>
      </dsp:nvSpPr>
      <dsp:spPr>
        <a:xfrm>
          <a:off x="810568" y="221538"/>
          <a:ext cx="1480882" cy="1480882"/>
        </a:xfrm>
        <a:prstGeom prst="blockArc">
          <a:avLst>
            <a:gd name="adj1" fmla="val 5400000"/>
            <a:gd name="adj2" fmla="val 108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667BE-E1CE-4778-9246-23A4E7A78D78}">
      <dsp:nvSpPr>
        <dsp:cNvPr id="0" name=""/>
        <dsp:cNvSpPr/>
      </dsp:nvSpPr>
      <dsp:spPr>
        <a:xfrm>
          <a:off x="810568" y="221538"/>
          <a:ext cx="1480882" cy="1480882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A472A-95D5-47E8-9758-FB0151A4E9B6}">
      <dsp:nvSpPr>
        <dsp:cNvPr id="0" name=""/>
        <dsp:cNvSpPr/>
      </dsp:nvSpPr>
      <dsp:spPr>
        <a:xfrm>
          <a:off x="810568" y="221538"/>
          <a:ext cx="1480882" cy="1480882"/>
        </a:xfrm>
        <a:prstGeom prst="blockArc">
          <a:avLst>
            <a:gd name="adj1" fmla="val 16200000"/>
            <a:gd name="adj2" fmla="val 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0019A-7ABC-461C-9260-80DE5B79AA45}">
      <dsp:nvSpPr>
        <dsp:cNvPr id="0" name=""/>
        <dsp:cNvSpPr/>
      </dsp:nvSpPr>
      <dsp:spPr>
        <a:xfrm>
          <a:off x="1210211" y="621181"/>
          <a:ext cx="681596" cy="681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kern="1200" dirty="0" smtClean="0">
              <a:solidFill>
                <a:schemeClr val="tx2"/>
              </a:solidFill>
            </a:rPr>
            <a:t>General Transport</a:t>
          </a:r>
          <a:endParaRPr lang="hu-HU" sz="800" kern="1200" dirty="0">
            <a:solidFill>
              <a:schemeClr val="tx2"/>
            </a:solidFill>
          </a:endParaRPr>
        </a:p>
      </dsp:txBody>
      <dsp:txXfrm>
        <a:off x="1310028" y="720998"/>
        <a:ext cx="481962" cy="481962"/>
      </dsp:txXfrm>
    </dsp:sp>
    <dsp:sp modelId="{1A76FE2A-86BA-4A26-BFC5-2AA63D0B813C}">
      <dsp:nvSpPr>
        <dsp:cNvPr id="0" name=""/>
        <dsp:cNvSpPr/>
      </dsp:nvSpPr>
      <dsp:spPr>
        <a:xfrm>
          <a:off x="1312451" y="156"/>
          <a:ext cx="477117" cy="477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>
              <a:solidFill>
                <a:schemeClr val="tx2"/>
              </a:solidFill>
            </a:rPr>
            <a:t>Aviation</a:t>
          </a:r>
          <a:endParaRPr lang="hu-HU" sz="500" kern="1200" dirty="0">
            <a:solidFill>
              <a:schemeClr val="tx2"/>
            </a:solidFill>
          </a:endParaRPr>
        </a:p>
      </dsp:txBody>
      <dsp:txXfrm>
        <a:off x="1382323" y="70028"/>
        <a:ext cx="337373" cy="337373"/>
      </dsp:txXfrm>
    </dsp:sp>
    <dsp:sp modelId="{9EB93497-BA36-4D66-9507-69B8AFD50BA1}">
      <dsp:nvSpPr>
        <dsp:cNvPr id="0" name=""/>
        <dsp:cNvSpPr/>
      </dsp:nvSpPr>
      <dsp:spPr>
        <a:xfrm>
          <a:off x="2035716" y="723421"/>
          <a:ext cx="477117" cy="477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>
              <a:solidFill>
                <a:schemeClr val="tx2"/>
              </a:solidFill>
            </a:rPr>
            <a:t>Railway</a:t>
          </a:r>
          <a:endParaRPr lang="hu-HU" sz="500" kern="1200" dirty="0">
            <a:solidFill>
              <a:schemeClr val="tx2"/>
            </a:solidFill>
          </a:endParaRPr>
        </a:p>
      </dsp:txBody>
      <dsp:txXfrm>
        <a:off x="2105588" y="793293"/>
        <a:ext cx="337373" cy="337373"/>
      </dsp:txXfrm>
    </dsp:sp>
    <dsp:sp modelId="{85F45903-CCC5-466B-8478-9583FF75ACF2}">
      <dsp:nvSpPr>
        <dsp:cNvPr id="0" name=""/>
        <dsp:cNvSpPr/>
      </dsp:nvSpPr>
      <dsp:spPr>
        <a:xfrm>
          <a:off x="1312451" y="1446686"/>
          <a:ext cx="477117" cy="477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>
              <a:solidFill>
                <a:schemeClr val="tx2"/>
              </a:solidFill>
            </a:rPr>
            <a:t>Road Transport</a:t>
          </a:r>
          <a:endParaRPr lang="hu-HU" sz="500" kern="1200" dirty="0">
            <a:solidFill>
              <a:schemeClr val="tx2"/>
            </a:solidFill>
          </a:endParaRPr>
        </a:p>
      </dsp:txBody>
      <dsp:txXfrm>
        <a:off x="1382323" y="1516558"/>
        <a:ext cx="337373" cy="337373"/>
      </dsp:txXfrm>
    </dsp:sp>
    <dsp:sp modelId="{EE4BAC9A-EC6A-4F62-A91B-7C201F54FAFD}">
      <dsp:nvSpPr>
        <dsp:cNvPr id="0" name=""/>
        <dsp:cNvSpPr/>
      </dsp:nvSpPr>
      <dsp:spPr>
        <a:xfrm>
          <a:off x="589186" y="723421"/>
          <a:ext cx="477117" cy="4771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500" kern="1200" dirty="0" smtClean="0">
              <a:solidFill>
                <a:schemeClr val="tx2"/>
              </a:solidFill>
            </a:rPr>
            <a:t>Maritime</a:t>
          </a:r>
          <a:endParaRPr lang="hu-HU" sz="500" kern="1200" dirty="0">
            <a:solidFill>
              <a:schemeClr val="tx2"/>
            </a:solidFill>
          </a:endParaRPr>
        </a:p>
      </dsp:txBody>
      <dsp:txXfrm>
        <a:off x="659058" y="793293"/>
        <a:ext cx="337373" cy="337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06C9A749-0EA1-4D98-AB43-7495ABA46B6E}" type="datetimeFigureOut">
              <a:rPr lang="hu-HU"/>
              <a:pPr>
                <a:defRPr/>
              </a:pPr>
              <a:t>2019. 11. 13.</a:t>
            </a:fld>
            <a:endParaRPr lang="hu-HU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DEE7EE-78C2-4C02-8D1D-B41B8752D15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0E44466-30BC-4AE6-8959-FFD941E65D9A}" type="datetimeFigureOut">
              <a:rPr lang="hu-HU"/>
              <a:pPr>
                <a:defRPr/>
              </a:pPr>
              <a:t>2019. 11. 13.</a:t>
            </a:fld>
            <a:endParaRPr lang="hu-H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2FE3CC-20D0-48E9-A952-600A221A104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56DB-95F3-4BC1-9667-A06CE47F2887}" type="slidenum">
              <a:rPr lang="hu-HU" altLang="hu-HU"/>
              <a:pPr/>
              <a:t>1</a:t>
            </a:fld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AFB061-BB78-452A-A915-59AD5A92972C}" type="slidenum">
              <a:rPr lang="hu-HU" altLang="hu-HU" smtClean="0"/>
              <a:pPr>
                <a:defRPr/>
              </a:pPr>
              <a:t>5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0403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8356-6F54-4C3D-A6BA-92C739EC7AE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F3967-0D30-4304-9E99-E724C5D0FB4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CB15-A1D5-49D9-8D86-B4612B8645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7ECB5-D94B-4E89-B8A1-2E07A072CAE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63AE4-2E1D-4B84-83D3-149337F222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A14DC-2140-4B26-B659-BC4D1DA288C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5B0E-B547-4EF9-BC2B-F61C340CB60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027E0-00E4-445C-973E-B3C91BC521A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F8EAC-6909-41D5-9F4B-C21B84DAF3A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8AEB4-C83A-45B0-A800-309C6CD876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62E96-3B3F-4F43-B604-0491183647B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CCF5672-F343-4C16-A952-E16D4E47403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Európai kockázati szabályozás és kormányzás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NKE-ÁNTK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3284984"/>
            <a:ext cx="7772400" cy="1362075"/>
          </a:xfrm>
        </p:spPr>
        <p:txBody>
          <a:bodyPr/>
          <a:lstStyle/>
          <a:p>
            <a:r>
              <a:rPr lang="hu-HU" dirty="0" smtClean="0"/>
              <a:t>Új szervezeti megoldások nem mindig jelentik </a:t>
            </a:r>
            <a:r>
              <a:rPr lang="hu-HU" dirty="0" smtClean="0"/>
              <a:t>az </a:t>
            </a:r>
            <a:r>
              <a:rPr lang="hu-HU" dirty="0" err="1" smtClean="0"/>
              <a:t>UNIós</a:t>
            </a:r>
            <a:r>
              <a:rPr lang="hu-HU" dirty="0" smtClean="0"/>
              <a:t> </a:t>
            </a:r>
            <a:r>
              <a:rPr lang="hu-HU" dirty="0" smtClean="0"/>
              <a:t>választ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60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1) Európai Környezetvédelmi Hatóság reakciója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5795" lvl="1" indent="0">
              <a:buNone/>
            </a:pPr>
            <a:endParaRPr lang="hu-HU" dirty="0" smtClean="0"/>
          </a:p>
          <a:p>
            <a:pPr marL="377291" indent="-342991">
              <a:buFont typeface="+mj-lt"/>
              <a:buAutoNum type="arabicPeriod"/>
            </a:pPr>
            <a:r>
              <a:rPr lang="hu-HU" b="1" dirty="0" smtClean="0"/>
              <a:t>Felvállalt konfliktusok</a:t>
            </a:r>
            <a:endParaRPr lang="hu-HU" dirty="0" smtClean="0"/>
          </a:p>
          <a:p>
            <a:pPr marL="377291" indent="-342991">
              <a:buFont typeface="+mj-lt"/>
              <a:buAutoNum type="arabicPeriod"/>
            </a:pPr>
            <a:r>
              <a:rPr lang="hu-HU" b="1" dirty="0" smtClean="0"/>
              <a:t>Lojálisabb hozzáállás</a:t>
            </a:r>
            <a:endParaRPr lang="hu-HU" dirty="0"/>
          </a:p>
          <a:p>
            <a:pPr marL="377291" indent="-342991">
              <a:buNone/>
            </a:pPr>
            <a:r>
              <a:rPr lang="hu-HU" dirty="0" smtClean="0"/>
              <a:t>Hasonlóképpen megmaradt dízelbotrányban is konfliktuskerülő hozzáállása</a:t>
            </a:r>
          </a:p>
          <a:p>
            <a:pPr marL="377291" indent="-342991">
              <a:buNone/>
            </a:pPr>
            <a:r>
              <a:rPr lang="hu-HU" dirty="0" smtClean="0"/>
              <a:t>Információs ügynökség </a:t>
            </a:r>
          </a:p>
          <a:p>
            <a:pPr marL="377291" indent="-342991">
              <a:buNone/>
            </a:pPr>
            <a:r>
              <a:rPr lang="hu-HU" dirty="0" smtClean="0"/>
              <a:t>is lehet a gyakorlatban erős </a:t>
            </a:r>
            <a:r>
              <a:rPr lang="en-GB" dirty="0" smtClean="0"/>
              <a:t> </a:t>
            </a:r>
            <a:endParaRPr lang="hu-HU" dirty="0" smtClean="0"/>
          </a:p>
        </p:txBody>
      </p:sp>
      <p:pic>
        <p:nvPicPr>
          <p:cNvPr id="6" name="Kép 5" descr="E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3004" y="2240559"/>
            <a:ext cx="1423409" cy="1015005"/>
          </a:xfrm>
          <a:prstGeom prst="rect">
            <a:avLst/>
          </a:prstGeom>
        </p:spPr>
      </p:pic>
      <p:pic>
        <p:nvPicPr>
          <p:cNvPr id="10" name="Kép 9" descr="EEA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4663" y="4509402"/>
            <a:ext cx="2527388" cy="129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2) European transport agencies inspection and direct powers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Repülésbiztonsági Ügynökség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77291" indent="-342991"/>
            <a:r>
              <a:rPr lang="hu-HU" b="1" dirty="0" smtClean="0"/>
              <a:t>2002 alapítás</a:t>
            </a:r>
          </a:p>
          <a:p>
            <a:pPr marL="377291" indent="-342991"/>
            <a:r>
              <a:rPr lang="hu-HU" dirty="0" smtClean="0"/>
              <a:t>Tagállamokkal szembeni hatáskörök évtizedes tapasztalatai</a:t>
            </a:r>
            <a:endParaRPr lang="hu-HU" b="1" dirty="0" smtClean="0"/>
          </a:p>
          <a:p>
            <a:pPr marL="377291" indent="-342991"/>
            <a:r>
              <a:rPr lang="hu-HU" b="1" dirty="0" smtClean="0"/>
              <a:t>Sőt itt is megjelennek piaci szereplőkkel szembeni hatáskörök </a:t>
            </a:r>
            <a:r>
              <a:rPr lang="hu-HU" dirty="0" smtClean="0"/>
              <a:t>(ld. Samsung-botrány)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Tengerbiztonsági Ügynökség</a:t>
            </a:r>
            <a:endParaRPr lang="en-GB" dirty="0"/>
          </a:p>
        </p:txBody>
      </p:sp>
      <p:sp>
        <p:nvSpPr>
          <p:cNvPr id="10" name="Tartalom helye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77291" indent="-342991"/>
            <a:r>
              <a:rPr lang="hu-HU" b="1" dirty="0" smtClean="0"/>
              <a:t>Erika</a:t>
            </a:r>
            <a:r>
              <a:rPr lang="hu-HU" dirty="0" smtClean="0"/>
              <a:t> tanker katasztrófája</a:t>
            </a:r>
          </a:p>
          <a:p>
            <a:pPr marL="377291" indent="-342991"/>
            <a:r>
              <a:rPr lang="hu-HU" dirty="0" smtClean="0"/>
              <a:t>10 év körüli tapasztalat </a:t>
            </a:r>
            <a:r>
              <a:rPr lang="hu-HU" b="1" dirty="0" smtClean="0"/>
              <a:t>tagállamokkal szembeni fellépésnél</a:t>
            </a:r>
          </a:p>
          <a:p>
            <a:pPr marL="377291" indent="-342991"/>
            <a:r>
              <a:rPr lang="hu-HU" dirty="0" smtClean="0"/>
              <a:t>Hasonló </a:t>
            </a:r>
            <a:r>
              <a:rPr lang="hu-HU" b="1" dirty="0" smtClean="0"/>
              <a:t>biztonsági </a:t>
            </a:r>
            <a:r>
              <a:rPr lang="hu-HU" b="1" dirty="0" err="1" smtClean="0"/>
              <a:t>standardizációs</a:t>
            </a:r>
            <a:r>
              <a:rPr lang="hu-HU" b="1" dirty="0" smtClean="0"/>
              <a:t> hatáskörök</a:t>
            </a:r>
            <a:endParaRPr lang="hu-HU" b="1" dirty="0"/>
          </a:p>
        </p:txBody>
      </p:sp>
      <p:pic>
        <p:nvPicPr>
          <p:cNvPr id="7" name="Kép 6" descr="E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060" y="1260773"/>
            <a:ext cx="1057571" cy="594221"/>
          </a:xfrm>
          <a:prstGeom prst="rect">
            <a:avLst/>
          </a:prstGeom>
        </p:spPr>
      </p:pic>
      <p:pic>
        <p:nvPicPr>
          <p:cNvPr id="8" name="Kép 7" descr="EMSA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4876" y="1535113"/>
            <a:ext cx="1429124" cy="410873"/>
          </a:xfrm>
          <a:prstGeom prst="rect">
            <a:avLst/>
          </a:prstGeom>
        </p:spPr>
      </p:pic>
      <p:pic>
        <p:nvPicPr>
          <p:cNvPr id="9" name="Kép 8" descr="Erik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3158" y="5013176"/>
            <a:ext cx="836036" cy="6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83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2) European transport agencies inspection and direct powers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2186539"/>
            <a:ext cx="3532790" cy="628815"/>
          </a:xfrm>
        </p:spPr>
        <p:txBody>
          <a:bodyPr/>
          <a:lstStyle/>
          <a:p>
            <a:pPr algn="ctr"/>
            <a:r>
              <a:rPr lang="hu-HU" dirty="0" smtClean="0"/>
              <a:t>Vasúti Ügynökség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152196" y="2864309"/>
            <a:ext cx="3565324" cy="2572419"/>
          </a:xfrm>
        </p:spPr>
        <p:txBody>
          <a:bodyPr>
            <a:normAutofit fontScale="92500" lnSpcReduction="10000"/>
          </a:bodyPr>
          <a:lstStyle/>
          <a:p>
            <a:pPr marL="377291" indent="-342991"/>
            <a:r>
              <a:rPr lang="hu-HU" dirty="0" smtClean="0"/>
              <a:t>2002 után megerősített </a:t>
            </a:r>
          </a:p>
          <a:p>
            <a:pPr marL="0" indent="0">
              <a:buNone/>
            </a:pPr>
            <a:r>
              <a:rPr lang="hu-HU" dirty="0"/>
              <a:t>h</a:t>
            </a:r>
            <a:r>
              <a:rPr lang="hu-HU" dirty="0" smtClean="0"/>
              <a:t>atáskörök tagállamokkal szemben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Különösen technikai átjárhatóságra és piacra lépési korlátokra vonatkozott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WHY NOT road transport agency?</a:t>
            </a:r>
            <a:endParaRPr lang="en-GB" dirty="0"/>
          </a:p>
        </p:txBody>
      </p:sp>
      <p:sp>
        <p:nvSpPr>
          <p:cNvPr id="10" name="Tartalom helye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Legtöbb közlekedési ügynökségnek van </a:t>
            </a:r>
            <a:r>
              <a:rPr lang="hu-HU" b="1" dirty="0" smtClean="0"/>
              <a:t>tagállamokkal kapcsolatos hatásköre</a:t>
            </a:r>
          </a:p>
          <a:p>
            <a:r>
              <a:rPr lang="hu-HU" dirty="0" smtClean="0"/>
              <a:t>Sőt </a:t>
            </a:r>
            <a:r>
              <a:rPr lang="hu-HU" b="1" dirty="0" smtClean="0"/>
              <a:t>Repülési Ügynökségnek piaci szereplőkkel szembeni hatáskörei </a:t>
            </a:r>
            <a:r>
              <a:rPr lang="hu-HU" dirty="0" smtClean="0"/>
              <a:t>is</a:t>
            </a:r>
            <a:endParaRPr lang="hu-HU" b="1" dirty="0" smtClean="0"/>
          </a:p>
          <a:p>
            <a:r>
              <a:rPr lang="hu-HU" b="1" dirty="0" smtClean="0"/>
              <a:t>Egyes közlekedési ügynökségek későbbi összeolvasztása?</a:t>
            </a:r>
            <a:endParaRPr lang="hu-HU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02415679"/>
              </p:ext>
            </p:extLst>
          </p:nvPr>
        </p:nvGraphicFramePr>
        <p:xfrm>
          <a:off x="2517168" y="4830789"/>
          <a:ext cx="3102020" cy="192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 descr="EUA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8180" y="1557953"/>
            <a:ext cx="1302641" cy="7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5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dirty="0" smtClean="0">
                <a:solidFill>
                  <a:srgbClr val="C00000"/>
                </a:solidFill>
              </a:rPr>
              <a:t>EU válaszai?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Bizottság </a:t>
            </a:r>
            <a:r>
              <a:rPr lang="hu-HU" b="1" dirty="0" smtClean="0"/>
              <a:t>megerősített szakértői stábja</a:t>
            </a:r>
          </a:p>
          <a:p>
            <a:r>
              <a:rPr lang="hu-HU" dirty="0" smtClean="0"/>
              <a:t>Bizottságon </a:t>
            </a:r>
            <a:r>
              <a:rPr lang="hu-HU" b="1" dirty="0" smtClean="0"/>
              <a:t>belüli megerősített </a:t>
            </a:r>
            <a:r>
              <a:rPr lang="hu-HU" b="1" dirty="0" err="1" smtClean="0"/>
              <a:t>komitológiai</a:t>
            </a:r>
            <a:r>
              <a:rPr lang="hu-HU" b="1" dirty="0" smtClean="0"/>
              <a:t> szereplő</a:t>
            </a:r>
          </a:p>
          <a:p>
            <a:endParaRPr lang="hu-HU" dirty="0"/>
          </a:p>
          <a:p>
            <a:r>
              <a:rPr lang="hu-HU" dirty="0" smtClean="0"/>
              <a:t>Ha más ágazatokban volt példa külön ügynökségre ebben az </a:t>
            </a:r>
            <a:r>
              <a:rPr lang="hu-HU" b="1" dirty="0" smtClean="0"/>
              <a:t>esetben miért nem történt meg?</a:t>
            </a:r>
          </a:p>
          <a:p>
            <a:pPr marL="377291" indent="-342991">
              <a:buFont typeface="+mj-lt"/>
              <a:buAutoNum type="arabicPeriod"/>
            </a:pP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22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Egy konkrét ágazat példája: </a:t>
            </a:r>
            <a:r>
              <a:rPr lang="hu-HU" dirty="0" err="1" smtClean="0">
                <a:solidFill>
                  <a:srgbClr val="C00000"/>
                </a:solidFill>
              </a:rPr>
              <a:t>élelmiszeregészségügy</a:t>
            </a: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9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Integráció kezdetekor </a:t>
            </a:r>
            <a:br>
              <a:rPr lang="hu-HU" b="1" dirty="0" smtClean="0">
                <a:solidFill>
                  <a:srgbClr val="C00000"/>
                </a:solidFill>
              </a:rPr>
            </a:br>
            <a:r>
              <a:rPr lang="hu-HU" b="1" dirty="0" smtClean="0">
                <a:solidFill>
                  <a:srgbClr val="C00000"/>
                </a:solidFill>
              </a:rPr>
              <a:t>(‘90-es évekig)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hu-HU" dirty="0" smtClean="0"/>
              <a:t>Kezdetben nem voltak közvetlen végrehajtás tekintetében közvetlen hatáskörök </a:t>
            </a:r>
          </a:p>
          <a:p>
            <a:pPr marL="514350" indent="-514350"/>
            <a:r>
              <a:rPr lang="hu-HU" dirty="0" smtClean="0"/>
              <a:t>Közös piaci alapon jelent meg az integrációs követelményrendszer</a:t>
            </a:r>
          </a:p>
          <a:p>
            <a:pPr marL="914400" lvl="1" indent="-514350"/>
            <a:r>
              <a:rPr lang="hu-HU" dirty="0" smtClean="0"/>
              <a:t>Közvetett végrehajtásnál: Negatív majd pozitív integráció egyszerre (Ne legyen </a:t>
            </a:r>
            <a:r>
              <a:rPr lang="hu-HU" b="1" dirty="0" smtClean="0"/>
              <a:t>szükségtelen tagállami ellenőrzés és újraengedélyeztetés már eltörölt vámhatárok átlépésekor)</a:t>
            </a:r>
          </a:p>
          <a:p>
            <a:pPr marL="914400" lvl="1" indent="-514350"/>
            <a:r>
              <a:rPr lang="hu-HU" dirty="0" smtClean="0"/>
              <a:t>Közvetlen végrehajtásnál: </a:t>
            </a:r>
            <a:r>
              <a:rPr lang="hu-HU" dirty="0" err="1" smtClean="0"/>
              <a:t>max</a:t>
            </a:r>
            <a:r>
              <a:rPr lang="hu-HU" dirty="0" smtClean="0"/>
              <a:t>. </a:t>
            </a:r>
            <a:r>
              <a:rPr lang="hu-HU" b="1" dirty="0" err="1" smtClean="0"/>
              <a:t>komitológiai</a:t>
            </a:r>
            <a:r>
              <a:rPr lang="hu-HU" b="1" dirty="0" smtClean="0"/>
              <a:t> bizottságok tevékenysége</a:t>
            </a:r>
          </a:p>
        </p:txBody>
      </p:sp>
    </p:spTree>
    <p:extLst>
      <p:ext uri="{BB962C8B-B14F-4D97-AF65-F5344CB8AC3E}">
        <p14:creationId xmlns:p14="http://schemas.microsoft.com/office/powerpoint/2010/main" val="33881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Árúk szabad mozgása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30. cikk: </a:t>
            </a:r>
            <a:r>
              <a:rPr lang="hu-HU" sz="2800" dirty="0"/>
              <a:t>A tagállamok között tilos bármilyen </a:t>
            </a:r>
            <a:r>
              <a:rPr lang="hu-HU" sz="2800" b="1" dirty="0"/>
              <a:t>behozatali vagy kiviteli vám </a:t>
            </a:r>
            <a:r>
              <a:rPr lang="hu-HU" sz="2800" dirty="0"/>
              <a:t>és azzal </a:t>
            </a:r>
            <a:r>
              <a:rPr lang="hu-HU" sz="2800" b="1" dirty="0"/>
              <a:t>azonos hatású díj</a:t>
            </a:r>
            <a:r>
              <a:rPr lang="hu-HU" sz="2800" dirty="0"/>
              <a:t>. </a:t>
            </a:r>
            <a:endParaRPr lang="hu-HU" sz="2800" dirty="0" smtClean="0"/>
          </a:p>
          <a:p>
            <a:r>
              <a:rPr lang="hu-HU" sz="2800" dirty="0" smtClean="0"/>
              <a:t>34</a:t>
            </a:r>
            <a:r>
              <a:rPr lang="hu-HU" sz="2800" dirty="0"/>
              <a:t>. cikk: a </a:t>
            </a:r>
            <a:r>
              <a:rPr lang="hu-HU" sz="2800" b="1" dirty="0"/>
              <a:t>behozatalra</a:t>
            </a:r>
            <a:r>
              <a:rPr lang="hu-HU" sz="2800" dirty="0"/>
              <a:t> vonatkozó minden </a:t>
            </a:r>
            <a:r>
              <a:rPr lang="hu-HU" sz="2800" b="1" dirty="0"/>
              <a:t>mennyiségi korlátozás </a:t>
            </a:r>
            <a:r>
              <a:rPr lang="hu-HU" sz="2800" dirty="0"/>
              <a:t>és azzal </a:t>
            </a:r>
            <a:r>
              <a:rPr lang="hu-HU" sz="2800" b="1" dirty="0"/>
              <a:t>azonos hatású intézkedés tilalma </a:t>
            </a:r>
          </a:p>
          <a:p>
            <a:r>
              <a:rPr lang="hu-HU" sz="2800" dirty="0" smtClean="0"/>
              <a:t>35</a:t>
            </a:r>
            <a:r>
              <a:rPr lang="hu-HU" sz="2800" dirty="0"/>
              <a:t>. cikk: a </a:t>
            </a:r>
            <a:r>
              <a:rPr lang="hu-HU" sz="2800" b="1" dirty="0"/>
              <a:t>kivitelre</a:t>
            </a:r>
            <a:r>
              <a:rPr lang="hu-HU" sz="2800" dirty="0"/>
              <a:t> vonatkozó </a:t>
            </a:r>
            <a:r>
              <a:rPr lang="hu-HU" sz="2800" dirty="0" smtClean="0"/>
              <a:t>ugyanezen tilalma </a:t>
            </a:r>
            <a:endParaRPr lang="hu-HU" sz="2800" dirty="0"/>
          </a:p>
          <a:p>
            <a:r>
              <a:rPr lang="hu-HU" sz="2800" dirty="0" smtClean="0"/>
              <a:t>36</a:t>
            </a:r>
            <a:r>
              <a:rPr lang="hu-HU" sz="2800" dirty="0"/>
              <a:t>. cikk: </a:t>
            </a:r>
            <a:r>
              <a:rPr lang="hu-HU" sz="2800" b="1" dirty="0"/>
              <a:t>kivételek</a:t>
            </a:r>
            <a:r>
              <a:rPr lang="hu-HU" sz="2800" dirty="0"/>
              <a:t> a 34. cikk és 35. cikk hatálya </a:t>
            </a:r>
            <a:r>
              <a:rPr lang="hu-HU" sz="2800" dirty="0" smtClean="0"/>
              <a:t>alól (igazoló körülmények) </a:t>
            </a:r>
          </a:p>
          <a:p>
            <a:r>
              <a:rPr lang="hu-HU" sz="2800" dirty="0" smtClean="0"/>
              <a:t>Nagyon erősen </a:t>
            </a:r>
            <a:r>
              <a:rPr lang="hu-HU" sz="2800" b="1" u="sng" dirty="0" smtClean="0"/>
              <a:t>luxemburgi esetjogban </a:t>
            </a:r>
            <a:r>
              <a:rPr lang="hu-HU" sz="2800" dirty="0" smtClean="0"/>
              <a:t>dolgozták ki</a:t>
            </a:r>
            <a:endParaRPr lang="hu-HU" sz="2800" dirty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00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-25152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Vám </a:t>
            </a:r>
            <a:r>
              <a:rPr lang="hu-HU" sz="3600" b="1" dirty="0">
                <a:solidFill>
                  <a:srgbClr val="C00000"/>
                </a:solidFill>
              </a:rPr>
              <a:t>és azzal azonos hatású </a:t>
            </a:r>
            <a:r>
              <a:rPr lang="hu-HU" sz="3600" b="1" dirty="0" smtClean="0">
                <a:solidFill>
                  <a:srgbClr val="C00000"/>
                </a:solidFill>
              </a:rPr>
              <a:t>díj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200" b="1" dirty="0" smtClean="0"/>
              <a:t>Állat-és </a:t>
            </a:r>
            <a:r>
              <a:rPr lang="hu-HU" sz="2200" b="1" dirty="0" err="1" smtClean="0"/>
              <a:t>növényegészégügyi</a:t>
            </a:r>
            <a:r>
              <a:rPr lang="hu-HU" sz="2200" b="1" dirty="0" smtClean="0"/>
              <a:t> vizsgálat díja </a:t>
            </a:r>
            <a:r>
              <a:rPr lang="hu-HU" sz="2200" dirty="0" smtClean="0"/>
              <a:t>(</a:t>
            </a:r>
            <a:r>
              <a:rPr lang="hu-HU" sz="2200" dirty="0" err="1" smtClean="0"/>
              <a:t>Marimex</a:t>
            </a:r>
            <a:r>
              <a:rPr lang="hu-HU" sz="2200" dirty="0" smtClean="0"/>
              <a:t> </a:t>
            </a:r>
            <a:r>
              <a:rPr lang="hu-HU" sz="2200" dirty="0" err="1" smtClean="0"/>
              <a:t>II-ügy</a:t>
            </a:r>
            <a:r>
              <a:rPr lang="hu-HU" sz="2200" dirty="0" smtClean="0"/>
              <a:t>):</a:t>
            </a:r>
          </a:p>
          <a:p>
            <a:pPr lvl="1"/>
            <a:r>
              <a:rPr lang="hu-HU" sz="2200" dirty="0" smtClean="0"/>
              <a:t>Védekezésében előadta tagállam, hogy</a:t>
            </a:r>
          </a:p>
          <a:p>
            <a:pPr lvl="1"/>
            <a:r>
              <a:rPr lang="hu-HU" sz="2200" dirty="0" smtClean="0"/>
              <a:t>(1) egyfajta szolgáltatás is kötődik</a:t>
            </a:r>
          </a:p>
          <a:p>
            <a:pPr lvl="1"/>
            <a:r>
              <a:rPr lang="hu-HU" sz="2200" dirty="0" smtClean="0"/>
              <a:t>(2) belföldi fogyasztók védelme is megvalósul (közrendi klauzula?)</a:t>
            </a:r>
          </a:p>
          <a:p>
            <a:pPr marL="457200" lvl="1" indent="0">
              <a:buNone/>
            </a:pPr>
            <a:r>
              <a:rPr lang="hu-HU" sz="2200" b="1" dirty="0" smtClean="0"/>
              <a:t>Válasz: előállítási költség megváltoztatásával hatásában </a:t>
            </a:r>
            <a:r>
              <a:rPr lang="hu-HU" sz="2200" dirty="0" smtClean="0"/>
              <a:t>ugyanolyan, mint a vámok, így ez is tiltott (</a:t>
            </a:r>
            <a:r>
              <a:rPr lang="hu-HU" sz="2200" b="1" dirty="0" smtClean="0"/>
              <a:t>határátlépéshez kötöttség</a:t>
            </a:r>
            <a:r>
              <a:rPr lang="hu-HU" sz="2200" dirty="0" smtClean="0"/>
              <a:t>)</a:t>
            </a:r>
          </a:p>
          <a:p>
            <a:pPr marL="457200" lvl="1" indent="0">
              <a:buNone/>
            </a:pPr>
            <a:r>
              <a:rPr lang="hu-HU" sz="2200" dirty="0" smtClean="0"/>
              <a:t>Cél szerinti megkülönböztetés továbbra sem volt megengedett, de más lenne a helyzet, ha kiterjedne a hazai termékekre is, amely így </a:t>
            </a:r>
            <a:r>
              <a:rPr lang="hu-HU" sz="2200" b="1" dirty="0" smtClean="0"/>
              <a:t>állam általános adórendszerébe </a:t>
            </a:r>
            <a:r>
              <a:rPr lang="hu-HU" sz="2200" dirty="0" smtClean="0"/>
              <a:t>illeszkedik és </a:t>
            </a:r>
            <a:r>
              <a:rPr lang="hu-HU" sz="2200" b="1" dirty="0" smtClean="0"/>
              <a:t>objektív kritériumok alapján </a:t>
            </a:r>
            <a:r>
              <a:rPr lang="hu-HU" sz="2200" b="1" dirty="0" err="1" smtClean="0"/>
              <a:t>alaklamzank</a:t>
            </a:r>
            <a:r>
              <a:rPr lang="hu-HU" sz="2200" b="1" dirty="0" smtClean="0"/>
              <a:t> termékek különböző kategóriáira </a:t>
            </a:r>
            <a:r>
              <a:rPr lang="hu-HU" sz="2200" dirty="0" smtClean="0"/>
              <a:t>(</a:t>
            </a:r>
            <a:r>
              <a:rPr lang="hu-HU" sz="2200" b="1" dirty="0" smtClean="0"/>
              <a:t>diszkriminatív elem</a:t>
            </a:r>
            <a:r>
              <a:rPr lang="hu-HU" sz="2200" dirty="0" smtClean="0"/>
              <a:t>)</a:t>
            </a:r>
          </a:p>
          <a:p>
            <a:pPr marL="457200" lvl="1" indent="0">
              <a:buNone/>
            </a:pPr>
            <a:endParaRPr lang="hu-HU" sz="2200" b="1" dirty="0"/>
          </a:p>
          <a:p>
            <a:pPr marL="0" indent="0">
              <a:buNone/>
            </a:pPr>
            <a:endParaRPr lang="hu-HU" sz="2200" b="1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53893"/>
            <a:ext cx="1319023" cy="79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8229600" cy="1143000"/>
          </a:xfrm>
        </p:spPr>
        <p:txBody>
          <a:bodyPr/>
          <a:lstStyle/>
          <a:p>
            <a:r>
              <a:rPr lang="hu-HU" b="1" dirty="0" err="1">
                <a:solidFill>
                  <a:srgbClr val="C00000"/>
                </a:solidFill>
              </a:rPr>
              <a:t>Desonville-formula</a:t>
            </a:r>
            <a:r>
              <a:rPr lang="hu-HU" b="1" dirty="0">
                <a:solidFill>
                  <a:srgbClr val="C00000"/>
                </a:solidFill>
              </a:rPr>
              <a:t> (</a:t>
            </a:r>
            <a:r>
              <a:rPr lang="hu-HU" b="1" dirty="0" smtClean="0">
                <a:solidFill>
                  <a:srgbClr val="C00000"/>
                </a:solidFill>
              </a:rPr>
              <a:t>8/74)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1800" dirty="0" smtClean="0"/>
              <a:t>Egy belga jog az importált röviditaloknál </a:t>
            </a:r>
            <a:r>
              <a:rPr lang="hu-HU" sz="1800" b="1" dirty="0" smtClean="0"/>
              <a:t>származási bizonyítványt </a:t>
            </a:r>
            <a:r>
              <a:rPr lang="hu-HU" sz="1800" dirty="0" smtClean="0"/>
              <a:t>írt elő, amelyet a származási ország állíthatott csak ki (skót whiskyről Skóciában) Büntetőeljárás indult az italkereskedők ellen, mert a </a:t>
            </a:r>
            <a:r>
              <a:rPr lang="hu-HU" sz="1800" dirty="0" err="1" smtClean="0"/>
              <a:t>Fro-ból</a:t>
            </a:r>
            <a:r>
              <a:rPr lang="hu-HU" sz="1800" dirty="0" smtClean="0"/>
              <a:t> importált </a:t>
            </a:r>
            <a:r>
              <a:rPr lang="hu-HU" sz="1800" dirty="0" err="1" smtClean="0"/>
              <a:t>whiskey-nél</a:t>
            </a:r>
            <a:r>
              <a:rPr lang="hu-HU" sz="1800" dirty="0" smtClean="0"/>
              <a:t> nem tudták felmutatni a bizonyítványt </a:t>
            </a:r>
          </a:p>
          <a:p>
            <a:r>
              <a:rPr lang="hu-HU" sz="1800" u="sng" dirty="0" smtClean="0"/>
              <a:t>Válasz: </a:t>
            </a:r>
            <a:r>
              <a:rPr lang="hu-HU" sz="1800" dirty="0" smtClean="0"/>
              <a:t>„tagállamok </a:t>
            </a:r>
            <a:r>
              <a:rPr lang="hu-HU" sz="1800" dirty="0"/>
              <a:t>minden olyan kereskedelemre vonatkozó szabályát, amely </a:t>
            </a:r>
            <a:r>
              <a:rPr lang="hu-HU" sz="1800" b="1" dirty="0"/>
              <a:t>közvetve/közvetlenül, ténylegesen/potenciálisan akadályozhatja a Közösségen belüli </a:t>
            </a:r>
            <a:r>
              <a:rPr lang="hu-HU" sz="1800" b="1" dirty="0" err="1"/>
              <a:t>kereskedelemet</a:t>
            </a:r>
            <a:r>
              <a:rPr lang="hu-HU" sz="1800" b="1" dirty="0"/>
              <a:t> </a:t>
            </a:r>
            <a:r>
              <a:rPr lang="hu-HU" sz="1800" dirty="0"/>
              <a:t>= MAHI (</a:t>
            </a:r>
            <a:r>
              <a:rPr lang="hu-HU" sz="1800" dirty="0" err="1"/>
              <a:t>tilott</a:t>
            </a:r>
            <a:r>
              <a:rPr lang="hu-HU" sz="1800" dirty="0"/>
              <a:t>)”</a:t>
            </a:r>
            <a:endParaRPr lang="hu-HU" sz="1800" dirty="0" smtClean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17638"/>
            <a:ext cx="4166513" cy="3772829"/>
          </a:xfrm>
          <a:prstGeom prst="rect">
            <a:avLst/>
          </a:prstGeom>
        </p:spPr>
      </p:pic>
      <p:cxnSp>
        <p:nvCxnSpPr>
          <p:cNvPr id="5" name="Egyenes összekötő nyíllal 4"/>
          <p:cNvCxnSpPr/>
          <p:nvPr/>
        </p:nvCxnSpPr>
        <p:spPr>
          <a:xfrm>
            <a:off x="5868144" y="1772816"/>
            <a:ext cx="792088" cy="1368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5868144" y="1772816"/>
            <a:ext cx="288032" cy="2090365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96764" y="3140969"/>
            <a:ext cx="458492" cy="722212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6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3473"/>
            <a:ext cx="8229600" cy="1143000"/>
          </a:xfrm>
        </p:spPr>
        <p:txBody>
          <a:bodyPr/>
          <a:lstStyle/>
          <a:p>
            <a:r>
              <a:rPr lang="hu-HU" sz="4000" b="1" dirty="0" err="1" smtClean="0">
                <a:solidFill>
                  <a:srgbClr val="C00000"/>
                </a:solidFill>
              </a:rPr>
              <a:t>Cassis</a:t>
            </a:r>
            <a:r>
              <a:rPr lang="hu-HU" sz="4000" b="1" dirty="0" smtClean="0">
                <a:solidFill>
                  <a:srgbClr val="C00000"/>
                </a:solidFill>
              </a:rPr>
              <a:t> de </a:t>
            </a:r>
            <a:r>
              <a:rPr lang="hu-HU" sz="4000" b="1" dirty="0" err="1" smtClean="0">
                <a:solidFill>
                  <a:srgbClr val="C00000"/>
                </a:solidFill>
              </a:rPr>
              <a:t>Dijon-ügy</a:t>
            </a:r>
            <a:r>
              <a:rPr lang="hu-HU" sz="4000" b="1" dirty="0" smtClean="0">
                <a:solidFill>
                  <a:srgbClr val="C00000"/>
                </a:solidFill>
              </a:rPr>
              <a:t> (120/78. sz. ügy)</a:t>
            </a:r>
            <a:endParaRPr lang="hu-HU" sz="4000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661648" cy="4741987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/>
              <a:t>Ezt követően annak elkülönítése, hogy behozott </a:t>
            </a:r>
            <a:r>
              <a:rPr lang="hu-HU" sz="2000" b="1" dirty="0"/>
              <a:t>termékeket </a:t>
            </a:r>
            <a:r>
              <a:rPr lang="hu-HU" sz="2000" b="1" dirty="0" err="1"/>
              <a:t>diszriminatívan</a:t>
            </a:r>
            <a:r>
              <a:rPr lang="hu-HU" sz="2000" b="1" dirty="0"/>
              <a:t> kezelő int./nem diszkriminatív (importált és hazai termékre egyaránt alkalmazandó) </a:t>
            </a:r>
            <a:r>
              <a:rPr lang="hu-HU" sz="2000" b="1" dirty="0" err="1"/>
              <a:t>int.-k</a:t>
            </a:r>
            <a:r>
              <a:rPr lang="hu-HU" sz="2000" b="1" dirty="0"/>
              <a:t> </a:t>
            </a:r>
            <a:r>
              <a:rPr lang="hu-HU" sz="2000" b="1" dirty="0" smtClean="0"/>
              <a:t>megítélése:</a:t>
            </a:r>
          </a:p>
          <a:p>
            <a:pPr marL="0" indent="0">
              <a:buNone/>
            </a:pPr>
            <a:r>
              <a:rPr lang="hu-HU" sz="2000" dirty="0" smtClean="0"/>
              <a:t>Utóbbiban alapvető jelentőségű volt </a:t>
            </a:r>
            <a:r>
              <a:rPr lang="hu-HU" sz="2000" b="1" dirty="0" err="1" smtClean="0"/>
              <a:t>Cassis</a:t>
            </a:r>
            <a:r>
              <a:rPr lang="hu-HU" sz="2000" b="1" dirty="0"/>
              <a:t> </a:t>
            </a:r>
            <a:r>
              <a:rPr lang="hu-HU" sz="2000" b="1" dirty="0" smtClean="0"/>
              <a:t>de </a:t>
            </a:r>
            <a:r>
              <a:rPr lang="hu-HU" sz="2000" b="1" dirty="0" err="1" smtClean="0"/>
              <a:t>Dijon-ügy</a:t>
            </a:r>
            <a:r>
              <a:rPr lang="hu-HU" sz="2000" b="1" dirty="0" smtClean="0"/>
              <a:t>:</a:t>
            </a:r>
          </a:p>
          <a:p>
            <a:r>
              <a:rPr lang="hu-HU" sz="2000" b="1" dirty="0" smtClean="0"/>
              <a:t>Német jog </a:t>
            </a:r>
            <a:r>
              <a:rPr lang="hu-HU" sz="2000" dirty="0" smtClean="0"/>
              <a:t>csak olyan </a:t>
            </a:r>
            <a:r>
              <a:rPr lang="hu-HU" sz="2000" b="1" dirty="0" smtClean="0"/>
              <a:t>gyümölcslikőr </a:t>
            </a:r>
            <a:r>
              <a:rPr lang="hu-HU" sz="2000" dirty="0" smtClean="0"/>
              <a:t>forgalmazását engedte meg, amelynek </a:t>
            </a:r>
            <a:r>
              <a:rPr lang="hu-HU" sz="2000" b="1" dirty="0" smtClean="0"/>
              <a:t>az alkoholtartalma min. 25%-os volt - </a:t>
            </a:r>
            <a:r>
              <a:rPr lang="hu-HU" sz="2000" dirty="0" err="1" smtClean="0"/>
              <a:t>Dijoni</a:t>
            </a:r>
            <a:r>
              <a:rPr lang="hu-HU" sz="2000" dirty="0" smtClean="0"/>
              <a:t> </a:t>
            </a:r>
            <a:r>
              <a:rPr lang="hu-HU" sz="2000" dirty="0" err="1" smtClean="0"/>
              <a:t>ribizlilikőr</a:t>
            </a:r>
            <a:r>
              <a:rPr lang="hu-HU" sz="2000" dirty="0" smtClean="0"/>
              <a:t> </a:t>
            </a:r>
            <a:r>
              <a:rPr lang="hu-HU" sz="2000" b="1" dirty="0" smtClean="0"/>
              <a:t>„csak” 15-20%</a:t>
            </a:r>
          </a:p>
          <a:p>
            <a:r>
              <a:rPr lang="hu-HU" sz="2000" dirty="0" smtClean="0"/>
              <a:t>Német érvelés szerint alacsonyabb </a:t>
            </a:r>
            <a:r>
              <a:rPr lang="hu-HU" sz="2000" b="1" dirty="0" smtClean="0"/>
              <a:t>% könnyebben okoz függőséget (közegészség) – NEM harmonizált kérdés volt még – alapszabadság megsértése? KÖLCSÖNÖS ELISMERÉS ELVE:</a:t>
            </a:r>
          </a:p>
          <a:p>
            <a:r>
              <a:rPr lang="hu-HU" sz="2000" b="1" dirty="0" smtClean="0"/>
              <a:t>Tiltott korlátozás: </a:t>
            </a:r>
            <a:r>
              <a:rPr lang="hu-HU" sz="2000" dirty="0" smtClean="0"/>
              <a:t>ha jogszerű előállítás és forgalmazás egyik tagállamban akkor a másikban is forgalmazni lehessen, de</a:t>
            </a:r>
          </a:p>
          <a:p>
            <a:r>
              <a:rPr lang="hu-HU" sz="2000" b="1" dirty="0" smtClean="0"/>
              <a:t>KÉNYSZERÍTŐ ÉRDEKEK alapján korlátozhatják</a:t>
            </a:r>
          </a:p>
          <a:p>
            <a:r>
              <a:rPr lang="hu-HU" sz="2000" dirty="0" smtClean="0"/>
              <a:t>Mennyire kell tágan meghatározni </a:t>
            </a:r>
            <a:r>
              <a:rPr lang="hu-HU" sz="2000" dirty="0" err="1" smtClean="0"/>
              <a:t>Desonville-formulát</a:t>
            </a:r>
            <a:r>
              <a:rPr lang="hu-HU" sz="2000" dirty="0" smtClean="0"/>
              <a:t>?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endParaRPr lang="hu-HU" sz="2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67249"/>
            <a:ext cx="2502024" cy="154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BSE járvány és a ’90-es évek botrányai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hu-HU" dirty="0" smtClean="0"/>
              <a:t>BSE „</a:t>
            </a:r>
            <a:r>
              <a:rPr lang="hu-HU" dirty="0" err="1" smtClean="0"/>
              <a:t>kergemarha</a:t>
            </a:r>
            <a:r>
              <a:rPr lang="hu-HU" dirty="0" smtClean="0"/>
              <a:t> kór” végigsöpör </a:t>
            </a:r>
            <a:r>
              <a:rPr lang="hu-HU" dirty="0" err="1" smtClean="0"/>
              <a:t>NY-EU-án</a:t>
            </a:r>
            <a:endParaRPr lang="hu-HU" dirty="0" smtClean="0"/>
          </a:p>
          <a:p>
            <a:r>
              <a:rPr lang="hu-HU" dirty="0" smtClean="0"/>
              <a:t>EU válaszlépései:</a:t>
            </a:r>
          </a:p>
          <a:p>
            <a:pPr lvl="1"/>
            <a:r>
              <a:rPr lang="hu-HU" dirty="0" smtClean="0"/>
              <a:t>Közvetett: tagállami szinten élelmiszerfelügyeleti hatóságok megerősítése (akár autonómiájuk növelésével is)</a:t>
            </a:r>
          </a:p>
          <a:p>
            <a:pPr lvl="1"/>
            <a:r>
              <a:rPr lang="hu-HU" dirty="0" smtClean="0"/>
              <a:t>Közvetlen végrehajtás: FVO létrejötte mint Bizottság szakosított vizsgálati szerve és 2002-ben a EÉBH </a:t>
            </a:r>
            <a:r>
              <a:rPr lang="hu-HU" smtClean="0"/>
              <a:t>(Parma</a:t>
            </a:r>
            <a:r>
              <a:rPr lang="hu-HU" dirty="0" smtClean="0"/>
              <a:t>) létrejötte – szakértői ügynökségként + mellette </a:t>
            </a:r>
            <a:r>
              <a:rPr lang="hu-HU" dirty="0" err="1" smtClean="0"/>
              <a:t>komitológia</a:t>
            </a:r>
            <a:r>
              <a:rPr lang="hu-HU" dirty="0" smtClean="0"/>
              <a:t> bizottságok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013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Élelmiszerbiztonság tanulságai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Belső piac amellett, hogy lehetőség </a:t>
            </a:r>
            <a:r>
              <a:rPr lang="hu-HU" b="1" dirty="0" smtClean="0"/>
              <a:t>kihívás</a:t>
            </a:r>
            <a:r>
              <a:rPr lang="hu-HU" dirty="0" smtClean="0"/>
              <a:t> is</a:t>
            </a:r>
          </a:p>
          <a:p>
            <a:r>
              <a:rPr lang="hu-HU" dirty="0" smtClean="0"/>
              <a:t>Meghagyták a hatósági hatásköröket </a:t>
            </a:r>
            <a:r>
              <a:rPr lang="hu-HU" b="1" dirty="0" smtClean="0"/>
              <a:t>elsődlegesen tagállami </a:t>
            </a:r>
            <a:r>
              <a:rPr lang="hu-HU" dirty="0" smtClean="0"/>
              <a:t>szinten az uniós szereplők legfeljebb szabályoznak és koordinálnak</a:t>
            </a:r>
          </a:p>
          <a:p>
            <a:r>
              <a:rPr lang="hu-HU" dirty="0" smtClean="0"/>
              <a:t>Miképpen lehetséges megfelelő működés biztosítása együttes </a:t>
            </a:r>
            <a:r>
              <a:rPr lang="hu-HU" smtClean="0"/>
              <a:t>igazgatás keretében?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36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UKözjogiAlapjai_2017feb13" id="{536DD7B2-EB97-40A6-B1A1-325D080B929D}" vid="{2A948D63-DCAF-4C3A-8227-6BB09A86DD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EUKözjogiAlapjai_2017feb13</Template>
  <TotalTime>805</TotalTime>
  <Words>716</Words>
  <Application>Microsoft Office PowerPoint</Application>
  <PresentationFormat>Diavetítés a képernyőre (4:3 oldalarány)</PresentationFormat>
  <Paragraphs>133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Alapértelmezett terv</vt:lpstr>
      <vt:lpstr>PowerPoint-bemutató</vt:lpstr>
      <vt:lpstr>Egy konkrét ágazat példája: élelmiszeregészségügy</vt:lpstr>
      <vt:lpstr>Integráció kezdetekor  (‘90-es évekig)</vt:lpstr>
      <vt:lpstr>Árúk szabad mozgása</vt:lpstr>
      <vt:lpstr>Vám és azzal azonos hatású díj</vt:lpstr>
      <vt:lpstr>Desonville-formula (8/74)</vt:lpstr>
      <vt:lpstr>Cassis de Dijon-ügy (120/78. sz. ügy)</vt:lpstr>
      <vt:lpstr>BSE járvány és a ’90-es évek botrányai</vt:lpstr>
      <vt:lpstr>Élelmiszerbiztonság tanulságai</vt:lpstr>
      <vt:lpstr>Új szervezeti megoldások nem mindig jelentik az UNIós választ</vt:lpstr>
      <vt:lpstr>1) Európai Környezetvédelmi Hatóság reakciója</vt:lpstr>
      <vt:lpstr>2) European transport agencies inspection and direct powers</vt:lpstr>
      <vt:lpstr>2) European transport agencies inspection and direct powers</vt:lpstr>
      <vt:lpstr>EU válaszai?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Tanterem</cp:lastModifiedBy>
  <cp:revision>48</cp:revision>
  <cp:lastPrinted>2014-08-19T15:08:03Z</cp:lastPrinted>
  <dcterms:created xsi:type="dcterms:W3CDTF">2017-02-12T22:11:54Z</dcterms:created>
  <dcterms:modified xsi:type="dcterms:W3CDTF">2019-11-13T17:59:11Z</dcterms:modified>
</cp:coreProperties>
</file>