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0" r:id="rId2"/>
    <p:sldId id="630" r:id="rId3"/>
    <p:sldId id="631" r:id="rId4"/>
    <p:sldId id="637" r:id="rId5"/>
    <p:sldId id="638" r:id="rId6"/>
    <p:sldId id="634" r:id="rId7"/>
    <p:sldId id="635" r:id="rId8"/>
    <p:sldId id="632" r:id="rId9"/>
    <p:sldId id="639" r:id="rId10"/>
    <p:sldId id="640" r:id="rId11"/>
    <p:sldId id="633" r:id="rId12"/>
    <p:sldId id="641" r:id="rId13"/>
    <p:sldId id="642" r:id="rId14"/>
    <p:sldId id="643" r:id="rId15"/>
    <p:sldId id="644" r:id="rId16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1921" autoAdjust="0"/>
  </p:normalViewPr>
  <p:slideViewPr>
    <p:cSldViewPr>
      <p:cViewPr varScale="1">
        <p:scale>
          <a:sx n="68" d="100"/>
          <a:sy n="68" d="100"/>
        </p:scale>
        <p:origin x="15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2018.10.29.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2018.10.29.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 jogrendszere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2018. őszi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Uniós </a:t>
            </a:r>
            <a:r>
              <a:rPr lang="hu-HU" b="1" dirty="0" smtClean="0">
                <a:solidFill>
                  <a:srgbClr val="C00000"/>
                </a:solidFill>
              </a:rPr>
              <a:t>jogból fakadó pénzügyi természetű követelések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u-HU" dirty="0" err="1" smtClean="0"/>
              <a:t>EuB</a:t>
            </a:r>
            <a:r>
              <a:rPr lang="hu-HU" dirty="0" smtClean="0"/>
              <a:t> esetjogban kialakított minimumkövetelmények – jogalap nélkül megtagadott kifizetések: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Uniós jog (kifizetések) további tagállami korlátozására nincs lehetőség (Németországban rászorultsági névjegyzék felállítása)</a:t>
            </a:r>
          </a:p>
        </p:txBody>
      </p:sp>
    </p:spTree>
    <p:extLst>
      <p:ext uri="{BB962C8B-B14F-4D97-AF65-F5344CB8AC3E}">
        <p14:creationId xmlns:p14="http://schemas.microsoft.com/office/powerpoint/2010/main" val="265235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3/ Új </a:t>
            </a:r>
            <a:r>
              <a:rPr lang="hu-HU" b="1" dirty="0" smtClean="0">
                <a:solidFill>
                  <a:srgbClr val="C00000"/>
                </a:solidFill>
              </a:rPr>
              <a:t>bírósági hatáskörök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BÍRÓI FVIZSGÉLAT LÉTE: </a:t>
            </a:r>
            <a:r>
              <a:rPr lang="hu-HU" dirty="0" smtClean="0"/>
              <a:t>Egyáltalán a bírói felülvizsgálat biztosítva legyen uniós jogi alapon – eljárási autonómi</a:t>
            </a:r>
            <a:r>
              <a:rPr lang="hu-HU" dirty="0" smtClean="0"/>
              <a:t>a felülírása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Johnston</a:t>
            </a:r>
            <a:r>
              <a:rPr lang="hu-HU" dirty="0" smtClean="0"/>
              <a:t>, </a:t>
            </a:r>
            <a:r>
              <a:rPr lang="hu-HU" dirty="0" err="1" smtClean="0"/>
              <a:t>Heylens</a:t>
            </a:r>
            <a:r>
              <a:rPr lang="hu-HU" dirty="0" smtClean="0"/>
              <a:t>-ügyek)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ÚJRATÁRGYALÁS: közösségi jog tévesértelmezése + szerv határozatot visszavonhatja + végső fórum + előzetes döntéshozatal hiánya DE korlátozhatja JOGERŐ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Új </a:t>
            </a:r>
            <a:r>
              <a:rPr lang="hu-HU" b="1" dirty="0" smtClean="0">
                <a:solidFill>
                  <a:srgbClr val="C00000"/>
                </a:solidFill>
              </a:rPr>
              <a:t>bírósági hatáskörök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3. ELJÁRÁSOK JELLEGE ÁTALAKUL: </a:t>
            </a:r>
            <a:r>
              <a:rPr lang="hu-HU" dirty="0" smtClean="0"/>
              <a:t>bírói felülvizsgálat nincs tényállás újbóli feltárása – de lehetséges ilyen igények érvényesítésekor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4. IDEIGLENES INTÉZKEDÉS: fenyegető károsodás uniós jogból fakadó igény érvényesítésekor, ha tagállami eljárási szabály kerül alkalmazásara (tűrés, tartózkodás stb.)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129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Új </a:t>
            </a:r>
            <a:r>
              <a:rPr lang="hu-HU" b="1" dirty="0" smtClean="0">
                <a:solidFill>
                  <a:srgbClr val="C00000"/>
                </a:solidFill>
              </a:rPr>
              <a:t>bírósági hatáskörök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5. FÉLRETÉTEL: eljárási rendelkezések tekintetében is érvényesül (</a:t>
            </a:r>
            <a:r>
              <a:rPr lang="hu-HU" dirty="0" err="1" smtClean="0"/>
              <a:t>közv</a:t>
            </a:r>
            <a:r>
              <a:rPr lang="hu-HU" dirty="0" smtClean="0"/>
              <a:t>. Hatály) – semmisség megállapítása helyett, mert hatáskörök tagállamonként eltérnek</a:t>
            </a:r>
          </a:p>
          <a:p>
            <a:pPr marL="0" indent="0">
              <a:buNone/>
            </a:pPr>
            <a:r>
              <a:rPr lang="hu-HU" dirty="0" smtClean="0"/>
              <a:t>6.</a:t>
            </a:r>
            <a:r>
              <a:rPr lang="hu-HU" dirty="0" smtClean="0"/>
              <a:t> ÚJ JOGORVOSLAT: különösen közigazgatási területen jellemző bírói felülvizsgálat kitágítása (akár annak átalakítása ld. Tény vs. Jogbíróság)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187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Kártérítési felelősség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7</a:t>
            </a:r>
            <a:r>
              <a:rPr lang="hu-HU" dirty="0" smtClean="0"/>
              <a:t>. KÁRTÉRÍTÉSI FELELŐSSÉG</a:t>
            </a:r>
          </a:p>
          <a:p>
            <a:pPr>
              <a:buFontTx/>
              <a:buChar char="-"/>
            </a:pPr>
            <a:r>
              <a:rPr lang="hu-HU" dirty="0" smtClean="0"/>
              <a:t>Immunitás problematikája (</a:t>
            </a:r>
            <a:r>
              <a:rPr lang="hu-HU" dirty="0" err="1" smtClean="0"/>
              <a:t>szuverintás</a:t>
            </a:r>
            <a:r>
              <a:rPr lang="hu-HU" dirty="0" smtClean="0"/>
              <a:t> miatt állam felelőssége nem áll fenn) – később, ha jogviszonyban MAGÁNJOGI JOGALANY nincs immunitás – egyes egységek felelőssége (</a:t>
            </a:r>
            <a:r>
              <a:rPr lang="hu-HU" dirty="0" err="1" smtClean="0"/>
              <a:t>Fiskus</a:t>
            </a:r>
            <a:r>
              <a:rPr lang="hu-HU" dirty="0" smtClean="0"/>
              <a:t> elmélet)</a:t>
            </a:r>
          </a:p>
          <a:p>
            <a:pPr>
              <a:buFontTx/>
              <a:buChar char="-"/>
            </a:pPr>
            <a:r>
              <a:rPr lang="hu-HU" dirty="0" smtClean="0"/>
              <a:t> GYAKORLATBAN: irányelvi átültetési kötelezettség megsértése – magánfeleknek kára keletkezhet</a:t>
            </a:r>
          </a:p>
          <a:p>
            <a:pPr>
              <a:buFontTx/>
              <a:buChar char="-"/>
            </a:pPr>
            <a:r>
              <a:rPr lang="hu-HU" dirty="0" smtClean="0"/>
              <a:t>Esetjogi meghatározottság (</a:t>
            </a:r>
            <a:r>
              <a:rPr lang="hu-HU" dirty="0" err="1" smtClean="0"/>
              <a:t>Frankovich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972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Kártérítési felelősség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7</a:t>
            </a:r>
            <a:r>
              <a:rPr lang="hu-HU" sz="2400" dirty="0" smtClean="0"/>
              <a:t>. KÁRTÉRÍTÉSI FELELŐSSÉG</a:t>
            </a:r>
          </a:p>
          <a:p>
            <a:pPr>
              <a:buFontTx/>
              <a:buChar char="-"/>
            </a:pPr>
            <a:r>
              <a:rPr lang="hu-HU" sz="2400" dirty="0" smtClean="0"/>
              <a:t>FELTÉTELEI: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u="sng" dirty="0" smtClean="0"/>
              <a:t>Jogsértő magatartás </a:t>
            </a:r>
            <a:r>
              <a:rPr lang="hu-HU" sz="2400" dirty="0" smtClean="0"/>
              <a:t>(átültetés elmarad)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u="sng" dirty="0" smtClean="0"/>
              <a:t>Okozatiság</a:t>
            </a:r>
            <a:r>
              <a:rPr lang="hu-HU" sz="2400" dirty="0" smtClean="0"/>
              <a:t> kötelezettség megszegése és kár bekövetkezte között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u="sng" dirty="0" smtClean="0"/>
              <a:t>Kár</a:t>
            </a:r>
            <a:r>
              <a:rPr lang="hu-HU" sz="2400" dirty="0" smtClean="0"/>
              <a:t> bekövetkezte (elmaradt haszon </a:t>
            </a:r>
            <a:r>
              <a:rPr lang="hu-HU" sz="2400" dirty="0" err="1" smtClean="0"/>
              <a:t>követelhetősége</a:t>
            </a:r>
            <a:r>
              <a:rPr lang="hu-HU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Jogsértő állami </a:t>
            </a:r>
            <a:r>
              <a:rPr lang="hu-HU" sz="2400" u="sng" dirty="0" smtClean="0"/>
              <a:t>szervek</a:t>
            </a:r>
            <a:r>
              <a:rPr lang="hu-HU" sz="2400" dirty="0" smtClean="0"/>
              <a:t> köre (mind3 hatalmi ág – bíróságoké legújabb</a:t>
            </a:r>
          </a:p>
          <a:p>
            <a:pPr lvl="1"/>
            <a:r>
              <a:rPr lang="hu-HU" sz="2400" dirty="0" smtClean="0"/>
              <a:t> direkt ellentétes döntések uniós joggal vagy téves értelmezés NYILVÁNVALÓSÁG – </a:t>
            </a:r>
            <a:r>
              <a:rPr lang="hu-HU" sz="2400" dirty="0" err="1" smtClean="0"/>
              <a:t>Köbler</a:t>
            </a:r>
            <a:r>
              <a:rPr lang="hu-HU" sz="2400" dirty="0" smtClean="0"/>
              <a:t>-doktrína)</a:t>
            </a:r>
          </a:p>
        </p:txBody>
      </p:sp>
    </p:spTree>
    <p:extLst>
      <p:ext uri="{BB962C8B-B14F-4D97-AF65-F5344CB8AC3E}">
        <p14:creationId xmlns:p14="http://schemas.microsoft.com/office/powerpoint/2010/main" val="209436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Uniós jogból fakadó igényérvényesítés </a:t>
            </a:r>
            <a:br>
              <a:rPr lang="hu-HU" dirty="0" smtClean="0"/>
            </a:br>
            <a:r>
              <a:rPr lang="hu-HU" dirty="0" smtClean="0"/>
              <a:t>A tagállam felelőssége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68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1/ Igényérvényesítés </a:t>
            </a:r>
            <a:r>
              <a:rPr lang="hu-HU" b="1" dirty="0" smtClean="0">
                <a:solidFill>
                  <a:srgbClr val="C00000"/>
                </a:solidFill>
              </a:rPr>
              <a:t>elvei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Alapjogi Charta szerződési rangon és annak 47. cikke alapján hatékony bírói jogvédelmet kell biztosítani</a:t>
            </a:r>
          </a:p>
          <a:p>
            <a:pPr marL="514350" indent="-514350">
              <a:buAutoNum type="arabicParenR"/>
            </a:pPr>
            <a:r>
              <a:rPr lang="hu-HU" dirty="0" smtClean="0"/>
              <a:t>Tagállami eljárási autonómia</a:t>
            </a:r>
          </a:p>
          <a:p>
            <a:pPr>
              <a:buFontTx/>
              <a:buChar char="-"/>
            </a:pPr>
            <a:r>
              <a:rPr lang="hu-HU" dirty="0" smtClean="0"/>
              <a:t>és</a:t>
            </a:r>
          </a:p>
          <a:p>
            <a:pPr marL="0" indent="0">
              <a:buNone/>
            </a:pPr>
            <a:r>
              <a:rPr lang="hu-HU" dirty="0" smtClean="0"/>
              <a:t>2) EGYENÉRTÉKŰSÉG és TÉNYLEGES ÉRVÉNYESÜLÉS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949602" y="116632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Relatív autonómia uniós jog végrehajtásakor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Szervezet, közszolgálati jog, eljárási szabályozás</a:t>
            </a:r>
          </a:p>
          <a:p>
            <a:r>
              <a:rPr lang="hu-HU" sz="2800" dirty="0" err="1" smtClean="0"/>
              <a:t>EUSz</a:t>
            </a:r>
            <a:r>
              <a:rPr lang="hu-HU" sz="2800" dirty="0" smtClean="0"/>
              <a:t>. 4. cikk (2) </a:t>
            </a:r>
            <a:r>
              <a:rPr lang="hu-HU" sz="2800" dirty="0" err="1" smtClean="0"/>
              <a:t>bek</a:t>
            </a:r>
            <a:r>
              <a:rPr lang="hu-HU" sz="2800" dirty="0" smtClean="0"/>
              <a:t>: identitásvédelem </a:t>
            </a:r>
          </a:p>
          <a:p>
            <a:endParaRPr lang="hu-HU" sz="2800" dirty="0" smtClean="0"/>
          </a:p>
          <a:p>
            <a:endParaRPr lang="hu-HU" sz="2800" dirty="0"/>
          </a:p>
          <a:p>
            <a:r>
              <a:rPr lang="hu-HU" sz="2800" dirty="0" err="1"/>
              <a:t>EUSz</a:t>
            </a:r>
            <a:r>
              <a:rPr lang="hu-HU" sz="2800" dirty="0"/>
              <a:t>. 4. cikk </a:t>
            </a:r>
            <a:r>
              <a:rPr lang="hu-HU" sz="2800" dirty="0" smtClean="0"/>
              <a:t>(3) </a:t>
            </a:r>
            <a:r>
              <a:rPr lang="hu-HU" sz="2800" dirty="0" err="1"/>
              <a:t>bek</a:t>
            </a:r>
            <a:r>
              <a:rPr lang="hu-HU" sz="2800" dirty="0"/>
              <a:t>: </a:t>
            </a:r>
            <a:r>
              <a:rPr lang="hu-HU" sz="2800" dirty="0" smtClean="0"/>
              <a:t>lojalitási klauzula</a:t>
            </a:r>
          </a:p>
          <a:p>
            <a:pPr marL="0" indent="0">
              <a:buNone/>
            </a:pPr>
            <a:r>
              <a:rPr lang="hu-HU" sz="2800" u="sng" dirty="0" smtClean="0"/>
              <a:t>VAN autonómia, de relatív (viszonylagos) </a:t>
            </a:r>
          </a:p>
          <a:p>
            <a:pPr marL="0" indent="0">
              <a:buNone/>
            </a:pPr>
            <a:r>
              <a:rPr lang="hu-HU" sz="2800" u="sng" dirty="0" smtClean="0"/>
              <a:t>VESZÉLY: egyén helyzete eltér végrehajtás helyétől függően</a:t>
            </a:r>
            <a:endParaRPr lang="hu-HU" sz="2800" u="sng" dirty="0"/>
          </a:p>
          <a:p>
            <a:endParaRPr lang="hu-HU" dirty="0"/>
          </a:p>
        </p:txBody>
      </p:sp>
      <p:sp>
        <p:nvSpPr>
          <p:cNvPr id="2" name="Felfelé-lefelé nyíl 1"/>
          <p:cNvSpPr/>
          <p:nvPr/>
        </p:nvSpPr>
        <p:spPr>
          <a:xfrm>
            <a:off x="4115569" y="2636912"/>
            <a:ext cx="432048" cy="864096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85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949602" y="116632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Relatív autonómia uniós jog végrehajtásakor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hu-HU" sz="2000" dirty="0"/>
              <a:t>a tagállamok saját közigazgatási anyagi és eljárásjogi követelményeket csak </a:t>
            </a:r>
            <a:r>
              <a:rPr lang="hu-HU" sz="2000" b="1" dirty="0"/>
              <a:t>akkor fektethetnek le, ha az uniós jog </a:t>
            </a:r>
            <a:r>
              <a:rPr lang="hu-HU" sz="2000" b="1" u="sng" dirty="0"/>
              <a:t>nem</a:t>
            </a:r>
            <a:r>
              <a:rPr lang="hu-HU" sz="2000" b="1" dirty="0"/>
              <a:t> határozott meg erre vonatkozó kifejezett követelményeket </a:t>
            </a:r>
            <a:r>
              <a:rPr lang="hu-HU" sz="2000" dirty="0"/>
              <a:t>(akár eljárásra, feltételekre, szervezetalakítási rendre vonatkozóan</a:t>
            </a:r>
            <a:r>
              <a:rPr lang="hu-HU" sz="2000" dirty="0" smtClean="0"/>
              <a:t>);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/>
              <a:t>közvetett végrehajtás keretében meghozott tagállami rendelkezések és eljárások törvényességét az </a:t>
            </a:r>
            <a:r>
              <a:rPr lang="hu-HU" sz="2000" b="1" dirty="0"/>
              <a:t>EU jog általános elvei és az Alapjogi Charta követelményei alapján fogják megítélni</a:t>
            </a:r>
            <a:r>
              <a:rPr lang="hu-HU" sz="2000" dirty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hu-H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/>
              <a:t>közvetett végrehajtás keretében hozott tagállami lépéseknek meg kell felelniük a </a:t>
            </a:r>
            <a:r>
              <a:rPr lang="hu-HU" sz="2000" b="1" dirty="0" smtClean="0"/>
              <a:t>hatékonyság (tényleges érvényesülés) </a:t>
            </a:r>
            <a:r>
              <a:rPr lang="hu-HU" sz="2000" b="1" dirty="0"/>
              <a:t>és egyenértékűség </a:t>
            </a:r>
            <a:r>
              <a:rPr lang="hu-HU" sz="2000" dirty="0"/>
              <a:t>követelményének </a:t>
            </a:r>
            <a:endParaRPr lang="hu-HU" sz="2000" dirty="0" smtClean="0"/>
          </a:p>
          <a:p>
            <a:pPr marL="0" indent="0">
              <a:buNone/>
            </a:pP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16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Egyenértékűség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EGYENÉRTÉKŰSÉG  </a:t>
            </a:r>
          </a:p>
          <a:p>
            <a:r>
              <a:rPr lang="hu-HU" dirty="0" smtClean="0"/>
              <a:t>Tagállami eljárási szabályok nem lehetnek kedvezőtlenebbek a belső jogi esetekre vonatkozóknál </a:t>
            </a:r>
          </a:p>
          <a:p>
            <a:r>
              <a:rPr lang="hu-HU" dirty="0" smtClean="0"/>
              <a:t>Pl. igényérvényesítési határidők hossza eltérhet </a:t>
            </a:r>
          </a:p>
          <a:p>
            <a:r>
              <a:rPr lang="hu-HU" dirty="0" smtClean="0"/>
              <a:t>Egyedi megítélés fontossága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1836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T</a:t>
            </a:r>
            <a:r>
              <a:rPr lang="hu-HU" b="1" dirty="0" smtClean="0">
                <a:solidFill>
                  <a:srgbClr val="C00000"/>
                </a:solidFill>
              </a:rPr>
              <a:t>ényleges </a:t>
            </a:r>
            <a:r>
              <a:rPr lang="hu-HU" b="1" dirty="0">
                <a:solidFill>
                  <a:srgbClr val="C00000"/>
                </a:solidFill>
              </a:rPr>
              <a:t>érvényesülés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TÉNYLEGES ÉRVÉNYESÜLÉS</a:t>
            </a:r>
          </a:p>
          <a:p>
            <a:r>
              <a:rPr lang="hu-HU" dirty="0"/>
              <a:t>Tagállami eljárási szabályok nem </a:t>
            </a:r>
            <a:r>
              <a:rPr lang="hu-HU" dirty="0" smtClean="0"/>
              <a:t>tehetik rendkívül nehézzé vagy lehetetlenné az uniós jogok érvényesítését</a:t>
            </a:r>
          </a:p>
          <a:p>
            <a:r>
              <a:rPr lang="hu-HU" dirty="0" smtClean="0"/>
              <a:t>Korábban csak lehetetlen</a:t>
            </a:r>
          </a:p>
          <a:p>
            <a:r>
              <a:rPr lang="hu-HU" dirty="0" smtClean="0"/>
              <a:t>Kamatfizetés, elévülés tekintetében kapott különös jelentőséget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5466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2/ Uniós </a:t>
            </a:r>
            <a:r>
              <a:rPr lang="hu-HU" b="1" dirty="0" smtClean="0">
                <a:solidFill>
                  <a:srgbClr val="C00000"/>
                </a:solidFill>
              </a:rPr>
              <a:t>jogból fakadó pénzügyi természetű követelések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Olyan esetkörök, amikor magánfélnek van uniós jogból fakadó pénzügyi kötelezettsége, de jogalap nélkülivé válhat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 semmissé </a:t>
            </a:r>
            <a:r>
              <a:rPr lang="hu-HU" dirty="0" err="1" smtClean="0"/>
              <a:t>nyilv</a:t>
            </a:r>
            <a:r>
              <a:rPr lang="hu-HU" dirty="0" smtClean="0"/>
              <a:t>. Eljárás miatt jogalap elvesztés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Előzetes döntéshozatali miatt jogszabálymódosítás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Uniós </a:t>
            </a:r>
            <a:r>
              <a:rPr lang="hu-HU" b="1" dirty="0" smtClean="0">
                <a:solidFill>
                  <a:srgbClr val="C00000"/>
                </a:solidFill>
              </a:rPr>
              <a:t>jogból fakadó pénzügyi természetű követelések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u-HU" dirty="0" err="1" smtClean="0"/>
              <a:t>EuB</a:t>
            </a:r>
            <a:r>
              <a:rPr lang="hu-HU" dirty="0" smtClean="0"/>
              <a:t> esetjogban kialakított minimumkövetelmények: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Tagállamban legyen hatáskörrel és illetékességgel rendelkező bíróság igénye elbírálására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Hatékony bírói jogvédelem (EJEE is) biztosítsa eljárási rendszer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Nemzeti bíróságok feladata tagállami eljárási szabályok értelmezés</a:t>
            </a:r>
          </a:p>
          <a:p>
            <a:pPr marL="0" indent="0">
              <a:buNone/>
            </a:pPr>
            <a:r>
              <a:rPr lang="hu-HU" dirty="0" smtClean="0"/>
              <a:t>PROBLÉMA: </a:t>
            </a:r>
            <a:r>
              <a:rPr lang="hu-HU" dirty="0" err="1" smtClean="0"/>
              <a:t>továbbhárítás</a:t>
            </a:r>
            <a:r>
              <a:rPr lang="hu-HU" dirty="0" smtClean="0"/>
              <a:t>, jogvesztő határidők</a:t>
            </a:r>
          </a:p>
        </p:txBody>
      </p:sp>
    </p:spTree>
    <p:extLst>
      <p:ext uri="{BB962C8B-B14F-4D97-AF65-F5344CB8AC3E}">
        <p14:creationId xmlns:p14="http://schemas.microsoft.com/office/powerpoint/2010/main" val="3339907078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9846</TotalTime>
  <Words>613</Words>
  <Application>Microsoft Office PowerPoint</Application>
  <PresentationFormat>Diavetítés a képernyőre (4:3 oldalarány)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Alapértelmezett terv</vt:lpstr>
      <vt:lpstr>PowerPoint-bemutató</vt:lpstr>
      <vt:lpstr>Uniós jogból fakadó igényérvényesítés  A tagállam felelőssége</vt:lpstr>
      <vt:lpstr>1/ Igényérvényesítés elvei</vt:lpstr>
      <vt:lpstr>Relatív autonómia uniós jog végrehajtásakor</vt:lpstr>
      <vt:lpstr>Relatív autonómia uniós jog végrehajtásakor</vt:lpstr>
      <vt:lpstr>Egyenértékűség</vt:lpstr>
      <vt:lpstr>Tényleges érvényesülés</vt:lpstr>
      <vt:lpstr>2/ Uniós jogból fakadó pénzügyi természetű követelések</vt:lpstr>
      <vt:lpstr>Uniós jogból fakadó pénzügyi természetű követelések</vt:lpstr>
      <vt:lpstr>Uniós jogból fakadó pénzügyi természetű követelések</vt:lpstr>
      <vt:lpstr>3/ Új bírósági hatáskörök</vt:lpstr>
      <vt:lpstr>Új bírósági hatáskörök</vt:lpstr>
      <vt:lpstr>Új bírósági hatáskörök</vt:lpstr>
      <vt:lpstr>Kártérítési felelősség</vt:lpstr>
      <vt:lpstr>Kártérítési felelősség</vt:lpstr>
    </vt:vector>
  </TitlesOfParts>
  <Company>ZMNE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Szegedi László</cp:lastModifiedBy>
  <cp:revision>623</cp:revision>
  <cp:lastPrinted>2014-08-19T15:08:03Z</cp:lastPrinted>
  <dcterms:created xsi:type="dcterms:W3CDTF">2012-01-05T15:33:58Z</dcterms:created>
  <dcterms:modified xsi:type="dcterms:W3CDTF">2018-10-29T13:16:41Z</dcterms:modified>
</cp:coreProperties>
</file>