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A0EE57-4749-4968-B98A-9612C7D04060}" type="datetimeFigureOut">
              <a:rPr lang="hu-HU">
                <a:latin typeface="Times New Roman" panose="02020603050405020304" pitchFamily="18" charset="0"/>
              </a:rPr>
              <a:pPr>
                <a:defRPr/>
              </a:pPr>
              <a:t>2018. 09. 09.</a:t>
            </a:fld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0B5078-2BF7-4FA9-A501-3D298B79994D}" type="slidenum"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0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5E19F69-588C-489F-B1C4-098A21413F26}" type="datetimeFigureOut">
              <a:rPr lang="hu-HU" smtClean="0"/>
              <a:pPr>
                <a:defRPr/>
              </a:pPr>
              <a:t>2018. 09. 09.</a:t>
            </a:fld>
            <a:endParaRPr lang="hu-HU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xmlns="" val="24840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9131-0321-48CF-BA4F-F046651410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6837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028A-0D68-477C-8903-AD0EB84DDD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23869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F9276-971D-4D46-BD2E-CBA5325181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6575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6BD8-1DEC-4227-BC53-98AB08767D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518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7D0C-1953-42C4-9194-48E4E2576F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8752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14CD-14D6-4520-B2B3-3CD1A59AE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91219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8EA2-F82A-4622-87EC-8C534220BC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332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3D5F-0CFE-43AC-8C5F-A2E57B17D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2838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6A70-B6B0-4574-9465-8567A4A623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6566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6682-B2D1-43E8-B313-29385C9E97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774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ABC9-5ED3-4D96-8C7A-5403E66848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5980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D8ADC55-DB78-44E1-B7D8-14E1A4B539CB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hu-HU" sz="3600" b="1" kern="1200" dirty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Tagállami jog – EU jog – Nemzetközi jog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Az uniós jog jellemzői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3600" b="1" kern="1200" dirty="0" smtClean="0">
              <a:ln>
                <a:solidFill>
                  <a:srgbClr val="575F6D"/>
                </a:solidFill>
              </a:ln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Az EU jogrendszere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NKE ÁKK III. évf.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hu-HU" b="1" dirty="0" smtClean="0">
                <a:solidFill>
                  <a:srgbClr val="C00000"/>
                </a:solidFill>
              </a:rPr>
              <a:t>Közvetlen alkalmazhatóság 3.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1800" dirty="0" smtClean="0"/>
              <a:t>A rendeletek melletti </a:t>
            </a:r>
            <a:r>
              <a:rPr lang="hu-HU" sz="1800" b="1" dirty="0" smtClean="0"/>
              <a:t>„párhuzamos” tagállami szabályozást</a:t>
            </a:r>
            <a:r>
              <a:rPr lang="hu-HU" sz="1800" dirty="0" smtClean="0"/>
              <a:t>, valamint az értelmezési szabályok kibocsátását illetően az EUB az alábbi megállapításokat tette:</a:t>
            </a:r>
          </a:p>
          <a:p>
            <a:pPr lvl="1"/>
            <a:r>
              <a:rPr lang="hu-HU" sz="1800" dirty="0" smtClean="0"/>
              <a:t>a tagállami aktus elfogadása mellett </a:t>
            </a:r>
            <a:r>
              <a:rPr lang="hu-HU" sz="1800" b="1" dirty="0" smtClean="0"/>
              <a:t>sem engedhető meg </a:t>
            </a:r>
            <a:r>
              <a:rPr lang="hu-HU" sz="1800" dirty="0" smtClean="0"/>
              <a:t>olyan eljárás, amely által a tagállam </a:t>
            </a:r>
            <a:r>
              <a:rPr lang="hu-HU" sz="1800" b="1" dirty="0" smtClean="0"/>
              <a:t>elrejti egy jogszabály közösségi jellegét </a:t>
            </a:r>
            <a:r>
              <a:rPr lang="hu-HU" sz="1800" dirty="0" smtClean="0"/>
              <a:t>azok elől, akikre vonatkozik (</a:t>
            </a:r>
            <a:r>
              <a:rPr lang="hu-HU" sz="1800" dirty="0" err="1" smtClean="0"/>
              <a:t>Variola-ítélet</a:t>
            </a:r>
            <a:r>
              <a:rPr lang="hu-HU" sz="1800" dirty="0" smtClean="0"/>
              <a:t>, C-34/73, EU:C:1973:101, 10. pont)</a:t>
            </a:r>
          </a:p>
          <a:p>
            <a:pPr lvl="1"/>
            <a:r>
              <a:rPr lang="hu-HU" sz="1800" b="1" dirty="0" smtClean="0"/>
              <a:t>tilos</a:t>
            </a:r>
            <a:r>
              <a:rPr lang="hu-HU" sz="1800" dirty="0" smtClean="0"/>
              <a:t> olyan tagállami jogszabály megalkotása, amely </a:t>
            </a:r>
            <a:r>
              <a:rPr lang="hu-HU" sz="1800" b="1" dirty="0" smtClean="0"/>
              <a:t>pusztán megismétli a rendelet normaszövegét</a:t>
            </a:r>
            <a:r>
              <a:rPr lang="hu-HU" sz="1800" dirty="0" smtClean="0"/>
              <a:t>; illetve amikor vegyes típusú kihirdetés miatt a tagállam tisztázatlan helyzetet teremt a rendelet hatályát illetően (Bizottság kontra Olaszország ítélet, C-39/72, EU:C:1973:13, 15‒20. pontok)</a:t>
            </a:r>
          </a:p>
          <a:p>
            <a:pPr lvl="1"/>
            <a:r>
              <a:rPr lang="hu-HU" sz="1800" b="1" dirty="0" smtClean="0"/>
              <a:t>értelmezési szabályokat </a:t>
            </a:r>
            <a:r>
              <a:rPr lang="hu-HU" sz="1800" dirty="0" smtClean="0"/>
              <a:t>a rendelethez kapcsolódóan csak annyiban bocsáthatnak ki a tagállamok, amennyiben azok nem bírnak kötelező erővel, ugyanakkor összhangban vannak az uniós joggal (</a:t>
            </a:r>
            <a:r>
              <a:rPr lang="hu-HU" sz="1800" dirty="0" err="1" smtClean="0"/>
              <a:t>Zerbone-ítélet</a:t>
            </a:r>
            <a:r>
              <a:rPr lang="hu-HU" sz="1800" dirty="0" smtClean="0"/>
              <a:t>, C-94/77, EU:C:1978:17, 27. pont)</a:t>
            </a:r>
          </a:p>
          <a:p>
            <a:pPr marL="457200" indent="-457200">
              <a:buNone/>
            </a:pPr>
            <a:endParaRPr lang="hu-HU" sz="1800" b="1" dirty="0" smtClean="0"/>
          </a:p>
          <a:p>
            <a:pPr lvl="1"/>
            <a:endParaRPr lang="hu-HU" sz="1800" dirty="0" smtClean="0"/>
          </a:p>
          <a:p>
            <a:pPr lvl="1"/>
            <a:endParaRPr lang="hu-HU" sz="1800" u="sng" dirty="0" smtClean="0"/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hu-HU" b="1" dirty="0" smtClean="0">
                <a:solidFill>
                  <a:srgbClr val="C00000"/>
                </a:solidFill>
              </a:rPr>
              <a:t>Közvetlen hatály 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200" dirty="0" smtClean="0"/>
              <a:t>A </a:t>
            </a:r>
            <a:r>
              <a:rPr lang="hu-HU" sz="2200" i="1" dirty="0" smtClean="0"/>
              <a:t>közvetlen hatály</a:t>
            </a:r>
            <a:r>
              <a:rPr lang="hu-HU" sz="2200" dirty="0" smtClean="0"/>
              <a:t> doktrínája azt fejezi ki az </a:t>
            </a:r>
            <a:r>
              <a:rPr lang="hu-HU" sz="2200" b="1" dirty="0" smtClean="0"/>
              <a:t>uniós és a tagállami jogrend viszonyában</a:t>
            </a:r>
            <a:r>
              <a:rPr lang="hu-HU" sz="2200" dirty="0" smtClean="0"/>
              <a:t>, hogy az uniós jogszabályokra a tagállami jogrenden kívül álló normák vagy magánfelek szempontjából lehet-e </a:t>
            </a:r>
            <a:r>
              <a:rPr lang="hu-HU" sz="2200" b="1" dirty="0" smtClean="0"/>
              <a:t>közvetlenül hivatkozni a tagállami jogalkalmazók előtt, illetve a jogalkalmazók közvetlenül ezeket hívhatják-e fel az egyes hatósági és bírósági ügyek eldöntése során. </a:t>
            </a:r>
          </a:p>
          <a:p>
            <a:r>
              <a:rPr lang="hu-HU" sz="2200" dirty="0" smtClean="0"/>
              <a:t>Így a közvetlen hatály </a:t>
            </a:r>
            <a:r>
              <a:rPr lang="hu-HU" sz="2200" i="1" dirty="0" smtClean="0"/>
              <a:t>az uniós norma és a tényállás viszonyára </a:t>
            </a:r>
            <a:r>
              <a:rPr lang="hu-HU" sz="2200" dirty="0" smtClean="0"/>
              <a:t>vonatkozik (tényállás közvetlenül alapulhat-e rajta) – a gyakorlatban pedig azt jelenti, hogy a tagállami </a:t>
            </a:r>
            <a:r>
              <a:rPr lang="hu-HU" sz="2200" b="1" dirty="0" smtClean="0"/>
              <a:t>jogalkalmazó a felmerült jogvitában az uniós joggal ellentétes tagállami jogszabályi rendelkezés alkalmazásától eltekint, helyette az uniós jogszabályi rendelkezést alkalmazza</a:t>
            </a:r>
            <a:r>
              <a:rPr lang="hu-HU" sz="2200" dirty="0" smtClean="0"/>
              <a:t>. </a:t>
            </a:r>
          </a:p>
          <a:p>
            <a:r>
              <a:rPr lang="hu-HU" sz="2200" dirty="0" smtClean="0"/>
              <a:t>Az EUB esetjogában elsőként utalt rá a </a:t>
            </a:r>
            <a:r>
              <a:rPr lang="hu-HU" sz="2200" b="1" dirty="0" smtClean="0"/>
              <a:t>Van </a:t>
            </a:r>
            <a:r>
              <a:rPr lang="hu-HU" sz="2200" b="1" dirty="0" err="1" smtClean="0"/>
              <a:t>Gend</a:t>
            </a:r>
            <a:r>
              <a:rPr lang="hu-HU" sz="2200" b="1" dirty="0" smtClean="0"/>
              <a:t> &amp; Loos-ítélet, C-26/62</a:t>
            </a:r>
            <a:r>
              <a:rPr lang="hu-HU" sz="2200" dirty="0" smtClean="0"/>
              <a:t>, </a:t>
            </a:r>
            <a:endParaRPr lang="hu-HU" sz="2200" b="1" dirty="0" smtClean="0"/>
          </a:p>
          <a:p>
            <a:pPr lvl="1"/>
            <a:endParaRPr lang="hu-HU" sz="2200" dirty="0" smtClean="0"/>
          </a:p>
          <a:p>
            <a:pPr lvl="1"/>
            <a:endParaRPr lang="hu-HU" sz="2200" u="sng" dirty="0" smtClean="0"/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hu-HU" b="1" dirty="0" smtClean="0">
                <a:solidFill>
                  <a:srgbClr val="C00000"/>
                </a:solidFill>
              </a:rPr>
              <a:t>Közvetlen hatály 2. 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200" dirty="0" smtClean="0"/>
              <a:t>Rendelet:</a:t>
            </a:r>
          </a:p>
          <a:p>
            <a:pPr lvl="1"/>
            <a:r>
              <a:rPr lang="hu-HU" sz="1800" dirty="0" smtClean="0"/>
              <a:t>Természetesen van – alkalmazhatóság kérdése</a:t>
            </a:r>
          </a:p>
          <a:p>
            <a:r>
              <a:rPr lang="hu-HU" sz="2200" dirty="0" smtClean="0"/>
              <a:t>Határozatok:</a:t>
            </a:r>
          </a:p>
          <a:p>
            <a:pPr lvl="1"/>
            <a:r>
              <a:rPr lang="hu-HU" sz="1800" dirty="0" smtClean="0"/>
              <a:t>határozatok </a:t>
            </a:r>
            <a:r>
              <a:rPr lang="hu-HU" sz="1800" b="1" dirty="0" smtClean="0"/>
              <a:t>feltétel nélküli, kellően egyértelmű és pontos rendelkezéseinek is lehet közvetlen hatálya ha nem címzettek </a:t>
            </a:r>
            <a:r>
              <a:rPr lang="hu-HU" sz="1800" dirty="0" smtClean="0"/>
              <a:t>hivatkoznak rá (</a:t>
            </a:r>
            <a:r>
              <a:rPr lang="hu-HU" sz="1800" dirty="0" err="1" smtClean="0"/>
              <a:t>Grad-ügy</a:t>
            </a:r>
            <a:r>
              <a:rPr lang="hu-HU" sz="1800" dirty="0" smtClean="0"/>
              <a:t>)</a:t>
            </a:r>
          </a:p>
          <a:p>
            <a:r>
              <a:rPr lang="hu-HU" sz="2200" dirty="0" smtClean="0"/>
              <a:t>Irányelv:</a:t>
            </a:r>
          </a:p>
          <a:p>
            <a:pPr lvl="1"/>
            <a:r>
              <a:rPr lang="hu-HU" sz="1500" b="1" dirty="0" smtClean="0"/>
              <a:t>Átültetésre</a:t>
            </a:r>
            <a:r>
              <a:rPr lang="hu-HU" sz="1500" dirty="0" smtClean="0"/>
              <a:t> szoruló irányelv (határidő megsértése VAGY nem megfelelő átültetés)</a:t>
            </a:r>
          </a:p>
          <a:p>
            <a:pPr lvl="1"/>
            <a:r>
              <a:rPr lang="hu-HU" sz="1500" dirty="0" smtClean="0"/>
              <a:t>Közvetlen hatállyal rendelkezhet-e az irányelvi rendelkezés, de </a:t>
            </a:r>
          </a:p>
          <a:p>
            <a:pPr marL="1314450" lvl="2" indent="-457200">
              <a:buFont typeface="+mj-lt"/>
              <a:buAutoNum type="arabicPeriod"/>
            </a:pPr>
            <a:r>
              <a:rPr lang="hu-HU" sz="1500" b="1" u="sng" dirty="0" smtClean="0"/>
              <a:t>Vertikális </a:t>
            </a:r>
            <a:r>
              <a:rPr lang="hu-HU" sz="1500" u="sng" dirty="0" smtClean="0"/>
              <a:t>viszony</a:t>
            </a:r>
            <a:r>
              <a:rPr lang="hu-HU" sz="1500" b="1" u="sng" dirty="0" smtClean="0"/>
              <a:t> </a:t>
            </a:r>
            <a:r>
              <a:rPr lang="hu-HU" sz="1500" dirty="0" smtClean="0"/>
              <a:t>magánszemély és állam/hatóság között: </a:t>
            </a:r>
          </a:p>
          <a:p>
            <a:pPr marL="1314450" lvl="2" indent="-457200">
              <a:buFont typeface="+mj-lt"/>
              <a:buAutoNum type="arabicPeriod"/>
            </a:pPr>
            <a:r>
              <a:rPr lang="hu-HU" sz="1500" b="1" u="sng" dirty="0" smtClean="0"/>
              <a:t>Fordított</a:t>
            </a:r>
            <a:r>
              <a:rPr lang="hu-HU" sz="1500" u="sng" dirty="0" smtClean="0"/>
              <a:t> vertikális viszony</a:t>
            </a:r>
            <a:r>
              <a:rPr lang="hu-HU" sz="1500" dirty="0" smtClean="0"/>
              <a:t>: állam/hatóság hivatkozna </a:t>
            </a:r>
          </a:p>
          <a:p>
            <a:pPr marL="857250" lvl="2" indent="0">
              <a:buNone/>
            </a:pPr>
            <a:r>
              <a:rPr lang="hu-HU" sz="1500" dirty="0" smtClean="0"/>
              <a:t>a nem időben/megfelelően átültetett irányelvi rendelkezésre</a:t>
            </a:r>
          </a:p>
          <a:p>
            <a:pPr marL="1314450" lvl="2" indent="-457200">
              <a:buFont typeface="+mj-lt"/>
              <a:buAutoNum type="arabicPeriod" startAt="3"/>
            </a:pPr>
            <a:r>
              <a:rPr lang="hu-HU" sz="1500" b="1" u="sng" dirty="0" smtClean="0"/>
              <a:t>Horizontális</a:t>
            </a:r>
            <a:r>
              <a:rPr lang="hu-HU" sz="1500" u="sng" dirty="0" smtClean="0"/>
              <a:t> viszony:</a:t>
            </a:r>
            <a:r>
              <a:rPr lang="hu-HU" sz="1500" dirty="0" smtClean="0"/>
              <a:t> magánfelek egymás közötti jogviszonyában hivatkozni nem időben/megfelelően átültetett irányelvi rendelkezésre</a:t>
            </a:r>
          </a:p>
          <a:p>
            <a:pPr lvl="1"/>
            <a:endParaRPr lang="hu-HU" sz="1800" dirty="0" smtClean="0"/>
          </a:p>
          <a:p>
            <a:pPr lvl="1"/>
            <a:endParaRPr lang="hu-HU" sz="1800" dirty="0" smtClean="0"/>
          </a:p>
          <a:p>
            <a:endParaRPr lang="hu-HU" sz="1800" b="1" dirty="0" smtClean="0"/>
          </a:p>
          <a:p>
            <a:pPr lvl="1"/>
            <a:endParaRPr lang="hu-HU" sz="1800" b="1" dirty="0" smtClean="0"/>
          </a:p>
          <a:p>
            <a:pPr lvl="1"/>
            <a:endParaRPr lang="hu-HU" sz="2200" dirty="0" smtClean="0"/>
          </a:p>
          <a:p>
            <a:pPr lvl="1"/>
            <a:endParaRPr lang="hu-HU" sz="2200" u="sng" dirty="0" smtClean="0"/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939472"/>
            <a:ext cx="720242" cy="71494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649" y="6026422"/>
            <a:ext cx="720242" cy="714946"/>
          </a:xfrm>
          <a:prstGeom prst="rect">
            <a:avLst/>
          </a:prstGeom>
        </p:spPr>
      </p:pic>
      <p:cxnSp>
        <p:nvCxnSpPr>
          <p:cNvPr id="7" name="Egyenes összekötő nyíllal 6"/>
          <p:cNvCxnSpPr/>
          <p:nvPr/>
        </p:nvCxnSpPr>
        <p:spPr>
          <a:xfrm>
            <a:off x="5292080" y="6309320"/>
            <a:ext cx="2934569" cy="74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Kép 8" descr="Mo cím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5373216"/>
            <a:ext cx="509719" cy="720080"/>
          </a:xfrm>
          <a:prstGeom prst="rect">
            <a:avLst/>
          </a:prstGeom>
        </p:spPr>
      </p:pic>
      <p:cxnSp>
        <p:nvCxnSpPr>
          <p:cNvPr id="10" name="Egyenes összekötő nyíllal 9"/>
          <p:cNvCxnSpPr>
            <a:stCxn id="5" idx="3"/>
          </p:cNvCxnSpPr>
          <p:nvPr/>
        </p:nvCxnSpPr>
        <p:spPr>
          <a:xfrm flipV="1">
            <a:off x="5220234" y="5581980"/>
            <a:ext cx="1295272" cy="7149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endCxn id="6" idx="1"/>
          </p:cNvCxnSpPr>
          <p:nvPr/>
        </p:nvCxnSpPr>
        <p:spPr>
          <a:xfrm>
            <a:off x="7025225" y="5581979"/>
            <a:ext cx="1201424" cy="8019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Kép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733256"/>
            <a:ext cx="334062" cy="334062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5733256"/>
            <a:ext cx="311289" cy="355759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237312"/>
            <a:ext cx="311289" cy="355759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237312"/>
            <a:ext cx="334062" cy="33406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hu-HU" b="1" dirty="0" smtClean="0">
                <a:solidFill>
                  <a:srgbClr val="C00000"/>
                </a:solidFill>
              </a:rPr>
              <a:t>Közvetett hatály  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200" dirty="0" smtClean="0"/>
              <a:t>A</a:t>
            </a:r>
            <a:r>
              <a:rPr lang="hu-HU" sz="2400" dirty="0" smtClean="0"/>
              <a:t> </a:t>
            </a:r>
            <a:r>
              <a:rPr lang="hu-HU" sz="2400" i="1" dirty="0" smtClean="0"/>
              <a:t>közvetett hatály</a:t>
            </a:r>
            <a:r>
              <a:rPr lang="hu-HU" sz="2400" dirty="0" smtClean="0"/>
              <a:t> doktrínája az </a:t>
            </a:r>
            <a:r>
              <a:rPr lang="hu-HU" sz="2400" b="1" dirty="0" smtClean="0"/>
              <a:t>uniós joggal konform jogértelmezés követelményét</a:t>
            </a:r>
            <a:r>
              <a:rPr lang="hu-HU" sz="2400" dirty="0" smtClean="0"/>
              <a:t> fedi le; </a:t>
            </a:r>
          </a:p>
          <a:p>
            <a:r>
              <a:rPr lang="hu-HU" sz="2400" dirty="0" smtClean="0"/>
              <a:t>a tagállami és uniós jogrend összeütközésekor ez nem a tagállami jogszabályi rendelkezések </a:t>
            </a:r>
            <a:r>
              <a:rPr lang="hu-HU" sz="2400" dirty="0" err="1" smtClean="0"/>
              <a:t>félretételével</a:t>
            </a:r>
            <a:r>
              <a:rPr lang="hu-HU" sz="2400" dirty="0" smtClean="0"/>
              <a:t>, hanem az </a:t>
            </a:r>
            <a:r>
              <a:rPr lang="hu-HU" sz="2400" b="1" dirty="0" smtClean="0"/>
              <a:t>uniós jog rendelkezéseinek tükrében való, annak megfelelő értelmezéssel jár együtt</a:t>
            </a:r>
            <a:endParaRPr lang="hu-HU" sz="2200" b="1" dirty="0" smtClean="0"/>
          </a:p>
          <a:p>
            <a:pPr lvl="1"/>
            <a:endParaRPr lang="hu-HU" sz="2200" u="sng" dirty="0" smtClean="0"/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hu-HU" b="1" dirty="0" smtClean="0">
                <a:solidFill>
                  <a:srgbClr val="C00000"/>
                </a:solidFill>
              </a:rPr>
              <a:t>Szupremácia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200" dirty="0" smtClean="0"/>
              <a:t>Costa </a:t>
            </a:r>
            <a:r>
              <a:rPr lang="hu-HU" sz="2200" dirty="0" err="1" smtClean="0"/>
              <a:t>ENEL-től</a:t>
            </a:r>
            <a:r>
              <a:rPr lang="hu-HU" sz="2200" dirty="0" smtClean="0"/>
              <a:t>: belső jogi intézkedések </a:t>
            </a:r>
            <a:r>
              <a:rPr lang="hu-HU" sz="2200" b="1" dirty="0" smtClean="0"/>
              <a:t>nem lehetnek ellentétesek az uniós jogrenddel</a:t>
            </a:r>
            <a:endParaRPr lang="hu-HU" sz="2200" b="1" u="sng" dirty="0" smtClean="0"/>
          </a:p>
          <a:p>
            <a:r>
              <a:rPr lang="hu-HU" sz="2200" dirty="0" smtClean="0"/>
              <a:t>Elsőbbséget (</a:t>
            </a:r>
            <a:r>
              <a:rPr lang="hu-HU" sz="2200" b="1" dirty="0" smtClean="0"/>
              <a:t>elsődlegességet</a:t>
            </a:r>
            <a:r>
              <a:rPr lang="hu-HU" sz="2200" dirty="0" smtClean="0"/>
              <a:t>) jelent tagállami jogrenddel szemben</a:t>
            </a:r>
          </a:p>
          <a:p>
            <a:r>
              <a:rPr lang="hu-HU" sz="2200" b="1" u="sng" dirty="0" smtClean="0"/>
              <a:t>Formai megjelentése:</a:t>
            </a:r>
          </a:p>
          <a:p>
            <a:pPr lvl="1"/>
            <a:r>
              <a:rPr lang="hu-HU" sz="1800" dirty="0" smtClean="0"/>
              <a:t>Esetjogi feltűnés</a:t>
            </a:r>
          </a:p>
          <a:p>
            <a:pPr lvl="1"/>
            <a:r>
              <a:rPr lang="hu-HU" sz="1800" dirty="0" smtClean="0"/>
              <a:t>Be akarták iktatni Alkotmányszerződésbe (</a:t>
            </a:r>
            <a:r>
              <a:rPr lang="hu-HU" sz="1400" dirty="0" smtClean="0"/>
              <a:t>végül kimaradt)</a:t>
            </a:r>
          </a:p>
          <a:p>
            <a:pPr lvl="1"/>
            <a:r>
              <a:rPr lang="hu-HU" sz="1400" dirty="0" err="1" smtClean="0"/>
              <a:t>LSz</a:t>
            </a:r>
            <a:r>
              <a:rPr lang="hu-HU" sz="1400" dirty="0" smtClean="0"/>
              <a:t>,. </a:t>
            </a:r>
            <a:r>
              <a:rPr lang="hu-HU" sz="1400" b="1" u="sng" dirty="0" smtClean="0"/>
              <a:t>Deklaratív jellegű nyilatkozatként </a:t>
            </a:r>
            <a:r>
              <a:rPr lang="hu-HU" sz="1400" dirty="0" smtClean="0"/>
              <a:t>jelenik meg</a:t>
            </a:r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hu-HU" b="1" dirty="0" smtClean="0">
                <a:solidFill>
                  <a:srgbClr val="C00000"/>
                </a:solidFill>
              </a:rPr>
              <a:t>Primátus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200" dirty="0" smtClean="0"/>
              <a:t>Szupremácia jogalkalmazási kategória addig </a:t>
            </a:r>
            <a:r>
              <a:rPr lang="hu-HU" sz="2200" b="1" dirty="0" smtClean="0"/>
              <a:t>primátus</a:t>
            </a:r>
            <a:r>
              <a:rPr lang="hu-HU" sz="2200" dirty="0" smtClean="0"/>
              <a:t> (elsőbbség) </a:t>
            </a:r>
            <a:r>
              <a:rPr lang="hu-HU" sz="2200" b="1" dirty="0" smtClean="0"/>
              <a:t>jogalkotási</a:t>
            </a:r>
          </a:p>
          <a:p>
            <a:r>
              <a:rPr lang="hu-HU" sz="2200" b="1" dirty="0" err="1" smtClean="0"/>
              <a:t>Hatáskörmegsoztás</a:t>
            </a:r>
            <a:r>
              <a:rPr lang="hu-HU" sz="2200" b="1" dirty="0" smtClean="0"/>
              <a:t> </a:t>
            </a:r>
            <a:r>
              <a:rPr lang="hu-HU" sz="2200" dirty="0" smtClean="0"/>
              <a:t>kérdése is feltűnik – tagállam szabályozási </a:t>
            </a:r>
            <a:r>
              <a:rPr lang="hu-HU" sz="2200" b="1" dirty="0" smtClean="0"/>
              <a:t>lehetőségének   korlátozása</a:t>
            </a:r>
          </a:p>
          <a:p>
            <a:r>
              <a:rPr lang="hu-HU" sz="2200" dirty="0" smtClean="0"/>
              <a:t>Uniós jog hatása a tagállami jogra </a:t>
            </a:r>
            <a:r>
              <a:rPr lang="hu-HU" sz="2200" b="1" dirty="0" smtClean="0"/>
              <a:t>(</a:t>
            </a:r>
            <a:r>
              <a:rPr lang="hu-HU" sz="2200" b="1" dirty="0" err="1" smtClean="0"/>
              <a:t>pre-emtion</a:t>
            </a:r>
            <a:r>
              <a:rPr lang="hu-HU" sz="2200" b="1" dirty="0" smtClean="0"/>
              <a:t>)</a:t>
            </a:r>
          </a:p>
          <a:p>
            <a:pPr lvl="1"/>
            <a:r>
              <a:rPr lang="hu-HU" sz="1800" dirty="0" smtClean="0"/>
              <a:t>Korábbi tagállami szabályozási hatáskör </a:t>
            </a:r>
            <a:r>
              <a:rPr lang="hu-HU" sz="1800" b="1" dirty="0" smtClean="0"/>
              <a:t>megszüntetése</a:t>
            </a:r>
          </a:p>
          <a:p>
            <a:pPr marL="514350" indent="-514350">
              <a:buFont typeface="+mj-lt"/>
              <a:buAutoNum type="arabicPeriod"/>
            </a:pPr>
            <a:endParaRPr lang="hu-HU" sz="1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hu-HU" b="1" dirty="0" smtClean="0">
                <a:solidFill>
                  <a:srgbClr val="C00000"/>
                </a:solidFill>
              </a:rPr>
              <a:t>Doktrínák egymáshoz való viszonya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sz="1500" dirty="0" smtClean="0"/>
              <a:t>az uniós joggal konform jogértelmezés (</a:t>
            </a:r>
            <a:r>
              <a:rPr lang="hu-HU" sz="1500" b="1" dirty="0" smtClean="0"/>
              <a:t>közvetett hatály</a:t>
            </a:r>
            <a:r>
              <a:rPr lang="hu-HU" sz="1500" dirty="0" smtClean="0"/>
              <a:t>) és a </a:t>
            </a:r>
            <a:r>
              <a:rPr lang="hu-HU" sz="1500" b="1" dirty="0" smtClean="0"/>
              <a:t>közvetlen hatály </a:t>
            </a:r>
            <a:r>
              <a:rPr lang="hu-HU" sz="1500" dirty="0" smtClean="0"/>
              <a:t>viszonya:</a:t>
            </a:r>
          </a:p>
          <a:p>
            <a:pPr marL="914400" lvl="1" indent="-514350"/>
            <a:r>
              <a:rPr lang="hu-HU" sz="1500" dirty="0" smtClean="0"/>
              <a:t>kevésbé jelentős beavatkozással járó, a </a:t>
            </a:r>
            <a:r>
              <a:rPr lang="hu-HU" sz="1500" b="1" dirty="0" smtClean="0"/>
              <a:t>szubszidiaritás elvét jobban tiszteletben tartó jogértelmezés javára</a:t>
            </a:r>
          </a:p>
          <a:p>
            <a:pPr marL="914400" lvl="1" indent="-514350"/>
            <a:r>
              <a:rPr lang="hu-HU" sz="1500" b="1" dirty="0" smtClean="0"/>
              <a:t>EUB nem egyértelmű </a:t>
            </a:r>
            <a:r>
              <a:rPr lang="hu-HU" sz="1500" i="1" dirty="0" smtClean="0"/>
              <a:t>Pfeiffer-ügyben</a:t>
            </a:r>
            <a:r>
              <a:rPr lang="hu-HU" sz="1500" dirty="0" smtClean="0"/>
              <a:t> hozott ítélet szerint a közvetlen hatály vizsgálatát megelőzően először az uniós jogi rendelkezésekkel konform jogértelmezés lehetőségének vizsgálata mellett foglalt állást az EUB, azonban voltak olyan esetek is, ahol megcserélte ezt a sorrendet A Pfeiffer-ügyben hozott ítélet szerint a közvetlen hatály vizsgálatát megelőzően először az uniós jogi rendelkezésekkel konform jogértelmezés lehetőségének vizsgálata mellett foglalt állást az EUB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500" b="1" dirty="0" smtClean="0"/>
              <a:t>Szupremácia vs. Közvetlen hatály</a:t>
            </a:r>
          </a:p>
          <a:p>
            <a:pPr marL="914400" lvl="1" indent="-514350"/>
            <a:r>
              <a:rPr lang="hu-HU" sz="1500" dirty="0" smtClean="0"/>
              <a:t>közvetlen hatállyal nem rendelkező uniós rendelkezések esetében el kell-e ismerni azok elsőbbségét a nemzeti joggal szemben?</a:t>
            </a:r>
          </a:p>
          <a:p>
            <a:pPr marL="914400" lvl="1" indent="-514350"/>
            <a:r>
              <a:rPr lang="hu-HU" sz="1500" dirty="0" smtClean="0"/>
              <a:t>IGEN:  normahierarchia miatt; NEM: konkrét jogalkalmazói döntések alapjául nem szolgálhatnak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500" b="1" dirty="0" smtClean="0"/>
              <a:t>Szupremácia vs. Közvetett hatály</a:t>
            </a:r>
          </a:p>
          <a:p>
            <a:pPr marL="914400" lvl="1" indent="-514350"/>
            <a:r>
              <a:rPr lang="hu-HU" sz="1500" dirty="0" smtClean="0"/>
              <a:t>Kevesebb dilemma</a:t>
            </a:r>
          </a:p>
          <a:p>
            <a:pPr marL="914400" lvl="1" indent="-514350"/>
            <a:r>
              <a:rPr lang="hu-HU" sz="1500" dirty="0" smtClean="0"/>
              <a:t>Tagállami </a:t>
            </a:r>
            <a:r>
              <a:rPr lang="hu-HU" sz="1500" b="1" dirty="0" err="1" smtClean="0"/>
              <a:t>jogalkalmazőval</a:t>
            </a:r>
            <a:r>
              <a:rPr lang="hu-HU" sz="1500" dirty="0" smtClean="0"/>
              <a:t> szemben fennálló kötelezettség, hogy a nemzeti jogot a lehető legteljesebb mértékben az uniós joggal összhangban értelmezze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Jellegzetességek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Tagállami jog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u="sng" dirty="0" smtClean="0"/>
              <a:t>Alanyai (címzettek): </a:t>
            </a:r>
            <a:r>
              <a:rPr lang="hu-HU" dirty="0" smtClean="0"/>
              <a:t>egyének </a:t>
            </a:r>
          </a:p>
          <a:p>
            <a:r>
              <a:rPr lang="hu-HU" u="sng" dirty="0" smtClean="0"/>
              <a:t>Forrásai:</a:t>
            </a:r>
            <a:r>
              <a:rPr lang="hu-HU" dirty="0" smtClean="0"/>
              <a:t> Alkotmányos rend keretei közt meghatározott normahierarchia</a:t>
            </a:r>
          </a:p>
          <a:p>
            <a:r>
              <a:rPr lang="hu-HU" dirty="0" smtClean="0"/>
              <a:t>Magyarországon?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Nemzetközi jog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572000" y="2204864"/>
            <a:ext cx="4041775" cy="3951288"/>
          </a:xfrm>
        </p:spPr>
        <p:txBody>
          <a:bodyPr/>
          <a:lstStyle/>
          <a:p>
            <a:r>
              <a:rPr lang="hu-HU" u="sng" dirty="0" smtClean="0"/>
              <a:t>Alanyai (címzettek):</a:t>
            </a:r>
            <a:r>
              <a:rPr lang="hu-HU" dirty="0" smtClean="0"/>
              <a:t> elsősorban államok, bár adott tekintetben egyének is</a:t>
            </a:r>
          </a:p>
          <a:p>
            <a:r>
              <a:rPr lang="hu-HU" u="sng" dirty="0" smtClean="0"/>
              <a:t>Forrásai (</a:t>
            </a:r>
            <a:r>
              <a:rPr lang="hu-HU" u="sng" dirty="0" err="1" smtClean="0"/>
              <a:t>Nki</a:t>
            </a:r>
            <a:r>
              <a:rPr lang="hu-HU" u="sng" dirty="0" smtClean="0"/>
              <a:t> </a:t>
            </a:r>
            <a:r>
              <a:rPr lang="hu-HU" u="sng" dirty="0" err="1" smtClean="0"/>
              <a:t>Bir</a:t>
            </a:r>
            <a:r>
              <a:rPr lang="hu-HU" u="sng" dirty="0" smtClean="0"/>
              <a:t>. Statútum 38. cikk) – </a:t>
            </a:r>
            <a:r>
              <a:rPr lang="hu-HU" u="sng" dirty="0" err="1" smtClean="0"/>
              <a:t>Duaista</a:t>
            </a:r>
            <a:r>
              <a:rPr lang="hu-HU" u="sng" dirty="0" smtClean="0"/>
              <a:t>/monista rendszer: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Nemzetközi egyezmények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Nemzetközi szokás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Általános jogelvek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Adott bírói döntések és jogirodalmi források 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 jog hibrid természete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Alanyai (címzettek):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Egyének/magánfelek egyértelműen</a:t>
            </a:r>
          </a:p>
          <a:p>
            <a:pPr marL="914400" lvl="1" indent="-514350"/>
            <a:r>
              <a:rPr lang="hu-HU" dirty="0" err="1" smtClean="0"/>
              <a:t>VanGendLoos-ítélet</a:t>
            </a:r>
            <a:r>
              <a:rPr lang="hu-HU" dirty="0" smtClean="0"/>
              <a:t> óta egyén e jog címzettje egyben kikényszerítője is lehet (közvetlen hatály)</a:t>
            </a:r>
          </a:p>
          <a:p>
            <a:pPr marL="914400" lvl="1" indent="-514350"/>
            <a:r>
              <a:rPr lang="hu-HU" dirty="0" err="1" smtClean="0"/>
              <a:t>CostaENEL-ítélet</a:t>
            </a:r>
            <a:r>
              <a:rPr lang="hu-HU" dirty="0" smtClean="0"/>
              <a:t> elsőbbséget biztosítja tagállami joggal szemben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Tagállamok is</a:t>
            </a:r>
          </a:p>
          <a:p>
            <a:pPr marL="914400" lvl="1" indent="-514350"/>
            <a:r>
              <a:rPr lang="hu-HU" dirty="0" smtClean="0"/>
              <a:t>Jogforrásoknál is egyértelműen (irányelv, vagy határozat)</a:t>
            </a:r>
          </a:p>
          <a:p>
            <a:pPr marL="914400" lvl="1" indent="-514350"/>
            <a:r>
              <a:rPr lang="hu-HU" dirty="0" err="1" smtClean="0"/>
              <a:t>EuB</a:t>
            </a:r>
            <a:r>
              <a:rPr lang="hu-HU" dirty="0" smtClean="0"/>
              <a:t> előtti eljárástípusok</a:t>
            </a:r>
          </a:p>
          <a:p>
            <a:pPr marL="914400" lvl="1" indent="-514350"/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 jog hibrid természete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u="sng" dirty="0" smtClean="0"/>
              <a:t>Forrásai: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Elsődleges jogforrások</a:t>
            </a:r>
          </a:p>
          <a:p>
            <a:pPr marL="914400" lvl="1" indent="-514350"/>
            <a:r>
              <a:rPr lang="hu-HU" sz="2400" dirty="0" smtClean="0"/>
              <a:t>Formailag nemzetközi szerződések adják alapját (tagállamok egyfajta elismerése közös jogrend és </a:t>
            </a:r>
            <a:r>
              <a:rPr lang="hu-HU" sz="2400" dirty="0" err="1" smtClean="0"/>
              <a:t>szupranacionális</a:t>
            </a:r>
            <a:r>
              <a:rPr lang="hu-HU" sz="2400" dirty="0" smtClean="0"/>
              <a:t> szint létrehozására, amely adott határköröket közösen gyakorol)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Másodlagos jogforrások </a:t>
            </a:r>
          </a:p>
          <a:p>
            <a:pPr marL="914400" lvl="1" indent="-514350"/>
            <a:r>
              <a:rPr lang="hu-HU" sz="2400" dirty="0" smtClean="0"/>
              <a:t>Elszakad nemzetközi jogtól </a:t>
            </a:r>
          </a:p>
          <a:p>
            <a:pPr marL="914400" lvl="1" indent="-514350"/>
            <a:r>
              <a:rPr lang="hu-HU" sz="2400" dirty="0" smtClean="0"/>
              <a:t>Uniós jogalkotó intézmények egyéneket/tagállamokat közvetlenül jogosító normákat bocsáthatnak ki 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Magyar alkotmányjog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Alaptörvény E) és Q) cikkei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Alaptörvény E) cikke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sz="2000" dirty="0" smtClean="0"/>
              <a:t>Formailag</a:t>
            </a:r>
            <a:r>
              <a:rPr lang="hu-HU" sz="2000" u="sng" dirty="0" smtClean="0"/>
              <a:t> nemzetközi szerződéssel </a:t>
            </a:r>
            <a:r>
              <a:rPr lang="hu-HU" sz="2000" dirty="0" smtClean="0"/>
              <a:t>(Csatlak és Módosító </a:t>
            </a:r>
            <a:r>
              <a:rPr lang="hu-HU" sz="2000" dirty="0" err="1" smtClean="0"/>
              <a:t>Szerz</a:t>
            </a:r>
            <a:r>
              <a:rPr lang="hu-HU" sz="2000" dirty="0" smtClean="0"/>
              <a:t>.)</a:t>
            </a:r>
          </a:p>
          <a:p>
            <a:r>
              <a:rPr lang="hu-HU" sz="2000" u="sng" dirty="0" smtClean="0"/>
              <a:t>Többi tagállammal közösen gyakorolja </a:t>
            </a:r>
            <a:r>
              <a:rPr lang="hu-HU" sz="2000" dirty="0" err="1" smtClean="0"/>
              <a:t>Alaptrv</a:t>
            </a:r>
            <a:r>
              <a:rPr lang="hu-HU" sz="2000" dirty="0" smtClean="0"/>
              <a:t>. fakadó egyes hatásköreit</a:t>
            </a:r>
          </a:p>
          <a:p>
            <a:r>
              <a:rPr lang="hu-HU" sz="2000" dirty="0" smtClean="0"/>
              <a:t>EU jog megállapíthat általánosan kötelező magatartási szabályt (</a:t>
            </a:r>
            <a:r>
              <a:rPr lang="hu-HU" sz="2000" dirty="0" err="1" smtClean="0"/>
              <a:t>másodl</a:t>
            </a:r>
            <a:r>
              <a:rPr lang="hu-HU" sz="2000" dirty="0" smtClean="0"/>
              <a:t>. Jogforrások)</a:t>
            </a:r>
          </a:p>
          <a:p>
            <a:r>
              <a:rPr lang="hu-HU" sz="2000" dirty="0" smtClean="0"/>
              <a:t>Ilyen nemzetközi szerződés köt. Hatályának elismeréséhez </a:t>
            </a:r>
            <a:r>
              <a:rPr lang="hu-HU" sz="2000" u="sng" dirty="0" smtClean="0"/>
              <a:t>2/3 többség kell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Alaptörvény Q) cikke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572000" y="2204864"/>
            <a:ext cx="4041775" cy="3951288"/>
          </a:xfrm>
        </p:spPr>
        <p:txBody>
          <a:bodyPr/>
          <a:lstStyle/>
          <a:p>
            <a:r>
              <a:rPr lang="hu-HU" dirty="0" err="1" smtClean="0"/>
              <a:t>Mo</a:t>
            </a:r>
            <a:r>
              <a:rPr lang="hu-HU" dirty="0" smtClean="0"/>
              <a:t>. biztosítja a nemzetközi jog és a magyar jog összhangját</a:t>
            </a:r>
          </a:p>
          <a:p>
            <a:r>
              <a:rPr lang="hu-HU" dirty="0" smtClean="0"/>
              <a:t>Általánosan elismert szabályait elfogadja </a:t>
            </a:r>
          </a:p>
          <a:p>
            <a:r>
              <a:rPr lang="hu-HU" dirty="0" smtClean="0"/>
              <a:t>Formailag</a:t>
            </a:r>
            <a:r>
              <a:rPr lang="hu-HU" u="sng" dirty="0" smtClean="0"/>
              <a:t> nemzetközi szerződés kihirdetéssel válnak a magyar jogrendszer részévé </a:t>
            </a:r>
          </a:p>
          <a:p>
            <a:pPr lvl="1"/>
            <a:r>
              <a:rPr lang="hu-HU" dirty="0" smtClean="0"/>
              <a:t>Dualista (2005. évi L. tv.)</a:t>
            </a:r>
          </a:p>
          <a:p>
            <a:pPr lvl="1"/>
            <a:r>
              <a:rPr lang="hu-HU" u="sng" dirty="0" smtClean="0"/>
              <a:t>Egyszerű többség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EU jog hibrid természete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200" u="sng" dirty="0" smtClean="0"/>
              <a:t>1) </a:t>
            </a:r>
            <a:r>
              <a:rPr lang="hu-HU" sz="2200" u="sng" dirty="0" err="1" smtClean="0"/>
              <a:t>Szupranacionális</a:t>
            </a:r>
            <a:r>
              <a:rPr lang="hu-HU" sz="2200" u="sng" dirty="0" smtClean="0"/>
              <a:t> együttműködési rendszer:</a:t>
            </a:r>
          </a:p>
          <a:p>
            <a:r>
              <a:rPr lang="hu-HU" sz="2200" dirty="0" smtClean="0"/>
              <a:t> jóval több átlagos nemzetközi szervezeteknél</a:t>
            </a:r>
          </a:p>
          <a:p>
            <a:r>
              <a:rPr lang="hu-HU" sz="2200" dirty="0" smtClean="0"/>
              <a:t>De több is annál – keretei között közös hatáskör gyakorlása valósul meg</a:t>
            </a:r>
          </a:p>
          <a:p>
            <a:r>
              <a:rPr lang="hu-HU" sz="2200" dirty="0" smtClean="0"/>
              <a:t>Speciális viszony tagállami joggal emiatt </a:t>
            </a:r>
          </a:p>
          <a:p>
            <a:pPr lvl="1"/>
            <a:r>
              <a:rPr lang="hu-HU" sz="2200" dirty="0" smtClean="0"/>
              <a:t>Közvetlen hatály </a:t>
            </a:r>
          </a:p>
          <a:p>
            <a:pPr lvl="1"/>
            <a:r>
              <a:rPr lang="hu-HU" sz="2200" dirty="0" err="1" smtClean="0"/>
              <a:t>Normahierarhia</a:t>
            </a:r>
            <a:endParaRPr lang="hu-HU" sz="2200" dirty="0" smtClean="0"/>
          </a:p>
          <a:p>
            <a:pPr marL="457200" indent="-457200">
              <a:buNone/>
            </a:pPr>
            <a:r>
              <a:rPr lang="hu-HU" sz="2200" u="sng" dirty="0" smtClean="0"/>
              <a:t>2) Kiterjesztő jelleg - fogalmak</a:t>
            </a:r>
          </a:p>
          <a:p>
            <a:r>
              <a:rPr lang="hu-HU" sz="2200" dirty="0" smtClean="0"/>
              <a:t> </a:t>
            </a:r>
            <a:r>
              <a:rPr lang="hu-HU" sz="2200" dirty="0" err="1" smtClean="0"/>
              <a:t>LSz</a:t>
            </a:r>
            <a:r>
              <a:rPr lang="hu-HU" sz="2200" dirty="0" smtClean="0"/>
              <a:t>. önálló jogalany – </a:t>
            </a:r>
            <a:r>
              <a:rPr lang="hu-HU" sz="2200" b="1" dirty="0" smtClean="0"/>
              <a:t>uniós jog </a:t>
            </a:r>
            <a:r>
              <a:rPr lang="hu-HU" sz="2200" dirty="0" smtClean="0"/>
              <a:t>mint jogrendszer jelenik meg, mert eltűnik a pillérszerkezet (korábban közösségi jog vs. uniós jog) </a:t>
            </a:r>
          </a:p>
          <a:p>
            <a:r>
              <a:rPr lang="hu-HU" sz="2200" b="1" dirty="0" smtClean="0"/>
              <a:t>Európai jog </a:t>
            </a:r>
            <a:r>
              <a:rPr lang="hu-HU" sz="2200" dirty="0" smtClean="0"/>
              <a:t>(tágabb kategória értékorientációt feltételez – EJEB és ET keretei között kibocsátott jogi aktusok és esetjog)</a:t>
            </a:r>
          </a:p>
          <a:p>
            <a:pPr marL="457200" indent="-457200">
              <a:buNone/>
            </a:pPr>
            <a:endParaRPr lang="hu-HU" sz="2400" dirty="0" smtClean="0"/>
          </a:p>
          <a:p>
            <a:pPr lvl="1"/>
            <a:endParaRPr lang="hu-HU" sz="2000" dirty="0" smtClean="0"/>
          </a:p>
          <a:p>
            <a:pPr lvl="1"/>
            <a:endParaRPr lang="hu-HU" sz="2000" u="sng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solidFill>
                  <a:srgbClr val="C00000"/>
                </a:solidFill>
              </a:rPr>
              <a:t>EuB</a:t>
            </a:r>
            <a:r>
              <a:rPr lang="hu-HU" b="1" dirty="0" smtClean="0">
                <a:solidFill>
                  <a:srgbClr val="C00000"/>
                </a:solidFill>
              </a:rPr>
              <a:t> doktrínák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hu-HU" sz="2400" dirty="0" smtClean="0"/>
              <a:t>- tagállami és uniós jog viszonyának vizsgálatából fakadt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Közvetlen alkalmazhatóság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Közvetlen hatály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 közvetett hatály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Szupremácia (elsődlegesség)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Primátus (elsőbbség)</a:t>
            </a:r>
          </a:p>
          <a:p>
            <a:pPr lvl="1"/>
            <a:endParaRPr lang="hu-HU" sz="2000" dirty="0" smtClean="0"/>
          </a:p>
          <a:p>
            <a:pPr lvl="1"/>
            <a:endParaRPr lang="hu-HU" sz="2000" u="sng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hu-HU" b="1" dirty="0" smtClean="0">
                <a:solidFill>
                  <a:srgbClr val="C00000"/>
                </a:solidFill>
              </a:rPr>
              <a:t>Közvetlen alkalmazhatóság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hu-HU" sz="2400" dirty="0" smtClean="0"/>
              <a:t>Gyakorlatban viszonylag kevés problémához vezetett</a:t>
            </a:r>
          </a:p>
          <a:p>
            <a:pPr marL="457200" indent="-457200">
              <a:buFontTx/>
              <a:buChar char="-"/>
            </a:pPr>
            <a:r>
              <a:rPr lang="hu-HU" sz="2400" dirty="0" smtClean="0"/>
              <a:t>Rendeleteknél merült fel, hogy rendeleti rendelkezés önvégrehajtó – annak </a:t>
            </a:r>
            <a:r>
              <a:rPr lang="hu-HU" sz="2400" b="1" dirty="0" smtClean="0"/>
              <a:t>alkalmazása megtörténhet a tagállami jogba történő beillesztő aktus nélkül</a:t>
            </a:r>
          </a:p>
          <a:p>
            <a:pPr marL="457200" indent="-457200">
              <a:buFontTx/>
              <a:buChar char="-"/>
            </a:pPr>
            <a:r>
              <a:rPr lang="hu-HU" sz="2400" dirty="0" smtClean="0"/>
              <a:t>az uniós norma és az ügyben alkalmazott más jogszabályok viszonyára vonatkozik (</a:t>
            </a:r>
            <a:r>
              <a:rPr lang="hu-HU" sz="2400" b="1" dirty="0" smtClean="0"/>
              <a:t>önállóan képes-e érvényesülni az adott norma az ügyben vagy csak más jogszabályok segítségével</a:t>
            </a:r>
            <a:r>
              <a:rPr lang="hu-HU" sz="24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hu-HU" sz="2400" dirty="0" smtClean="0"/>
              <a:t>Tagállamok </a:t>
            </a:r>
            <a:r>
              <a:rPr lang="hu-HU" sz="2400" b="1" dirty="0" smtClean="0"/>
              <a:t>szűk mozgástere </a:t>
            </a:r>
            <a:r>
              <a:rPr lang="hu-HU" sz="2400" dirty="0" smtClean="0"/>
              <a:t>végrehajtási szabályok tagállami elfogadásakor az uniós rendeletek mellett</a:t>
            </a:r>
            <a:endParaRPr lang="hu-HU" sz="2400" b="1" dirty="0" smtClean="0"/>
          </a:p>
          <a:p>
            <a:pPr lvl="1"/>
            <a:endParaRPr lang="hu-HU" sz="2000" dirty="0" smtClean="0"/>
          </a:p>
          <a:p>
            <a:pPr lvl="1"/>
            <a:endParaRPr lang="hu-HU" sz="2000" u="sng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hu-HU" b="1" dirty="0" smtClean="0">
                <a:solidFill>
                  <a:srgbClr val="C00000"/>
                </a:solidFill>
              </a:rPr>
              <a:t>Közvetlen alkalmazhatóság 2.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hu-HU" sz="1900" dirty="0" smtClean="0"/>
              <a:t>Tagállamok </a:t>
            </a:r>
            <a:r>
              <a:rPr lang="hu-HU" sz="1900" b="1" dirty="0" smtClean="0"/>
              <a:t>szűk mozgástere </a:t>
            </a:r>
            <a:r>
              <a:rPr lang="hu-HU" sz="1900" dirty="0" smtClean="0"/>
              <a:t>végrehajtási szabályok tagállami elfogadásakor az uniós rendeletek mellett:</a:t>
            </a:r>
          </a:p>
          <a:p>
            <a:pPr lvl="1"/>
            <a:r>
              <a:rPr lang="hu-HU" sz="1900" b="1" dirty="0" smtClean="0"/>
              <a:t>elképzelhető végrehajtási intézkedések kibocsátására való felhatalmazás </a:t>
            </a:r>
            <a:r>
              <a:rPr lang="hu-HU" sz="1900" dirty="0" smtClean="0"/>
              <a:t>a rendeletben, de ilyenkor a tagállami bíróság eldöntheti, hogy ezek a tagállami intézkedések megfelelnek-e a rendelet tartalmának (</a:t>
            </a:r>
            <a:r>
              <a:rPr lang="hu-HU" sz="1900" dirty="0" err="1" smtClean="0"/>
              <a:t>Eridania-ítélet</a:t>
            </a:r>
            <a:r>
              <a:rPr lang="hu-HU" sz="1900" dirty="0" smtClean="0"/>
              <a:t> (C-230/78, EU:C:1979:216, 34. pont)</a:t>
            </a:r>
          </a:p>
          <a:p>
            <a:pPr lvl="1"/>
            <a:r>
              <a:rPr lang="hu-HU" sz="1900" dirty="0" smtClean="0"/>
              <a:t>a rendeletet a tagállami végrehajtási aktusok lététől </a:t>
            </a:r>
            <a:r>
              <a:rPr lang="hu-HU" sz="1900" b="1" dirty="0" smtClean="0"/>
              <a:t>függetlenül is végre kell hajtani</a:t>
            </a:r>
            <a:r>
              <a:rPr lang="hu-HU" sz="1900" dirty="0" smtClean="0"/>
              <a:t> (</a:t>
            </a:r>
            <a:r>
              <a:rPr lang="hu-HU" sz="1900" dirty="0" err="1" smtClean="0"/>
              <a:t>Bussone-ítélet</a:t>
            </a:r>
            <a:r>
              <a:rPr lang="hu-HU" sz="1900" dirty="0" smtClean="0"/>
              <a:t>, C-31/78, EU:C:1978:217, 30. pont)</a:t>
            </a:r>
          </a:p>
          <a:p>
            <a:pPr lvl="1"/>
            <a:r>
              <a:rPr lang="hu-HU" sz="1900" b="1" dirty="0" smtClean="0"/>
              <a:t>kivételes eset</a:t>
            </a:r>
            <a:r>
              <a:rPr lang="hu-HU" sz="1900" dirty="0" smtClean="0"/>
              <a:t>, ha a tagállami végrehajtási szabály elfogadásának elmaradása miatt, amelyre való felhatalmazást a rendelet biztosítja, nem lehetséges – az egyének számára sem – a rendelet közvetlen hatályára hivatkozni (Monte </a:t>
            </a:r>
            <a:r>
              <a:rPr lang="hu-HU" sz="1900" dirty="0" err="1" smtClean="0"/>
              <a:t>Arcosu-ítélet</a:t>
            </a:r>
            <a:r>
              <a:rPr lang="hu-HU" sz="1900" dirty="0" smtClean="0"/>
              <a:t>, C-403/98, EU:C:2001:6, 29. pont)</a:t>
            </a:r>
          </a:p>
          <a:p>
            <a:pPr marL="457200" indent="-457200">
              <a:buNone/>
            </a:pPr>
            <a:endParaRPr lang="hu-HU" sz="1900" b="1" dirty="0" smtClean="0"/>
          </a:p>
          <a:p>
            <a:pPr lvl="1"/>
            <a:endParaRPr lang="hu-HU" sz="1900" dirty="0" smtClean="0"/>
          </a:p>
          <a:p>
            <a:pPr lvl="1"/>
            <a:endParaRPr lang="hu-HU" sz="1900" u="sng" dirty="0" smtClean="0"/>
          </a:p>
          <a:p>
            <a:pPr marL="514350" indent="-514350">
              <a:buFont typeface="+mj-lt"/>
              <a:buAutoNum type="arabicPeriod"/>
            </a:pPr>
            <a:endParaRPr lang="hu-HU" sz="1900" dirty="0" smtClean="0"/>
          </a:p>
          <a:p>
            <a:pPr marL="514350" indent="-514350">
              <a:buFont typeface="+mj-lt"/>
              <a:buAutoNum type="arabicPeriod"/>
            </a:pPr>
            <a:endParaRPr lang="hu-HU" sz="19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5555</TotalTime>
  <Words>1181</Words>
  <Application>Microsoft Office PowerPoint</Application>
  <PresentationFormat>Diavetítés a képernyőre (4:3 oldalarány)</PresentationFormat>
  <Paragraphs>183</Paragraphs>
  <Slides>16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Alapértelmezett terv</vt:lpstr>
      <vt:lpstr>1. dia</vt:lpstr>
      <vt:lpstr>Jellegzetességek</vt:lpstr>
      <vt:lpstr>EU jog hibrid természete</vt:lpstr>
      <vt:lpstr>EU jog hibrid természete</vt:lpstr>
      <vt:lpstr>Magyar alkotmányjog Alaptörvény E) és Q) cikkei</vt:lpstr>
      <vt:lpstr>EU jog hibrid természete</vt:lpstr>
      <vt:lpstr>EuB doktrínák</vt:lpstr>
      <vt:lpstr>Közvetlen alkalmazhatóság</vt:lpstr>
      <vt:lpstr>Közvetlen alkalmazhatóság 2.</vt:lpstr>
      <vt:lpstr>Közvetlen alkalmazhatóság 3.</vt:lpstr>
      <vt:lpstr>Közvetlen hatály </vt:lpstr>
      <vt:lpstr>Közvetlen hatály 2. </vt:lpstr>
      <vt:lpstr>Közvetett hatály  </vt:lpstr>
      <vt:lpstr>Szupremácia</vt:lpstr>
      <vt:lpstr>Primátus</vt:lpstr>
      <vt:lpstr>Doktrínák egymáshoz való viszonya</vt:lpstr>
    </vt:vector>
  </TitlesOfParts>
  <Company>ZMNE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Windows-felhasználó</cp:lastModifiedBy>
  <cp:revision>383</cp:revision>
  <cp:lastPrinted>2014-08-19T15:08:03Z</cp:lastPrinted>
  <dcterms:created xsi:type="dcterms:W3CDTF">2012-01-05T15:33:58Z</dcterms:created>
  <dcterms:modified xsi:type="dcterms:W3CDTF">2018-09-09T13:06:46Z</dcterms:modified>
</cp:coreProperties>
</file>