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</p:sldIdLst>
  <p:sldSz cx="9144000" cy="6858000" type="screen4x3"/>
  <p:notesSz cx="6781800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05" autoAdjust="0"/>
    <p:restoredTop sz="82514" autoAdjust="0"/>
  </p:normalViewPr>
  <p:slideViewPr>
    <p:cSldViewPr>
      <p:cViewPr>
        <p:scale>
          <a:sx n="75" d="100"/>
          <a:sy n="75" d="100"/>
        </p:scale>
        <p:origin x="-3120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AFDE10-B057-4073-A551-684EE9F795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828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Lámfalussy</a:t>
            </a:r>
            <a:r>
              <a:rPr lang="hu-HU" dirty="0" smtClean="0"/>
              <a:t> Sándor élete:</a:t>
            </a:r>
            <a:br>
              <a:rPr lang="hu-HU" dirty="0" smtClean="0"/>
            </a:br>
            <a:r>
              <a:rPr lang="hu-HU" dirty="0" smtClean="0"/>
              <a:t>https://www.mnb.hu/a-jegybank/lamfalussy-lectures-konferencia/lamfalussy-sandor-az-euro-bolcse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FDE10-B057-4073-A551-684EE9F7950A}" type="slidenum">
              <a:rPr lang="hu-HU" altLang="hu-HU" smtClean="0"/>
              <a:pPr>
                <a:defRPr/>
              </a:pPr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3271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Forrás:</a:t>
            </a:r>
          </a:p>
          <a:p>
            <a:r>
              <a:rPr lang="hu-HU" dirty="0" smtClean="0"/>
              <a:t>https://www.researchgate.net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FDE10-B057-4073-A551-684EE9F7950A}" type="slidenum">
              <a:rPr lang="hu-HU" altLang="hu-HU" smtClean="0"/>
              <a:pPr>
                <a:defRPr/>
              </a:pPr>
              <a:t>18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2571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9FA1-61FC-4C2F-99AE-03A4A272CB1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736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6C82-E288-49C4-B5EB-21DF4620BC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476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AFC4-FA0E-4A2E-8B42-41721765A1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80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E550-47E0-4263-94F7-3085B80921B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18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A704B-509C-4FDA-BFA2-FD8E9843298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76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20ED-B299-49C9-9799-4EFDD04EC89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017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9FEB-8D43-4585-AE1A-394F6C7898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3436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66A9-F6BB-479A-A37E-939744A90C3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986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FFA1-5FD4-4939-90B4-629188555E3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59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8EE0-439A-4347-9D2E-3C1C8A17063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53B2-16C0-41D3-A5F0-BC1FE46CF8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912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D5A0B7-BBAE-4C25-96B2-04AD5F132AD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901700" y="23463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0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687260" y="2346325"/>
            <a:ext cx="7772400" cy="1470025"/>
          </a:xfrm>
        </p:spPr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2400" b="1" dirty="0" smtClean="0"/>
              <a:t>Bevezetés </a:t>
            </a:r>
            <a:r>
              <a:rPr lang="hu-HU" sz="2400" b="1" dirty="0"/>
              <a:t>az Európai Unió egyes, kiemelt jelentőségű szakpolitikáiba</a:t>
            </a:r>
            <a:br>
              <a:rPr lang="hu-HU" sz="2400" b="1" dirty="0"/>
            </a:b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 smtClean="0"/>
              <a:t>Gazdasági és Monetáris Unió</a:t>
            </a:r>
            <a:br>
              <a:rPr lang="hu-HU" sz="2400" b="1" dirty="0" smtClean="0"/>
            </a:br>
            <a:r>
              <a:rPr lang="hu-HU" sz="2400" b="1" dirty="0" smtClean="0"/>
              <a:t>európai szemeszter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sz="2200" dirty="0" smtClean="0"/>
              <a:t>dr</a:t>
            </a:r>
            <a:r>
              <a:rPr lang="hu-HU" sz="2200" dirty="0"/>
              <a:t>. Schmitt Pál Péter</a:t>
            </a:r>
            <a:br>
              <a:rPr lang="hu-HU" sz="2200" dirty="0"/>
            </a:b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/>
              <a:t>Nemzeti Közszolgálati Egyetem</a:t>
            </a:r>
            <a:br>
              <a:rPr lang="hu-HU" sz="2200" dirty="0"/>
            </a:br>
            <a:r>
              <a:rPr lang="hu-HU" sz="2200" dirty="0"/>
              <a:t>Nemzetközi és Európai Tanulmányok Kar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203848" y="522920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Euróövezet</a:t>
            </a:r>
            <a:r>
              <a:rPr lang="hu-HU" dirty="0" smtClean="0"/>
              <a:t> 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/>
              <a:t>Az </a:t>
            </a:r>
            <a:r>
              <a:rPr lang="hu-HU" sz="2400" dirty="0" err="1"/>
              <a:t>eurövezet</a:t>
            </a:r>
            <a:r>
              <a:rPr lang="hu-HU" sz="2400" dirty="0"/>
              <a:t> intézményi szempontból nem alkot különálló egységet az EU-n belül, de az </a:t>
            </a:r>
            <a:r>
              <a:rPr lang="hu-HU" sz="2400" dirty="0" err="1"/>
              <a:t>eurózóna</a:t>
            </a:r>
            <a:r>
              <a:rPr lang="hu-HU" sz="2400" dirty="0"/>
              <a:t> országok miniszterei rendszeres szakpolitikai koordinációt végeznek az informális „</a:t>
            </a:r>
            <a:r>
              <a:rPr lang="hu-HU" sz="2400" dirty="0" err="1"/>
              <a:t>eurócsoportban</a:t>
            </a:r>
            <a:r>
              <a:rPr lang="hu-HU" sz="2400" dirty="0"/>
              <a:t>”</a:t>
            </a:r>
          </a:p>
          <a:p>
            <a:pPr algn="just"/>
            <a:r>
              <a:rPr lang="hu-HU" sz="2400" dirty="0"/>
              <a:t>Állam- és kormányfő szinten is tartanak </a:t>
            </a:r>
            <a:r>
              <a:rPr lang="hu-HU" sz="2400" dirty="0" err="1"/>
              <a:t>euróövezeti</a:t>
            </a:r>
            <a:r>
              <a:rPr lang="hu-HU" sz="2400" dirty="0"/>
              <a:t> („EU19”) csúcstalálkozókat az Európai Tanács üléseihez kapcsolódóan</a:t>
            </a:r>
          </a:p>
          <a:p>
            <a:pPr algn="just"/>
            <a:r>
              <a:rPr lang="hu-HU" sz="2400" dirty="0"/>
              <a:t>A görög adósságválság veszélyeztette eddig legsúlyosabban az </a:t>
            </a:r>
            <a:r>
              <a:rPr lang="hu-HU" sz="2400" dirty="0" err="1"/>
              <a:t>euróövezet</a:t>
            </a:r>
            <a:r>
              <a:rPr lang="hu-HU" sz="2400" dirty="0"/>
              <a:t> egységét, a 2015-ös mentőcsomaggal ezt </a:t>
            </a:r>
            <a:r>
              <a:rPr lang="hu-HU" sz="2400" dirty="0" smtClean="0"/>
              <a:t>orvosolták</a:t>
            </a:r>
            <a:endParaRPr lang="hu-HU" sz="2400" dirty="0"/>
          </a:p>
          <a:p>
            <a:pPr algn="just"/>
            <a:r>
              <a:rPr lang="hu-HU" sz="2400" dirty="0"/>
              <a:t>A rendszer gyengesége, hogy több tagállam nem tartja be a fiskális fegyelemmel kapcsolatos közös uniós szabályokat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356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Euróövezet</a:t>
            </a:r>
            <a:r>
              <a:rPr lang="hu-HU" dirty="0"/>
              <a:t> </a:t>
            </a:r>
            <a:r>
              <a:rPr lang="hu-HU" dirty="0" smtClean="0"/>
              <a:t>II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02" y="1600200"/>
            <a:ext cx="4946196" cy="4525963"/>
          </a:xfrm>
        </p:spPr>
      </p:pic>
    </p:spTree>
    <p:extLst>
      <p:ext uri="{BB962C8B-B14F-4D97-AF65-F5344CB8AC3E}">
        <p14:creationId xmlns:p14="http://schemas.microsoft.com/office/powerpoint/2010/main" val="229255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Túlzottdeficit-eljárás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/>
              <a:t>Az </a:t>
            </a:r>
            <a:r>
              <a:rPr lang="hu-HU" sz="2800" dirty="0" err="1"/>
              <a:t>euróövezet</a:t>
            </a:r>
            <a:r>
              <a:rPr lang="hu-HU" sz="2800" dirty="0"/>
              <a:t> országai minden év áprilisában benyújtják stabilitási programjukat a Bizottságnak és a Tanácsnak, az </a:t>
            </a:r>
            <a:r>
              <a:rPr lang="hu-HU" sz="2800" dirty="0" err="1"/>
              <a:t>euróövezeten</a:t>
            </a:r>
            <a:r>
              <a:rPr lang="hu-HU" sz="2800" dirty="0"/>
              <a:t> kívüli országok pedig </a:t>
            </a:r>
            <a:r>
              <a:rPr lang="hu-HU" sz="2800" dirty="0" err="1"/>
              <a:t>konvergenciaprogramot</a:t>
            </a:r>
            <a:r>
              <a:rPr lang="hu-HU" sz="2800" dirty="0"/>
              <a:t> készítenek</a:t>
            </a:r>
          </a:p>
          <a:p>
            <a:pPr algn="just"/>
            <a:r>
              <a:rPr lang="hu-HU" sz="2800" dirty="0"/>
              <a:t>A programokat a Bizottság megvizsgálja és amennyiben a 3%-os költségvetési hiánnyal kapcsolatos kritériumok nem teljesülnek, ún. túlzotthiány-eljárás indul az adott tagállammal szemben (Magyarország 2013-ben mentesült alóla)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750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Gazdasági </a:t>
            </a:r>
            <a:r>
              <a:rPr lang="hu-HU" dirty="0" smtClean="0"/>
              <a:t>kormányzás 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2008/2009-es pénzügyi és gazdasági válság megmutatta, hogy az EU-nak hatékonyabb gazdasági irányítási modellre van szüksége</a:t>
            </a:r>
          </a:p>
          <a:p>
            <a:pPr algn="just"/>
            <a:r>
              <a:rPr lang="hu-HU" dirty="0"/>
              <a:t>Korábban a gazdaságpolitika koordinációja a tagállamok között lazább volt</a:t>
            </a:r>
          </a:p>
          <a:p>
            <a:pPr algn="just"/>
            <a:r>
              <a:rPr lang="hu-HU" dirty="0"/>
              <a:t>A válság rávilágított, hogy olyan rendszer kell, ami kiterjed a fiskális politikákra, a makrogazdasági kérdésekre, a válságkezelésre, a pénzügyi felügyeletre és a beruházásokra is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961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Gazdasági kormányzás </a:t>
            </a:r>
            <a:r>
              <a:rPr lang="hu-HU" dirty="0" smtClean="0"/>
              <a:t>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/>
              <a:t>2011 óta az EU gazdasági kormányzásának megerősítése</a:t>
            </a:r>
          </a:p>
          <a:p>
            <a:pPr lvl="1" algn="just"/>
            <a:r>
              <a:rPr lang="hu-HU" sz="2400" dirty="0"/>
              <a:t>az európai szemeszter bevezetése</a:t>
            </a:r>
          </a:p>
          <a:p>
            <a:pPr lvl="1" algn="just"/>
            <a:r>
              <a:rPr lang="hu-HU" sz="2400" dirty="0"/>
              <a:t>a bankunió létrehozása (egységes felügyeleti mechanizmus, egységes szanálási mechanizmus)</a:t>
            </a:r>
          </a:p>
          <a:p>
            <a:pPr lvl="1" algn="just"/>
            <a:r>
              <a:rPr lang="hu-HU" sz="2400" dirty="0"/>
              <a:t>európai pénzügyi stabilitási mechanizmus (EFSM), Európai Pénzügyi Stabilitási Eszköz (EFSF), Európai Stabilitási Mechanizmus (ESM) létrehozása </a:t>
            </a:r>
          </a:p>
          <a:p>
            <a:pPr lvl="1" algn="just"/>
            <a:r>
              <a:rPr lang="hu-HU" sz="2400" dirty="0"/>
              <a:t>az </a:t>
            </a:r>
            <a:r>
              <a:rPr lang="hu-HU" sz="2400" dirty="0" err="1"/>
              <a:t>euróövezet</a:t>
            </a:r>
            <a:r>
              <a:rPr lang="hu-HU" sz="2400" dirty="0"/>
              <a:t> makrogazdasági és költségvetési felügyeletre vonatkozó szabályait megerősítették a gazdasági kormányzásról szóló ún. „hatos” és „kettes” jogszabálycsomag révén (a EU magyar soros elnöksége idején kerültek elfogadásra)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9932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GMU továbbfejlesztése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600" dirty="0"/>
              <a:t>„Az öt elnök jelentése”: 2015-ben a Bizottság, az Európai Tanács, az </a:t>
            </a:r>
            <a:r>
              <a:rPr lang="hu-HU" sz="2600" dirty="0" err="1"/>
              <a:t>eurócsoport</a:t>
            </a:r>
            <a:r>
              <a:rPr lang="hu-HU" sz="2600" dirty="0"/>
              <a:t>, az EKB és az Európai Parlament elnöke reformtervet tettek közzé </a:t>
            </a:r>
          </a:p>
          <a:p>
            <a:pPr algn="just"/>
            <a:r>
              <a:rPr lang="hu-HU" sz="2600" dirty="0"/>
              <a:t>Négy fő területre </a:t>
            </a:r>
            <a:r>
              <a:rPr lang="hu-HU" sz="2600" dirty="0" smtClean="0"/>
              <a:t>fókuszál: valódi </a:t>
            </a:r>
            <a:r>
              <a:rPr lang="hu-HU" sz="2600" dirty="0"/>
              <a:t>gazdasági unió </a:t>
            </a:r>
            <a:r>
              <a:rPr lang="hu-HU" sz="2600" dirty="0" smtClean="0"/>
              <a:t>, pénzügyi unió, költségvetési unió, politikai </a:t>
            </a:r>
            <a:r>
              <a:rPr lang="hu-HU" sz="2600" dirty="0"/>
              <a:t>unió</a:t>
            </a:r>
          </a:p>
          <a:p>
            <a:pPr algn="just"/>
            <a:r>
              <a:rPr lang="hu-HU" sz="2600" dirty="0"/>
              <a:t>A megvalósítás három szakaszban történne meg 2025-ig</a:t>
            </a:r>
          </a:p>
          <a:p>
            <a:pPr algn="just"/>
            <a:r>
              <a:rPr lang="hu-HU" sz="2600" dirty="0"/>
              <a:t>A folyamat az EU-t időközben ért kihívások (pl. </a:t>
            </a:r>
            <a:r>
              <a:rPr lang="hu-HU" sz="2600" dirty="0" err="1"/>
              <a:t>Brexit</a:t>
            </a:r>
            <a:r>
              <a:rPr lang="hu-HU" sz="2600" dirty="0"/>
              <a:t>) következtében lelassult, de az Unió jövőjéről szóló reformgondolkodásnak jelenleg is részét képezi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1196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Európai szemeszter 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/>
              <a:t>2011-ben alkalmazták először a gyakorlatban</a:t>
            </a:r>
          </a:p>
          <a:p>
            <a:pPr algn="just"/>
            <a:r>
              <a:rPr lang="hu-HU" sz="2800" dirty="0"/>
              <a:t>Célja, hogy a tagállamok éves ciklusban összehangolják gazdaságpolitikájukat az uniós célokkal és szabályokkal</a:t>
            </a:r>
          </a:p>
          <a:p>
            <a:pPr algn="just"/>
            <a:r>
              <a:rPr lang="hu-HU" sz="2800" dirty="0"/>
              <a:t>A folyamat három területre koncentrál:</a:t>
            </a:r>
          </a:p>
          <a:p>
            <a:pPr lvl="1" algn="just"/>
            <a:r>
              <a:rPr lang="hu-HU" sz="2400" dirty="0"/>
              <a:t>tagállami strukturális reformok, amelyek a növekedés és a foglalkoztatás előmozdítására összpontosítanak</a:t>
            </a:r>
          </a:p>
          <a:p>
            <a:pPr lvl="1" algn="just"/>
            <a:r>
              <a:rPr lang="hu-HU" sz="2400" dirty="0"/>
              <a:t>költségvetési politikák (az államháztartás fenntarthatóságának  biztosítása érdekében)</a:t>
            </a:r>
          </a:p>
          <a:p>
            <a:pPr lvl="1" algn="just"/>
            <a:r>
              <a:rPr lang="hu-HU" sz="2400" dirty="0"/>
              <a:t>a túlzott makrogazdasági egyensúlyhiányok megelőzése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0581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Európai szemeszter II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/>
              <a:t>A szemeszter folyamata:</a:t>
            </a:r>
          </a:p>
          <a:p>
            <a:pPr lvl="1" algn="just"/>
            <a:r>
              <a:rPr lang="hu-HU" sz="2400" dirty="0"/>
              <a:t>A Bizottság minden év elején részletes elemzést készít az egyes tagországokról (</a:t>
            </a:r>
            <a:r>
              <a:rPr lang="hu-HU" sz="2400" dirty="0" err="1"/>
              <a:t>országjelentés</a:t>
            </a:r>
            <a:r>
              <a:rPr lang="hu-HU" sz="2400" dirty="0"/>
              <a:t>)</a:t>
            </a:r>
          </a:p>
          <a:p>
            <a:pPr lvl="1" algn="just"/>
            <a:r>
              <a:rPr lang="hu-HU" sz="2400" dirty="0"/>
              <a:t>A tagállamok kétoldalú konzultációt folytatnak a Bizottsággal a megállapításokról és a tervezett ajánlásokról</a:t>
            </a:r>
          </a:p>
          <a:p>
            <a:pPr lvl="1" algn="just"/>
            <a:r>
              <a:rPr lang="hu-HU" sz="2400" dirty="0"/>
              <a:t>A Bizottság </a:t>
            </a:r>
            <a:r>
              <a:rPr lang="hu-HU" sz="2400" dirty="0" err="1" smtClean="0"/>
              <a:t>országspecifikus</a:t>
            </a:r>
            <a:r>
              <a:rPr lang="hu-HU" sz="2400" dirty="0" smtClean="0"/>
              <a:t> </a:t>
            </a:r>
            <a:r>
              <a:rPr lang="hu-HU" sz="2400" dirty="0"/>
              <a:t>ajánlásokat dolgoz ki minden tagállam számára (adott év májusában jelennek meg)</a:t>
            </a:r>
          </a:p>
          <a:p>
            <a:pPr lvl="1" algn="just"/>
            <a:r>
              <a:rPr lang="hu-HU" sz="2400" dirty="0"/>
              <a:t>Az ajánlásokat a Tanácsnak/Európa Tanácsnak is el kell fogadnia/jóváhagynia (június, július hónap)</a:t>
            </a:r>
          </a:p>
          <a:p>
            <a:pPr lvl="1" algn="just"/>
            <a:r>
              <a:rPr lang="hu-HU" sz="2400" dirty="0"/>
              <a:t>Az </a:t>
            </a:r>
            <a:r>
              <a:rPr lang="hu-HU" sz="2400" dirty="0" err="1"/>
              <a:t>országspecifikus</a:t>
            </a:r>
            <a:r>
              <a:rPr lang="hu-HU" sz="2400" dirty="0"/>
              <a:t> ajánlásokra válaszul az érintett tagállamok kormányai meghozzák az általuk szükségesnek ítélt szakpolitikai intézkedéseket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4156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szemeszter ciklusa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58925"/>
            <a:ext cx="4822403" cy="4822403"/>
          </a:xfrm>
        </p:spPr>
      </p:pic>
    </p:spTree>
    <p:extLst>
      <p:ext uri="{BB962C8B-B14F-4D97-AF65-F5344CB8AC3E}">
        <p14:creationId xmlns:p14="http://schemas.microsoft.com/office/powerpoint/2010/main" val="1724434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Európai szemeszter </a:t>
            </a:r>
            <a:r>
              <a:rPr lang="hu-HU" dirty="0" smtClean="0"/>
              <a:t>III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Viták zajlanak, hogy a szemesztert összekössék-e új területekkel, pl. a kohéziós politikával vagy az Európai Jogok Szociális Pillérével, azaz a szemeszter maradjon-e tisztán gazdaságpolitikai </a:t>
            </a:r>
            <a:r>
              <a:rPr lang="hu-HU" dirty="0" smtClean="0"/>
              <a:t>eszköz</a:t>
            </a:r>
          </a:p>
          <a:p>
            <a:pPr algn="just"/>
            <a:r>
              <a:rPr lang="hu-HU" dirty="0" smtClean="0"/>
              <a:t>Föderalizmus és „nemzetállamok Európája” </a:t>
            </a:r>
            <a:r>
              <a:rPr lang="hu-HU" dirty="0"/>
              <a:t>ellentét itt is </a:t>
            </a:r>
            <a:r>
              <a:rPr lang="hu-HU" dirty="0" smtClean="0"/>
              <a:t>megjelenik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038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Alapvetések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/>
              <a:t>A GMU a folyamatos gazdasági integráció része és eredménye, a közös piac kibővítése a monetáris együttműködéssel  </a:t>
            </a:r>
          </a:p>
          <a:p>
            <a:pPr algn="just"/>
            <a:r>
              <a:rPr lang="hu-HU" sz="2800" dirty="0"/>
              <a:t>Valamennyi tagállam részese, a közös valutát pedig jelenleg 19 uniós tagállam használja (</a:t>
            </a:r>
            <a:r>
              <a:rPr lang="hu-HU" sz="2800" dirty="0" err="1"/>
              <a:t>euróövezet</a:t>
            </a:r>
            <a:r>
              <a:rPr lang="hu-HU" sz="2800" dirty="0"/>
              <a:t>)</a:t>
            </a:r>
          </a:p>
          <a:p>
            <a:pPr algn="just"/>
            <a:r>
              <a:rPr lang="hu-HU" sz="2800" dirty="0"/>
              <a:t>Legfontosabb intézménye az Európai Központi Bank, de nincs a politikáért felelő önálló szervezet, a felelősségi körök megoszlanak a tagállamok és az uniós intézmények között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139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Előzmények 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dirty="0"/>
              <a:t>1969, Hága: az állam- és kormányfők lefektetik a </a:t>
            </a:r>
            <a:r>
              <a:rPr lang="hu-HU" sz="2200" dirty="0" smtClean="0"/>
              <a:t>Gazdasági </a:t>
            </a:r>
            <a:r>
              <a:rPr lang="hu-HU" sz="2200" dirty="0"/>
              <a:t>és </a:t>
            </a:r>
            <a:r>
              <a:rPr lang="hu-HU" sz="2200" dirty="0" smtClean="0"/>
              <a:t>Monetáris Unió </a:t>
            </a:r>
            <a:r>
              <a:rPr lang="hu-HU" sz="2200" dirty="0"/>
              <a:t>(GMU) célkitűzését</a:t>
            </a:r>
          </a:p>
          <a:p>
            <a:pPr algn="just"/>
            <a:r>
              <a:rPr lang="hu-HU" sz="2200" dirty="0"/>
              <a:t>Célok:</a:t>
            </a:r>
          </a:p>
          <a:p>
            <a:pPr lvl="1"/>
            <a:r>
              <a:rPr lang="hu-HU" sz="2200" dirty="0"/>
              <a:t>gazdaságpolitikák harmonizációjára, </a:t>
            </a:r>
            <a:r>
              <a:rPr lang="hu-HU" sz="2200" dirty="0" smtClean="0"/>
              <a:t>koordinálására;</a:t>
            </a:r>
          </a:p>
          <a:p>
            <a:pPr lvl="1"/>
            <a:r>
              <a:rPr lang="hu-HU" sz="2200" dirty="0" smtClean="0"/>
              <a:t>árfolyamsávok szűkítésére;</a:t>
            </a:r>
          </a:p>
          <a:p>
            <a:pPr lvl="1"/>
            <a:r>
              <a:rPr lang="hu-HU" sz="2200" dirty="0" smtClean="0"/>
              <a:t>tőkepiacok integrációjára;</a:t>
            </a:r>
          </a:p>
          <a:p>
            <a:pPr lvl="1"/>
            <a:r>
              <a:rPr lang="hu-HU" sz="2200" dirty="0" smtClean="0"/>
              <a:t>közös </a:t>
            </a:r>
            <a:r>
              <a:rPr lang="hu-HU" sz="2200" dirty="0"/>
              <a:t>pénznem </a:t>
            </a:r>
            <a:r>
              <a:rPr lang="hu-HU" sz="2200" dirty="0" smtClean="0"/>
              <a:t>létrehozására;</a:t>
            </a:r>
          </a:p>
          <a:p>
            <a:pPr lvl="1"/>
            <a:r>
              <a:rPr lang="hu-HU" sz="2200" dirty="0" smtClean="0"/>
              <a:t>egységes </a:t>
            </a:r>
            <a:r>
              <a:rPr lang="hu-HU" sz="2200" dirty="0"/>
              <a:t>központi bank felállítására</a:t>
            </a:r>
          </a:p>
          <a:p>
            <a:pPr algn="just"/>
            <a:r>
              <a:rPr lang="hu-HU" sz="2200" dirty="0"/>
              <a:t>A folyamat azonban a nemzetközi helyzet miatt megakadt, miután 1971-ben felbomlott a </a:t>
            </a:r>
            <a:r>
              <a:rPr lang="hu-HU" sz="2200" dirty="0" err="1"/>
              <a:t>Bretton</a:t>
            </a:r>
            <a:r>
              <a:rPr lang="hu-HU" sz="2200" dirty="0"/>
              <a:t> </a:t>
            </a:r>
            <a:r>
              <a:rPr lang="hu-HU" sz="2200" dirty="0" err="1"/>
              <a:t>Woods-i</a:t>
            </a:r>
            <a:r>
              <a:rPr lang="hu-HU" sz="2200" dirty="0"/>
              <a:t> rendszer</a:t>
            </a:r>
          </a:p>
          <a:p>
            <a:pPr algn="just"/>
            <a:r>
              <a:rPr lang="hu-HU" sz="2200" i="1" dirty="0"/>
              <a:t>1944-ben az Egyesült Államokban lévő </a:t>
            </a:r>
            <a:r>
              <a:rPr lang="hu-HU" sz="2200" i="1" dirty="0" err="1"/>
              <a:t>Bretton</a:t>
            </a:r>
            <a:r>
              <a:rPr lang="hu-HU" sz="2200" i="1" dirty="0"/>
              <a:t> </a:t>
            </a:r>
            <a:r>
              <a:rPr lang="hu-HU" sz="2200" i="1" dirty="0" err="1"/>
              <a:t>Woods-ban</a:t>
            </a:r>
            <a:r>
              <a:rPr lang="hu-HU" sz="2200" i="1" dirty="0"/>
              <a:t> rögzítették a II. Világháború utáni világgazdasági rendszer alapjait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695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 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dirty="0"/>
              <a:t>A tagállamok 1972-ben létrehozták egy olyan árfolyamrendszert, amelynek keretében a valutákat kollektíven lebegtették („valutakígyó”) </a:t>
            </a:r>
          </a:p>
          <a:p>
            <a:pPr algn="just"/>
            <a:r>
              <a:rPr lang="hu-HU" sz="2200" dirty="0"/>
              <a:t>A mechanizmus bevezetése azért történt, hogy a tagállamok megakadályozzák az európai valuták árfolyamai közötti 2,25%-nál nagyobb ingadozásokat (azaz a valuták árfolyamának egymáshoz viszonyított mozgása kiszámítható legyen)</a:t>
            </a:r>
          </a:p>
          <a:p>
            <a:pPr algn="just"/>
            <a:r>
              <a:rPr lang="hu-HU" sz="2200" dirty="0"/>
              <a:t>1973: létrejött az Európai Monetáris Együttműködési Alap, amelynek fő feladata a valutakígyó megfelelő működésének biztosítása volt</a:t>
            </a:r>
          </a:p>
          <a:p>
            <a:pPr algn="just"/>
            <a:r>
              <a:rPr lang="hu-HU" sz="2200" dirty="0"/>
              <a:t>A nemzetközi élet ismét közbeszólt (kőolajválság, dollár gyengülése), így a „kígyót” alkotó tagállamok többsége két éven belül </a:t>
            </a:r>
            <a:r>
              <a:rPr lang="hu-HU" sz="2200" dirty="0" smtClean="0"/>
              <a:t>kilépett </a:t>
            </a:r>
            <a:r>
              <a:rPr lang="hu-HU" sz="2200" dirty="0"/>
              <a:t>a mechanizmusból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976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Európai Monetáris Rendszer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dirty="0"/>
              <a:t>1979: Európai Monetáris Rendszer (EMS) létrehozása</a:t>
            </a:r>
          </a:p>
          <a:p>
            <a:pPr algn="just"/>
            <a:r>
              <a:rPr lang="hu-HU" sz="2000" dirty="0"/>
              <a:t>Célja a monetáris stabilitás biztosítása, közös árfolyam-szabályozás,  közös monetáris- és árfolyam-politikai háttér megteremtése </a:t>
            </a:r>
          </a:p>
          <a:p>
            <a:pPr algn="just"/>
            <a:r>
              <a:rPr lang="hu-HU" sz="2000" dirty="0"/>
              <a:t>Nem teljes körű monetáris unió, hanem rugalmas rendszer</a:t>
            </a:r>
          </a:p>
          <a:p>
            <a:pPr algn="just"/>
            <a:r>
              <a:rPr lang="hu-HU" sz="2000" dirty="0"/>
              <a:t>Létrehozzák az európai </a:t>
            </a:r>
            <a:r>
              <a:rPr lang="hu-HU" sz="2000" dirty="0" smtClean="0"/>
              <a:t>valutaegységet (ECU, </a:t>
            </a:r>
            <a:r>
              <a:rPr lang="hu-HU" sz="2000" i="1" dirty="0" smtClean="0"/>
              <a:t>European </a:t>
            </a:r>
            <a:r>
              <a:rPr lang="hu-HU" sz="2000" i="1" dirty="0" err="1"/>
              <a:t>Currency</a:t>
            </a:r>
            <a:r>
              <a:rPr lang="hu-HU" sz="2000" i="1" dirty="0"/>
              <a:t> Unit</a:t>
            </a:r>
            <a:r>
              <a:rPr lang="hu-HU" sz="2000" dirty="0"/>
              <a:t>)</a:t>
            </a:r>
          </a:p>
          <a:p>
            <a:pPr algn="just"/>
            <a:r>
              <a:rPr lang="hu-HU" sz="2000" dirty="0"/>
              <a:t>Az árfolyamokat az ECU vonatkozásában meghatározott középárfolyam alapján adták meg, ami a részt vevő valuták árfolyamainak súlyozott </a:t>
            </a:r>
            <a:r>
              <a:rPr lang="hu-HU" sz="2000" dirty="0" smtClean="0"/>
              <a:t>átlaga</a:t>
            </a:r>
            <a:endParaRPr lang="hu-HU" sz="2000" dirty="0"/>
          </a:p>
          <a:p>
            <a:pPr algn="just"/>
            <a:r>
              <a:rPr lang="hu-HU" sz="2000" dirty="0"/>
              <a:t>Európai árfolyam-mechanizmus (ERM) létrehozása, amelynek célja, hogy a közös valuta bevezetésére való felkészülés jegyében csökkentse az árfolyam ingadozását</a:t>
            </a:r>
          </a:p>
          <a:p>
            <a:pPr algn="just"/>
            <a:r>
              <a:rPr lang="hu-HU" sz="2000" dirty="0"/>
              <a:t>Az 1979-ben elindult ERM I mechanizmusban az Egyesült Királyság kivételével az összes tagállam részt vett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272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GMU létrehozása </a:t>
            </a:r>
            <a:r>
              <a:rPr lang="hu-HU" dirty="0"/>
              <a:t>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/>
              <a:t>1989: a </a:t>
            </a:r>
            <a:r>
              <a:rPr lang="hu-HU" sz="2400" dirty="0" err="1"/>
              <a:t>Delors-jelentés</a:t>
            </a:r>
            <a:r>
              <a:rPr lang="hu-HU" sz="2400" dirty="0"/>
              <a:t> konkrét intézkedésekre tett javaslatot a GMU három szakaszban való </a:t>
            </a:r>
            <a:r>
              <a:rPr lang="hu-HU" sz="2400" dirty="0" smtClean="0"/>
              <a:t>bevezetésére </a:t>
            </a:r>
            <a:r>
              <a:rPr lang="hu-HU" sz="2400" dirty="0" smtClean="0"/>
              <a:t>(a </a:t>
            </a:r>
            <a:r>
              <a:rPr lang="hu-HU" sz="2400" dirty="0"/>
              <a:t>Maastrichti Szerződés </a:t>
            </a:r>
            <a:r>
              <a:rPr lang="hu-HU" sz="2400" dirty="0" smtClean="0"/>
              <a:t>ezt megerősítette):</a:t>
            </a:r>
            <a:endParaRPr lang="hu-HU" sz="2400" dirty="0"/>
          </a:p>
          <a:p>
            <a:pPr lvl="1" algn="just"/>
            <a:r>
              <a:rPr lang="hu-HU" sz="2000" dirty="0"/>
              <a:t>1. szakasz (1990. július 1-től 1993. december 31-ig): a tőke szabad mozgása a tagállamok között </a:t>
            </a:r>
          </a:p>
          <a:p>
            <a:pPr lvl="1" algn="just"/>
            <a:r>
              <a:rPr lang="hu-HU" sz="2000" dirty="0"/>
              <a:t>2. szakasz (1994. január 1-től 1998. december 31-ig): a tagállami gazdaságpolitikák konvergenciája, illetve a tagállamok nemzeti központi bankjai közötti együttműködés erősítése, létrejön az Európai Monetáris Intézet  </a:t>
            </a:r>
          </a:p>
          <a:p>
            <a:pPr lvl="1" algn="just"/>
            <a:r>
              <a:rPr lang="hu-HU" sz="2000" dirty="0"/>
              <a:t>3. szakasz (1999. január 1-je óta folyamatosan): az euró fokozatos bevezetése és a közös monetáris politika végrehajtása az EKB égisze alatt, </a:t>
            </a:r>
            <a:r>
              <a:rPr lang="hu-HU" sz="2000" dirty="0" smtClean="0"/>
              <a:t>egységes </a:t>
            </a:r>
            <a:r>
              <a:rPr lang="hu-HU" sz="2000" dirty="0"/>
              <a:t>monetáris politika bevezetése, amelyet a nemzeti központi bankokból és az </a:t>
            </a:r>
            <a:r>
              <a:rPr lang="hu-HU" sz="2000" dirty="0" err="1"/>
              <a:t>EKB-ból</a:t>
            </a:r>
            <a:r>
              <a:rPr lang="hu-HU" sz="2000" dirty="0"/>
              <a:t> álló Központi Bankok Európai Rendszere (KBER) szab meg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789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GMU létrehozása </a:t>
            </a:r>
            <a:r>
              <a:rPr lang="hu-HU" dirty="0" smtClean="0"/>
              <a:t>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/>
              <a:t>A Maastrichti Szerződés konvergencia-kritériumokat határozott meg a tagállamok számára</a:t>
            </a:r>
          </a:p>
          <a:p>
            <a:pPr lvl="1" algn="just"/>
            <a:r>
              <a:rPr lang="hu-HU" sz="2000" dirty="0"/>
              <a:t>Fenntartható költségvetés: a költségvetési hiány maximum 3%, a bruttó államadósság maximum 60%-a lehet a nemzeti GDP-nek</a:t>
            </a:r>
          </a:p>
          <a:p>
            <a:pPr lvl="1" algn="just"/>
            <a:r>
              <a:rPr lang="hu-HU" sz="2000" dirty="0" err="1"/>
              <a:t>Árfolyamstabilitás</a:t>
            </a:r>
            <a:r>
              <a:rPr lang="hu-HU" sz="2000" dirty="0"/>
              <a:t>: az </a:t>
            </a:r>
            <a:r>
              <a:rPr lang="hu-HU" sz="2000" dirty="0" err="1"/>
              <a:t>euróövezetben</a:t>
            </a:r>
            <a:r>
              <a:rPr lang="hu-HU" sz="2000" dirty="0"/>
              <a:t> részt vevő országok valutáinak piaci árfolyama az árfolyam-mechanizmus által meghatározott ingadozási sávon belül kell, hogy maradjon</a:t>
            </a:r>
          </a:p>
          <a:p>
            <a:pPr lvl="1" algn="just"/>
            <a:r>
              <a:rPr lang="hu-HU" sz="2000" dirty="0"/>
              <a:t>Árstabilitás: a tagországok inflációs rátája legfeljebb 1,5%-kal múlhatja felül a legalacsonyabb inflációs rátájú</a:t>
            </a:r>
            <a:br>
              <a:rPr lang="hu-HU" sz="2000" dirty="0"/>
            </a:br>
            <a:r>
              <a:rPr lang="hu-HU" sz="2000" dirty="0"/>
              <a:t>három tagállam inflációs mutatójának átlagát</a:t>
            </a:r>
          </a:p>
          <a:p>
            <a:pPr lvl="1" algn="just"/>
            <a:r>
              <a:rPr lang="hu-HU" sz="2000" dirty="0" err="1"/>
              <a:t>Kamatkonvergencia</a:t>
            </a:r>
            <a:r>
              <a:rPr lang="hu-HU" sz="2000" dirty="0"/>
              <a:t>: a tagország hosszú távú kamatlába legfeljebb 2%-kal múlhatja felül a legalacsonyabb inflációs rátájú három tagállam hosszú távú kamatainak átlagát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578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Euró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 smtClean="0"/>
              <a:t>Az </a:t>
            </a:r>
            <a:r>
              <a:rPr lang="hu-HU" sz="2400" dirty="0"/>
              <a:t>EU valamennyi tagállamának csatlakoznia kell a GMU végső szakaszának végrehajtásához, tehát be kell vezetniük az eurót (EUMSZ 119. cikk) </a:t>
            </a:r>
          </a:p>
          <a:p>
            <a:pPr algn="just"/>
            <a:r>
              <a:rPr lang="hu-HU" sz="2400" dirty="0"/>
              <a:t>Az Egyesült Királyság és Dánia mentességet kapott (</a:t>
            </a:r>
            <a:r>
              <a:rPr lang="hu-HU" sz="2400" i="1" dirty="0" err="1"/>
              <a:t>opt-out</a:t>
            </a:r>
            <a:r>
              <a:rPr lang="hu-HU" sz="2400" dirty="0"/>
              <a:t>)</a:t>
            </a:r>
          </a:p>
          <a:p>
            <a:pPr algn="just"/>
            <a:r>
              <a:rPr lang="hu-HU" sz="2400" dirty="0"/>
              <a:t>Az euró </a:t>
            </a:r>
            <a:r>
              <a:rPr lang="hu-HU" sz="2400" dirty="0" smtClean="0"/>
              <a:t>a </a:t>
            </a:r>
            <a:r>
              <a:rPr lang="hu-HU" sz="2400" dirty="0"/>
              <a:t>világ második leggyakrabban használt fizetőeszköze</a:t>
            </a:r>
          </a:p>
          <a:p>
            <a:pPr algn="just"/>
            <a:r>
              <a:rPr lang="en-US" sz="2400" dirty="0" err="1"/>
              <a:t>Az</a:t>
            </a:r>
            <a:r>
              <a:rPr lang="hu-HU" sz="2400" dirty="0"/>
              <a:t> 1999-ben bevezetett</a:t>
            </a:r>
            <a:r>
              <a:rPr lang="en-US" sz="2400" dirty="0"/>
              <a:t> ERM II</a:t>
            </a:r>
            <a:r>
              <a:rPr lang="hu-HU" sz="2400" dirty="0"/>
              <a:t> árfolyamrendszerbe való belépés tekinthető az euró „előszobájának”</a:t>
            </a:r>
          </a:p>
          <a:p>
            <a:pPr algn="just"/>
            <a:r>
              <a:rPr lang="hu-HU" sz="2400" dirty="0"/>
              <a:t>A belépéshez az </a:t>
            </a:r>
            <a:r>
              <a:rPr lang="hu-HU" sz="2400" dirty="0" err="1"/>
              <a:t>euróövezet</a:t>
            </a:r>
            <a:r>
              <a:rPr lang="hu-HU" sz="2400" dirty="0"/>
              <a:t> valamennyi tagállamának, az Európai Központi Banknak és az Európai Bizottságnak a beleegyezésére is szükség van</a:t>
            </a:r>
          </a:p>
          <a:p>
            <a:pPr algn="just"/>
            <a:r>
              <a:rPr lang="hu-HU" sz="2400" dirty="0"/>
              <a:t>Az ERM </a:t>
            </a:r>
            <a:r>
              <a:rPr lang="hu-HU" sz="2400" dirty="0" err="1"/>
              <a:t>II-ben</a:t>
            </a:r>
            <a:r>
              <a:rPr lang="hu-HU" sz="2400" dirty="0"/>
              <a:t> való részvétel két évig kötelező a közös valuta bevezetése előtt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21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Lámfalussy</a:t>
            </a:r>
            <a:r>
              <a:rPr lang="hu-HU" dirty="0" smtClean="0"/>
              <a:t> Sándor</a:t>
            </a:r>
            <a:br>
              <a:rPr lang="hu-HU" dirty="0" smtClean="0"/>
            </a:br>
            <a:r>
              <a:rPr lang="hu-HU" dirty="0" smtClean="0"/>
              <a:t>(1929-2015)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Az </a:t>
            </a:r>
            <a:r>
              <a:rPr lang="hu-HU" dirty="0"/>
              <a:t>“euró </a:t>
            </a:r>
            <a:r>
              <a:rPr lang="hu-HU" dirty="0" smtClean="0"/>
              <a:t>atyja”, kiemelkedő szerepet </a:t>
            </a:r>
            <a:r>
              <a:rPr lang="hu-HU" dirty="0"/>
              <a:t>játszott a közös európai valuta </a:t>
            </a:r>
            <a:r>
              <a:rPr lang="hu-HU" dirty="0" smtClean="0"/>
              <a:t>megteremtésében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  <p:pic>
        <p:nvPicPr>
          <p:cNvPr id="1026" name="Picture 2" descr="\\gvvrdesktops02\gvvrdesktops02\SchmittPP.v2\Desktop\Lamfalussy-Sandor--800x5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4540645" cy="302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36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1. s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8375</TotalTime>
  <Words>988</Words>
  <Application>Microsoft Office PowerPoint</Application>
  <PresentationFormat>Diavetítés a képernyőre (4:3 oldalarány)</PresentationFormat>
  <Paragraphs>95</Paragraphs>
  <Slides>19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   Bevezetés az Európai Unió egyes, kiemelt jelentőségű szakpolitikáiba  Gazdasági és Monetáris Unió európai szemeszter  dr. Schmitt Pál Péter  Nemzeti Közszolgálati Egyetem Nemzetközi és Európai Tanulmányok Kar </vt:lpstr>
      <vt:lpstr>Alapvetések</vt:lpstr>
      <vt:lpstr>Előzmények I</vt:lpstr>
      <vt:lpstr>Előzmények II</vt:lpstr>
      <vt:lpstr>Európai Monetáris Rendszer </vt:lpstr>
      <vt:lpstr>GMU létrehozása I</vt:lpstr>
      <vt:lpstr>GMU létrehozása II</vt:lpstr>
      <vt:lpstr>Euró</vt:lpstr>
      <vt:lpstr>Lámfalussy Sándor (1929-2015)</vt:lpstr>
      <vt:lpstr>Euróövezet I </vt:lpstr>
      <vt:lpstr>Euróövezet II</vt:lpstr>
      <vt:lpstr>Túlzottdeficit-eljárás</vt:lpstr>
      <vt:lpstr>Gazdasági kormányzás I</vt:lpstr>
      <vt:lpstr>Gazdasági kormányzás II</vt:lpstr>
      <vt:lpstr>A GMU továbbfejlesztése</vt:lpstr>
      <vt:lpstr>Európai szemeszter I</vt:lpstr>
      <vt:lpstr>Európai szemeszter II</vt:lpstr>
      <vt:lpstr>A szemeszter ciklusa</vt:lpstr>
      <vt:lpstr>Európai szemeszter III</vt:lpstr>
    </vt:vector>
  </TitlesOfParts>
  <Company>dmjvph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Köztársaság alkotmányos berendezkedése és közigazgatási rendszere</dc:title>
  <dc:creator>Dr. Tábikné Dr. Bárdos Ildikó</dc:creator>
  <cp:lastModifiedBy>Schmitt Pál Péter dr.</cp:lastModifiedBy>
  <cp:revision>333</cp:revision>
  <dcterms:created xsi:type="dcterms:W3CDTF">2010-04-21T07:27:43Z</dcterms:created>
  <dcterms:modified xsi:type="dcterms:W3CDTF">2020-04-15T10:09:56Z</dcterms:modified>
</cp:coreProperties>
</file>