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2B9D5-F9F6-4213-B442-49333A58E728}" type="doc">
      <dgm:prSet loTypeId="urn:microsoft.com/office/officeart/2005/8/layout/process2" loCatId="process" qsTypeId="urn:microsoft.com/office/officeart/2005/8/quickstyle/simple5" qsCatId="simple" csTypeId="urn:microsoft.com/office/officeart/2005/8/colors/accent2_2" csCatId="accent2" phldr="1"/>
      <dgm:spPr/>
    </dgm:pt>
    <dgm:pt modelId="{B95547B6-FA39-4BD6-BC9D-86A9B598D557}">
      <dgm:prSet phldrT="[Szöveg]"/>
      <dgm:spPr/>
      <dgm:t>
        <a:bodyPr/>
        <a:lstStyle/>
        <a:p>
          <a:r>
            <a:rPr lang="hu-HU" dirty="0" smtClean="0"/>
            <a:t>adott jogkérdés</a:t>
          </a:r>
          <a:endParaRPr lang="en-US" dirty="0"/>
        </a:p>
      </dgm:t>
    </dgm:pt>
    <dgm:pt modelId="{E62519BA-1522-4A0D-9A17-9E246A7E4225}" type="parTrans" cxnId="{58E563B7-CD2E-4993-A84F-57883760E717}">
      <dgm:prSet/>
      <dgm:spPr/>
      <dgm:t>
        <a:bodyPr/>
        <a:lstStyle/>
        <a:p>
          <a:endParaRPr lang="en-US"/>
        </a:p>
      </dgm:t>
    </dgm:pt>
    <dgm:pt modelId="{712895D2-65EE-4BD3-9AAC-1CA53214246E}" type="sibTrans" cxnId="{58E563B7-CD2E-4993-A84F-57883760E717}">
      <dgm:prSet/>
      <dgm:spPr/>
      <dgm:t>
        <a:bodyPr/>
        <a:lstStyle/>
        <a:p>
          <a:endParaRPr lang="en-US"/>
        </a:p>
      </dgm:t>
    </dgm:pt>
    <dgm:pt modelId="{CF9327D6-191E-460B-9A04-D5346E297CCE}">
      <dgm:prSet phldrT="[Szöveg]"/>
      <dgm:spPr/>
      <dgm:t>
        <a:bodyPr/>
        <a:lstStyle/>
        <a:p>
          <a:r>
            <a:rPr lang="hu-HU" dirty="0" smtClean="0"/>
            <a:t>elsődleges szabály</a:t>
          </a:r>
          <a:endParaRPr lang="en-US" dirty="0"/>
        </a:p>
      </dgm:t>
    </dgm:pt>
    <dgm:pt modelId="{3DD5B1D1-61CE-48FF-9C90-845E0D9A3371}" type="parTrans" cxnId="{7CA48822-362B-46DF-8AE0-5AB5A46FF67A}">
      <dgm:prSet/>
      <dgm:spPr/>
      <dgm:t>
        <a:bodyPr/>
        <a:lstStyle/>
        <a:p>
          <a:endParaRPr lang="en-US"/>
        </a:p>
      </dgm:t>
    </dgm:pt>
    <dgm:pt modelId="{16413037-29D2-4EC7-A6E4-268B939018C1}" type="sibTrans" cxnId="{7CA48822-362B-46DF-8AE0-5AB5A46FF67A}">
      <dgm:prSet/>
      <dgm:spPr/>
      <dgm:t>
        <a:bodyPr/>
        <a:lstStyle/>
        <a:p>
          <a:endParaRPr lang="en-US"/>
        </a:p>
      </dgm:t>
    </dgm:pt>
    <dgm:pt modelId="{203D7A94-EE62-487C-B348-E4A7C24CBF0C}">
      <dgm:prSet phldrT="[Szöveg]"/>
      <dgm:spPr/>
      <dgm:t>
        <a:bodyPr/>
        <a:lstStyle/>
        <a:p>
          <a:r>
            <a:rPr lang="hu-HU" dirty="0" smtClean="0"/>
            <a:t>másodlagos szabály, csak ha elsődleges szabály nem adott választ</a:t>
          </a:r>
          <a:endParaRPr lang="en-US" dirty="0"/>
        </a:p>
      </dgm:t>
    </dgm:pt>
    <dgm:pt modelId="{E84CBF8E-AD71-4498-A0C1-B10E802A6F35}" type="parTrans" cxnId="{ABB32647-9C3E-4C8E-B871-4BC4FE1CBBFA}">
      <dgm:prSet/>
      <dgm:spPr/>
      <dgm:t>
        <a:bodyPr/>
        <a:lstStyle/>
        <a:p>
          <a:endParaRPr lang="en-US"/>
        </a:p>
      </dgm:t>
    </dgm:pt>
    <dgm:pt modelId="{48634AEE-544B-4746-917C-A5024C1AE75B}" type="sibTrans" cxnId="{ABB32647-9C3E-4C8E-B871-4BC4FE1CBBFA}">
      <dgm:prSet/>
      <dgm:spPr/>
      <dgm:t>
        <a:bodyPr/>
        <a:lstStyle/>
        <a:p>
          <a:endParaRPr lang="en-US"/>
        </a:p>
      </dgm:t>
    </dgm:pt>
    <dgm:pt modelId="{31C1FB09-3DB9-4FF6-B936-C01C6C059AF5}" type="pres">
      <dgm:prSet presAssocID="{7E92B9D5-F9F6-4213-B442-49333A58E728}" presName="linearFlow" presStyleCnt="0">
        <dgm:presLayoutVars>
          <dgm:resizeHandles val="exact"/>
        </dgm:presLayoutVars>
      </dgm:prSet>
      <dgm:spPr/>
    </dgm:pt>
    <dgm:pt modelId="{B79184CE-8BC2-447A-89FF-49E5ED167E58}" type="pres">
      <dgm:prSet presAssocID="{B95547B6-FA39-4BD6-BC9D-86A9B598D557}" presName="node" presStyleLbl="node1" presStyleIdx="0" presStyleCnt="3" custScaleX="139434" custScaleY="111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65262-B501-45F4-8D7A-7D98A44DD6C5}" type="pres">
      <dgm:prSet presAssocID="{712895D2-65EE-4BD3-9AAC-1CA53214246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C94B5DE-9C1E-439B-B0BE-1462D3274B6D}" type="pres">
      <dgm:prSet presAssocID="{712895D2-65EE-4BD3-9AAC-1CA53214246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EA68747-54E1-4751-936C-2D2B8EADCB61}" type="pres">
      <dgm:prSet presAssocID="{CF9327D6-191E-460B-9A04-D5346E297CCE}" presName="node" presStyleLbl="node1" presStyleIdx="1" presStyleCnt="3" custScaleX="142587" custScaleY="109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9DE1C-C66C-450A-80B0-3A8C53179B07}" type="pres">
      <dgm:prSet presAssocID="{16413037-29D2-4EC7-A6E4-268B939018C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7D4551E-8531-4137-BDF8-7A8B03B552AB}" type="pres">
      <dgm:prSet presAssocID="{16413037-29D2-4EC7-A6E4-268B939018C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2775AC2-79D6-4E88-BE6E-0209957DE575}" type="pres">
      <dgm:prSet presAssocID="{203D7A94-EE62-487C-B348-E4A7C24CBF0C}" presName="node" presStyleLbl="node1" presStyleIdx="2" presStyleCnt="3" custScaleX="142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2BF4D5-EB9B-44F1-8CD3-E9158ED7C964}" type="presOf" srcId="{CF9327D6-191E-460B-9A04-D5346E297CCE}" destId="{1EA68747-54E1-4751-936C-2D2B8EADCB61}" srcOrd="0" destOrd="0" presId="urn:microsoft.com/office/officeart/2005/8/layout/process2"/>
    <dgm:cxn modelId="{BFCBF2FA-7FB8-48F3-8E92-B44F99B04FD5}" type="presOf" srcId="{203D7A94-EE62-487C-B348-E4A7C24CBF0C}" destId="{62775AC2-79D6-4E88-BE6E-0209957DE575}" srcOrd="0" destOrd="0" presId="urn:microsoft.com/office/officeart/2005/8/layout/process2"/>
    <dgm:cxn modelId="{080E74D2-A754-49B6-8000-631BC7E2E100}" type="presOf" srcId="{712895D2-65EE-4BD3-9AAC-1CA53214246E}" destId="{3C94B5DE-9C1E-439B-B0BE-1462D3274B6D}" srcOrd="1" destOrd="0" presId="urn:microsoft.com/office/officeart/2005/8/layout/process2"/>
    <dgm:cxn modelId="{4B8550CC-9C3B-4109-ACAE-AB4FF815AA5B}" type="presOf" srcId="{712895D2-65EE-4BD3-9AAC-1CA53214246E}" destId="{5E865262-B501-45F4-8D7A-7D98A44DD6C5}" srcOrd="0" destOrd="0" presId="urn:microsoft.com/office/officeart/2005/8/layout/process2"/>
    <dgm:cxn modelId="{4BE09662-2AA2-4571-BD63-675053D49824}" type="presOf" srcId="{16413037-29D2-4EC7-A6E4-268B939018C1}" destId="{E1B9DE1C-C66C-450A-80B0-3A8C53179B07}" srcOrd="0" destOrd="0" presId="urn:microsoft.com/office/officeart/2005/8/layout/process2"/>
    <dgm:cxn modelId="{0CDB05D4-0F7B-44ED-9302-D673129239B0}" type="presOf" srcId="{16413037-29D2-4EC7-A6E4-268B939018C1}" destId="{77D4551E-8531-4137-BDF8-7A8B03B552AB}" srcOrd="1" destOrd="0" presId="urn:microsoft.com/office/officeart/2005/8/layout/process2"/>
    <dgm:cxn modelId="{EB5D58CE-CE7E-40B7-B57D-CD125DE95789}" type="presOf" srcId="{7E92B9D5-F9F6-4213-B442-49333A58E728}" destId="{31C1FB09-3DB9-4FF6-B936-C01C6C059AF5}" srcOrd="0" destOrd="0" presId="urn:microsoft.com/office/officeart/2005/8/layout/process2"/>
    <dgm:cxn modelId="{191AE43A-B388-4376-86CD-536288B1379C}" type="presOf" srcId="{B95547B6-FA39-4BD6-BC9D-86A9B598D557}" destId="{B79184CE-8BC2-447A-89FF-49E5ED167E58}" srcOrd="0" destOrd="0" presId="urn:microsoft.com/office/officeart/2005/8/layout/process2"/>
    <dgm:cxn modelId="{58E563B7-CD2E-4993-A84F-57883760E717}" srcId="{7E92B9D5-F9F6-4213-B442-49333A58E728}" destId="{B95547B6-FA39-4BD6-BC9D-86A9B598D557}" srcOrd="0" destOrd="0" parTransId="{E62519BA-1522-4A0D-9A17-9E246A7E4225}" sibTransId="{712895D2-65EE-4BD3-9AAC-1CA53214246E}"/>
    <dgm:cxn modelId="{ABB32647-9C3E-4C8E-B871-4BC4FE1CBBFA}" srcId="{7E92B9D5-F9F6-4213-B442-49333A58E728}" destId="{203D7A94-EE62-487C-B348-E4A7C24CBF0C}" srcOrd="2" destOrd="0" parTransId="{E84CBF8E-AD71-4498-A0C1-B10E802A6F35}" sibTransId="{48634AEE-544B-4746-917C-A5024C1AE75B}"/>
    <dgm:cxn modelId="{7CA48822-362B-46DF-8AE0-5AB5A46FF67A}" srcId="{7E92B9D5-F9F6-4213-B442-49333A58E728}" destId="{CF9327D6-191E-460B-9A04-D5346E297CCE}" srcOrd="1" destOrd="0" parTransId="{3DD5B1D1-61CE-48FF-9C90-845E0D9A3371}" sibTransId="{16413037-29D2-4EC7-A6E4-268B939018C1}"/>
    <dgm:cxn modelId="{89519101-CEFE-4470-966E-B7423B8E3329}" type="presParOf" srcId="{31C1FB09-3DB9-4FF6-B936-C01C6C059AF5}" destId="{B79184CE-8BC2-447A-89FF-49E5ED167E58}" srcOrd="0" destOrd="0" presId="urn:microsoft.com/office/officeart/2005/8/layout/process2"/>
    <dgm:cxn modelId="{7DECA200-148F-4753-AB18-4517B8672C86}" type="presParOf" srcId="{31C1FB09-3DB9-4FF6-B936-C01C6C059AF5}" destId="{5E865262-B501-45F4-8D7A-7D98A44DD6C5}" srcOrd="1" destOrd="0" presId="urn:microsoft.com/office/officeart/2005/8/layout/process2"/>
    <dgm:cxn modelId="{AE46708D-D1DB-475A-981E-57C5268BDAF5}" type="presParOf" srcId="{5E865262-B501-45F4-8D7A-7D98A44DD6C5}" destId="{3C94B5DE-9C1E-439B-B0BE-1462D3274B6D}" srcOrd="0" destOrd="0" presId="urn:microsoft.com/office/officeart/2005/8/layout/process2"/>
    <dgm:cxn modelId="{8D0E692B-58A9-4187-8D48-2DAB02AC4B10}" type="presParOf" srcId="{31C1FB09-3DB9-4FF6-B936-C01C6C059AF5}" destId="{1EA68747-54E1-4751-936C-2D2B8EADCB61}" srcOrd="2" destOrd="0" presId="urn:microsoft.com/office/officeart/2005/8/layout/process2"/>
    <dgm:cxn modelId="{2CD5CEA4-8D47-4E2C-8ADE-E64A69F834D2}" type="presParOf" srcId="{31C1FB09-3DB9-4FF6-B936-C01C6C059AF5}" destId="{E1B9DE1C-C66C-450A-80B0-3A8C53179B07}" srcOrd="3" destOrd="0" presId="urn:microsoft.com/office/officeart/2005/8/layout/process2"/>
    <dgm:cxn modelId="{9E6D9056-527C-4762-94F5-95608FDCAC6C}" type="presParOf" srcId="{E1B9DE1C-C66C-450A-80B0-3A8C53179B07}" destId="{77D4551E-8531-4137-BDF8-7A8B03B552AB}" srcOrd="0" destOrd="0" presId="urn:microsoft.com/office/officeart/2005/8/layout/process2"/>
    <dgm:cxn modelId="{863F76D7-7FB3-44A8-8351-272BC5B206B9}" type="presParOf" srcId="{31C1FB09-3DB9-4FF6-B936-C01C6C059AF5}" destId="{62775AC2-79D6-4E88-BE6E-0209957DE57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9184CE-8BC2-447A-89FF-49E5ED167E58}">
      <dsp:nvSpPr>
        <dsp:cNvPr id="0" name=""/>
        <dsp:cNvSpPr/>
      </dsp:nvSpPr>
      <dsp:spPr>
        <a:xfrm>
          <a:off x="358964" y="768"/>
          <a:ext cx="3133990" cy="13907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adott jogkérdés</a:t>
          </a:r>
          <a:endParaRPr lang="en-US" sz="2200" kern="1200" dirty="0"/>
        </a:p>
      </dsp:txBody>
      <dsp:txXfrm>
        <a:off x="358964" y="768"/>
        <a:ext cx="3133990" cy="1390709"/>
      </dsp:txXfrm>
    </dsp:sp>
    <dsp:sp modelId="{5E865262-B501-45F4-8D7A-7D98A44DD6C5}">
      <dsp:nvSpPr>
        <dsp:cNvPr id="0" name=""/>
        <dsp:cNvSpPr/>
      </dsp:nvSpPr>
      <dsp:spPr>
        <a:xfrm rot="5400000">
          <a:off x="1691829" y="1422695"/>
          <a:ext cx="468260" cy="561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5400000">
        <a:off x="1691829" y="1422695"/>
        <a:ext cx="468260" cy="561912"/>
      </dsp:txXfrm>
    </dsp:sp>
    <dsp:sp modelId="{1EA68747-54E1-4751-936C-2D2B8EADCB61}">
      <dsp:nvSpPr>
        <dsp:cNvPr id="0" name=""/>
        <dsp:cNvSpPr/>
      </dsp:nvSpPr>
      <dsp:spPr>
        <a:xfrm>
          <a:off x="323530" y="2015825"/>
          <a:ext cx="3204858" cy="13669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elsődleges szabály</a:t>
          </a:r>
          <a:endParaRPr lang="en-US" sz="2200" kern="1200" dirty="0"/>
        </a:p>
      </dsp:txBody>
      <dsp:txXfrm>
        <a:off x="323530" y="2015825"/>
        <a:ext cx="3204858" cy="1366946"/>
      </dsp:txXfrm>
    </dsp:sp>
    <dsp:sp modelId="{E1B9DE1C-C66C-450A-80B0-3A8C53179B07}">
      <dsp:nvSpPr>
        <dsp:cNvPr id="0" name=""/>
        <dsp:cNvSpPr/>
      </dsp:nvSpPr>
      <dsp:spPr>
        <a:xfrm rot="5400000">
          <a:off x="1691829" y="3413989"/>
          <a:ext cx="468260" cy="561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5400000">
        <a:off x="1691829" y="3413989"/>
        <a:ext cx="468260" cy="561912"/>
      </dsp:txXfrm>
    </dsp:sp>
    <dsp:sp modelId="{62775AC2-79D6-4E88-BE6E-0209957DE575}">
      <dsp:nvSpPr>
        <dsp:cNvPr id="0" name=""/>
        <dsp:cNvSpPr/>
      </dsp:nvSpPr>
      <dsp:spPr>
        <a:xfrm>
          <a:off x="323530" y="4007119"/>
          <a:ext cx="3204858" cy="1248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másodlagos szabály, csak ha elsődleges szabály nem adott választ</a:t>
          </a:r>
          <a:endParaRPr lang="en-US" sz="2200" kern="1200" dirty="0"/>
        </a:p>
      </dsp:txBody>
      <dsp:txXfrm>
        <a:off x="323530" y="4007119"/>
        <a:ext cx="3204858" cy="1248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6006B-39CD-4C45-969E-8B208981F83B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8575-EEAC-4C6F-88E3-4896E658161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dirty="0" smtClean="0"/>
              <a:t>Vizsgatípus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Felkészítő tanfolyamon résztvevők száma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Felkészítő 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Vizsgára jelentkezettek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Vizsgán megjelentek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Sikeres vizsgát tett tisztviselők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vizsgacsoportok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Titkos 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152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136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531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526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szakvizsga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364 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405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387 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341 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21 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összesen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1047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 41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1150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1127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1003 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59 </a:t>
            </a:r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703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7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xmlns="" val="4043234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dirty="0" smtClean="0"/>
              <a:t>Vizsgatípus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Felkészítő tanfolyamon résztvevők száma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Felkészítő 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Vizsgára jelentkezettek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Vizsgán megjelentek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Sikeres vizsgát tett tisztviselők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vizsgacsoportok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Titkos 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152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136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531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526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szakvizsga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364 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405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387 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341 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21 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összesen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1047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 41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1150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1127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1003 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59 </a:t>
            </a:r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51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C18DC-9A4A-4C43-85B2-6AF3278126FD}" type="datetimeFigureOut">
              <a:rPr lang="hu-HU" smtClean="0"/>
              <a:t>2018. 11. 12.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72F9-68CC-4F4A-AEB0-822F8C8AA2B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 jogrendszere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2018. Ősz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NKE-ÁKK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Szegedi László</a:t>
            </a:r>
            <a:endParaRPr lang="hu-H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Szolgáltatásnyújtás szabadsága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hu-HU" sz="2300" dirty="0" smtClean="0"/>
              <a:t>Erős bírósági esetjog</a:t>
            </a:r>
          </a:p>
          <a:p>
            <a:r>
              <a:rPr lang="hu-HU" sz="2300" dirty="0" smtClean="0"/>
              <a:t>Állampolgárságon alapuló megkülönböztetés tilalma + egyenlően alkalmazandó intézkedések:</a:t>
            </a:r>
          </a:p>
          <a:p>
            <a:r>
              <a:rPr lang="hu-HU" sz="2300" b="1" dirty="0" smtClean="0"/>
              <a:t>Van </a:t>
            </a:r>
            <a:r>
              <a:rPr lang="hu-HU" sz="2300" b="1" dirty="0" err="1" smtClean="0"/>
              <a:t>Binsbergen-ügy</a:t>
            </a:r>
            <a:r>
              <a:rPr lang="hu-HU" sz="2300" b="1" dirty="0" smtClean="0"/>
              <a:t> (C-221/98):</a:t>
            </a:r>
          </a:p>
          <a:p>
            <a:r>
              <a:rPr lang="hu-HU" sz="2300" dirty="0" smtClean="0"/>
              <a:t>holland bíróság előtt nem képviselhette tovább ügyfelét, mert elköltözött Hollandiából, így a Hollandiában lakást meg lehetett-e követelni?</a:t>
            </a:r>
          </a:p>
          <a:p>
            <a:r>
              <a:rPr lang="hu-HU" sz="2300" dirty="0" err="1" smtClean="0"/>
              <a:t>EuB</a:t>
            </a:r>
            <a:r>
              <a:rPr lang="hu-HU" sz="2300" dirty="0" smtClean="0"/>
              <a:t>: megkülönböztetés nélküli sérelem is </a:t>
            </a:r>
            <a:r>
              <a:rPr lang="hu-HU" sz="2300" b="1" dirty="0" smtClean="0"/>
              <a:t>tilalmas, de csak évtizedekkel később történt meg a </a:t>
            </a:r>
            <a:r>
              <a:rPr lang="hu-HU" sz="2300" b="1" dirty="0" err="1" smtClean="0"/>
              <a:t>Gebhard-teszt</a:t>
            </a:r>
            <a:r>
              <a:rPr lang="hu-HU" sz="2300" b="1" dirty="0" smtClean="0"/>
              <a:t> kiterjesztése szolgáltatásnyújtásra (</a:t>
            </a:r>
            <a:r>
              <a:rPr lang="hu-HU" sz="2300" b="1" dirty="0" err="1" smtClean="0"/>
              <a:t>Sandker-döntés</a:t>
            </a:r>
            <a:r>
              <a:rPr lang="hu-HU" sz="2300" b="1" dirty="0" smtClean="0"/>
              <a:t>)</a:t>
            </a:r>
          </a:p>
          <a:p>
            <a:r>
              <a:rPr lang="hu-HU" sz="2300" b="1" dirty="0" smtClean="0"/>
              <a:t>+ </a:t>
            </a:r>
            <a:r>
              <a:rPr lang="hu-HU" sz="2300" b="1" dirty="0" err="1" smtClean="0"/>
              <a:t>szolgálatatási</a:t>
            </a:r>
            <a:r>
              <a:rPr lang="hu-HU" sz="2300" b="1" dirty="0" smtClean="0"/>
              <a:t> </a:t>
            </a:r>
            <a:r>
              <a:rPr lang="hu-HU" sz="2300" b="1" dirty="0" err="1" smtClean="0"/>
              <a:t>ielv</a:t>
            </a:r>
            <a:r>
              <a:rPr lang="hu-HU" sz="2300" b="1" dirty="0" smtClean="0"/>
              <a:t>: </a:t>
            </a:r>
            <a:r>
              <a:rPr lang="hu-HU" sz="2300" dirty="0" smtClean="0"/>
              <a:t>általános határ. </a:t>
            </a:r>
            <a:r>
              <a:rPr lang="hu-HU" sz="2300" dirty="0" err="1" smtClean="0"/>
              <a:t>mk</a:t>
            </a:r>
            <a:r>
              <a:rPr lang="hu-HU" sz="2300" dirty="0" smtClean="0"/>
              <a:t>. tilalma + szükségesség + arányosság + külön engedélyeztetés tilalma</a:t>
            </a:r>
            <a:endParaRPr lang="en-US" sz="2300" dirty="0"/>
          </a:p>
          <a:p>
            <a:endParaRPr lang="hu-HU" sz="2300" dirty="0" smtClean="0"/>
          </a:p>
          <a:p>
            <a:endParaRPr lang="en-US" sz="23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022625"/>
            <a:ext cx="442299" cy="44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7578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Példajogeset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2500" dirty="0" smtClean="0"/>
              <a:t>Finn monopólium a </a:t>
            </a:r>
            <a:r>
              <a:rPr lang="hu-HU" sz="2500" b="1" dirty="0" smtClean="0"/>
              <a:t>pénznyerő automaták működtetésére </a:t>
            </a:r>
            <a:r>
              <a:rPr lang="hu-HU" sz="2500" dirty="0" smtClean="0"/>
              <a:t>(C-124/97)? </a:t>
            </a:r>
          </a:p>
          <a:p>
            <a:pPr lvl="1">
              <a:buFontTx/>
              <a:buChar char="-"/>
            </a:pPr>
            <a:r>
              <a:rPr lang="hu-HU" sz="2500" b="1" dirty="0" smtClean="0"/>
              <a:t>közrend védelme </a:t>
            </a:r>
            <a:r>
              <a:rPr lang="hu-HU" sz="2500" dirty="0" smtClean="0"/>
              <a:t>szükséges cél (kényszerítő?) lehet</a:t>
            </a:r>
          </a:p>
          <a:p>
            <a:pPr lvl="1">
              <a:buFontTx/>
              <a:buChar char="-"/>
            </a:pPr>
            <a:r>
              <a:rPr lang="hu-HU" sz="2500" b="1" dirty="0" smtClean="0"/>
              <a:t>arányos, hogy ezt közjogi szervezetre </a:t>
            </a:r>
            <a:r>
              <a:rPr lang="hu-HU" sz="2500" dirty="0" smtClean="0"/>
              <a:t>bízták </a:t>
            </a:r>
          </a:p>
          <a:p>
            <a:pPr lvl="1">
              <a:buFontTx/>
              <a:buChar char="-"/>
            </a:pPr>
            <a:endParaRPr lang="hu-HU" sz="2500" dirty="0" smtClean="0"/>
          </a:p>
          <a:p>
            <a:pPr>
              <a:buFontTx/>
              <a:buChar char="-"/>
            </a:pPr>
            <a:r>
              <a:rPr lang="hu-HU" sz="2500" dirty="0" smtClean="0"/>
              <a:t>Állami lottójáték számítógépesítésére kiírt pályázat által átfogott tevékenység közrendi klauzula/közlekedési szakértő tevékenysége/igazságügyi szakfordítók tevékenysége?</a:t>
            </a:r>
          </a:p>
          <a:p>
            <a:pPr marL="457200" lvl="1" indent="0">
              <a:buNone/>
            </a:pPr>
            <a:endParaRPr lang="hu-HU" sz="2500" dirty="0" smtClean="0"/>
          </a:p>
          <a:p>
            <a:pPr>
              <a:buFontTx/>
              <a:buChar char="-"/>
            </a:pPr>
            <a:endParaRPr lang="hu-HU" sz="2500" dirty="0" smtClean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88693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Tőke szabad mozgása</a:t>
            </a: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457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/>
          <a:lstStyle/>
          <a:p>
            <a:r>
              <a:rPr lang="hu-HU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Tőke szabad 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mozgása</a:t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500" dirty="0" err="1" smtClean="0"/>
              <a:t>EUMSz</a:t>
            </a:r>
            <a:r>
              <a:rPr lang="hu-HU" sz="2500" dirty="0" smtClean="0"/>
              <a:t>. 63. cikk (</a:t>
            </a:r>
            <a:r>
              <a:rPr lang="hu-HU" sz="2800" dirty="0"/>
              <a:t>tilos a tagállamok, valamint a tagállamok és </a:t>
            </a:r>
            <a:r>
              <a:rPr lang="hu-HU" sz="2800" dirty="0" smtClean="0"/>
              <a:t>harmadik országok </a:t>
            </a:r>
            <a:r>
              <a:rPr lang="hu-HU" sz="2800" dirty="0"/>
              <a:t>közötti </a:t>
            </a:r>
            <a:r>
              <a:rPr lang="hu-HU" sz="2800" b="1" dirty="0"/>
              <a:t>tőkemozgásra </a:t>
            </a:r>
            <a:r>
              <a:rPr lang="hu-HU" sz="2800" b="1" dirty="0" smtClean="0"/>
              <a:t>+ fizetési műveletekre </a:t>
            </a:r>
            <a:r>
              <a:rPr lang="hu-HU" sz="2800" dirty="0" smtClean="0"/>
              <a:t>vonatkozó </a:t>
            </a:r>
            <a:r>
              <a:rPr lang="hu-HU" sz="2800" dirty="0"/>
              <a:t>minden korlátozás</a:t>
            </a:r>
            <a:r>
              <a:rPr lang="hu-HU" sz="2500" dirty="0" smtClean="0"/>
              <a:t>) – 88/361/EGK irányelvből származik + utóbb közvetlen hatályát is elismerték</a:t>
            </a:r>
          </a:p>
          <a:p>
            <a:r>
              <a:rPr lang="hu-HU" sz="2500" b="1" dirty="0" smtClean="0"/>
              <a:t>FOGALOM: TŐKEMOZGÁS</a:t>
            </a:r>
          </a:p>
          <a:p>
            <a:r>
              <a:rPr lang="hu-HU" sz="2500" dirty="0" smtClean="0"/>
              <a:t>88/361/EGK irányelv nem zárt felsorolása: tőkepiaci művelet, ingatlanszerzés, pénzügyi kölcsön és hitel, pénzpiaci műveletek, kezesség, jelzálogjog, értékpapírok, személyes tőkemozgások, tőkepiaci műveletek</a:t>
            </a:r>
            <a:endParaRPr lang="hu-HU" sz="2500" b="1" dirty="0" smtClean="0"/>
          </a:p>
          <a:p>
            <a:endParaRPr lang="hu-HU" sz="25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227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/>
          <a:lstStyle/>
          <a:p>
            <a:r>
              <a:rPr lang="hu-HU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Tőke szabad 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mozgása</a:t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500" dirty="0" smtClean="0"/>
              <a:t>TAGÁLLAMI KORLÁTOZÁS:</a:t>
            </a:r>
          </a:p>
          <a:p>
            <a:r>
              <a:rPr lang="hu-HU" sz="2300" dirty="0" err="1" smtClean="0"/>
              <a:t>Sanz</a:t>
            </a:r>
            <a:r>
              <a:rPr lang="hu-HU" sz="2300" dirty="0" smtClean="0"/>
              <a:t> de </a:t>
            </a:r>
            <a:r>
              <a:rPr lang="hu-HU" sz="2300" dirty="0" err="1" smtClean="0"/>
              <a:t>Lera-ügy</a:t>
            </a:r>
            <a:r>
              <a:rPr lang="hu-HU" sz="2300" dirty="0" smtClean="0"/>
              <a:t> (C-163/94); </a:t>
            </a:r>
            <a:r>
              <a:rPr lang="hu-HU" sz="2300" dirty="0" err="1" smtClean="0"/>
              <a:t>Bordessa-ügy</a:t>
            </a:r>
            <a:r>
              <a:rPr lang="hu-HU" sz="2300" dirty="0" smtClean="0"/>
              <a:t> (C-358/93) </a:t>
            </a:r>
          </a:p>
          <a:p>
            <a:pPr>
              <a:buFontTx/>
              <a:buChar char="-"/>
            </a:pPr>
            <a:r>
              <a:rPr lang="hu-HU" sz="2300" b="1" dirty="0" smtClean="0"/>
              <a:t>Devizakivitel</a:t>
            </a:r>
            <a:r>
              <a:rPr lang="hu-HU" sz="2300" dirty="0" smtClean="0"/>
              <a:t> vagy </a:t>
            </a:r>
            <a:r>
              <a:rPr lang="hu-HU" sz="2300" b="1" dirty="0" smtClean="0"/>
              <a:t>behozatal</a:t>
            </a:r>
            <a:r>
              <a:rPr lang="hu-HU" sz="2300" dirty="0" smtClean="0"/>
              <a:t> korlátozása, ennek tilalma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300" dirty="0" smtClean="0"/>
              <a:t>British Airways (C-98/01)</a:t>
            </a:r>
          </a:p>
          <a:p>
            <a:pPr>
              <a:buFontTx/>
              <a:buChar char="-"/>
            </a:pPr>
            <a:r>
              <a:rPr lang="hu-HU" sz="2300" b="1" dirty="0" smtClean="0"/>
              <a:t>Aranyrészvény</a:t>
            </a:r>
            <a:r>
              <a:rPr lang="hu-HU" sz="2300" dirty="0" smtClean="0"/>
              <a:t> tilalma (többletjogok államnak nem tulajdoni hányaddal arányosan)</a:t>
            </a:r>
          </a:p>
          <a:p>
            <a:r>
              <a:rPr lang="hu-HU" sz="2300" dirty="0" smtClean="0"/>
              <a:t>Lenz-ügy (C-315/02)</a:t>
            </a:r>
          </a:p>
          <a:p>
            <a:pPr>
              <a:buFontTx/>
              <a:buChar char="-"/>
            </a:pPr>
            <a:r>
              <a:rPr lang="hu-HU" sz="2300" b="1" dirty="0" smtClean="0"/>
              <a:t>Speciális adójogszabályok </a:t>
            </a:r>
            <a:r>
              <a:rPr lang="hu-HU" sz="2300" dirty="0" smtClean="0"/>
              <a:t>külföldi tőkejövedelmekre</a:t>
            </a:r>
          </a:p>
          <a:p>
            <a:r>
              <a:rPr lang="hu-HU" sz="2300" dirty="0" err="1" smtClean="0"/>
              <a:t>Trummer-ügy</a:t>
            </a:r>
            <a:r>
              <a:rPr lang="hu-HU" sz="2300" dirty="0" smtClean="0"/>
              <a:t> (C-222/97)</a:t>
            </a:r>
          </a:p>
          <a:p>
            <a:pPr marL="0" indent="0">
              <a:buNone/>
            </a:pPr>
            <a:r>
              <a:rPr lang="hu-HU" sz="2300" dirty="0" smtClean="0"/>
              <a:t>- </a:t>
            </a:r>
            <a:r>
              <a:rPr lang="hu-HU" sz="2300" b="1" dirty="0" smtClean="0"/>
              <a:t>Ingatlanbefektetések</a:t>
            </a:r>
            <a:r>
              <a:rPr lang="hu-HU" sz="2300" dirty="0" smtClean="0"/>
              <a:t> korlátozása (derogáció mezőgazdasági területeknél)</a:t>
            </a:r>
            <a:endParaRPr lang="hu-HU" sz="2500" b="1" dirty="0"/>
          </a:p>
          <a:p>
            <a:pPr>
              <a:buFontTx/>
              <a:buChar char="-"/>
            </a:pPr>
            <a:endParaRPr lang="hu-HU" sz="2500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910" y="4988022"/>
            <a:ext cx="442299" cy="44229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911" y="4170016"/>
            <a:ext cx="442299" cy="44229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672" y="2909711"/>
            <a:ext cx="442299" cy="44229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911" y="2060848"/>
            <a:ext cx="442299" cy="44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68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/>
          <a:lstStyle/>
          <a:p>
            <a:r>
              <a:rPr lang="hu-HU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Tőke szabad 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mozgása</a:t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200" dirty="0" smtClean="0"/>
              <a:t>TAGÁLLAMI KORLÁTOZÁS LEHETŐSÉGE (</a:t>
            </a:r>
            <a:r>
              <a:rPr lang="hu-HU" sz="2200" dirty="0" err="1" smtClean="0"/>
              <a:t>EUMSz</a:t>
            </a:r>
            <a:r>
              <a:rPr lang="hu-HU" sz="2200" dirty="0" smtClean="0"/>
              <a:t>. 65. cikk 1. </a:t>
            </a:r>
            <a:r>
              <a:rPr lang="hu-HU" sz="2200" dirty="0" err="1" smtClean="0"/>
              <a:t>bek</a:t>
            </a:r>
            <a:r>
              <a:rPr lang="hu-HU" sz="2200" dirty="0" smtClean="0"/>
              <a:t>):</a:t>
            </a:r>
          </a:p>
          <a:p>
            <a:r>
              <a:rPr lang="hu-HU" sz="2200" dirty="0" smtClean="0"/>
              <a:t>a</a:t>
            </a:r>
            <a:r>
              <a:rPr lang="hu-HU" sz="2200" dirty="0"/>
              <a:t>) alkalmazzák adójoguk azon vonatkozó rendelkezéseit, amelyek a </a:t>
            </a:r>
            <a:r>
              <a:rPr lang="hu-HU" sz="2200" b="1" dirty="0"/>
              <a:t>lakóhely vagy a </a:t>
            </a:r>
            <a:r>
              <a:rPr lang="hu-HU" sz="2200" b="1" dirty="0" smtClean="0"/>
              <a:t>tőkebefektetés helye </a:t>
            </a:r>
            <a:r>
              <a:rPr lang="hu-HU" sz="2200" b="1" dirty="0"/>
              <a:t>alapján az adózók között különbséget </a:t>
            </a:r>
            <a:r>
              <a:rPr lang="hu-HU" sz="2200" dirty="0"/>
              <a:t>tesznek;</a:t>
            </a:r>
          </a:p>
          <a:p>
            <a:r>
              <a:rPr lang="hu-HU" sz="2200" dirty="0"/>
              <a:t>b) meghozzák a szükséges intézkedéseket a </a:t>
            </a:r>
            <a:r>
              <a:rPr lang="hu-HU" sz="2200" b="1" dirty="0"/>
              <a:t>nemzeti törvények és rendeletek megsértésének </a:t>
            </a:r>
            <a:r>
              <a:rPr lang="hu-HU" sz="2200" b="1" dirty="0" smtClean="0"/>
              <a:t>megakadályozására</a:t>
            </a:r>
            <a:r>
              <a:rPr lang="hu-HU" sz="2200" dirty="0" smtClean="0"/>
              <a:t>, különösen </a:t>
            </a:r>
            <a:r>
              <a:rPr lang="hu-HU" sz="2200" dirty="0"/>
              <a:t>az adózás és a pénzügyi szervezetek </a:t>
            </a:r>
            <a:r>
              <a:rPr lang="hu-HU" sz="2200" b="1" dirty="0" err="1"/>
              <a:t>prudenciális</a:t>
            </a:r>
            <a:r>
              <a:rPr lang="hu-HU" sz="2200" b="1" dirty="0"/>
              <a:t> felügyelete </a:t>
            </a:r>
            <a:r>
              <a:rPr lang="hu-HU" sz="2200" dirty="0"/>
              <a:t>terén, </a:t>
            </a:r>
            <a:r>
              <a:rPr lang="hu-HU" sz="2200" dirty="0" smtClean="0"/>
              <a:t>vagy hogy </a:t>
            </a:r>
            <a:r>
              <a:rPr lang="hu-HU" sz="2200" dirty="0"/>
              <a:t>eljárásokat alakítsanak ki a </a:t>
            </a:r>
            <a:r>
              <a:rPr lang="hu-HU" sz="2200" b="1" dirty="0"/>
              <a:t>tőkemozgások igazgatási vagy statisztikai célú </a:t>
            </a:r>
            <a:r>
              <a:rPr lang="hu-HU" sz="2200" b="1" dirty="0" smtClean="0"/>
              <a:t>bejelentésére</a:t>
            </a:r>
            <a:r>
              <a:rPr lang="hu-HU" sz="2200" dirty="0" smtClean="0"/>
              <a:t>, illetve </a:t>
            </a:r>
            <a:r>
              <a:rPr lang="hu-HU" sz="2200" dirty="0"/>
              <a:t>hogy a </a:t>
            </a:r>
            <a:r>
              <a:rPr lang="hu-HU" sz="2200" b="1" dirty="0"/>
              <a:t>közrend vagy a közbiztonság </a:t>
            </a:r>
            <a:r>
              <a:rPr lang="hu-HU" sz="2200" dirty="0"/>
              <a:t>által indokolt intézkedéseket hozzanak.</a:t>
            </a:r>
            <a:endParaRPr lang="hu-HU" sz="2200" b="1" dirty="0"/>
          </a:p>
          <a:p>
            <a:pPr marL="0" indent="0">
              <a:buNone/>
            </a:pPr>
            <a:endParaRPr lang="hu-HU" sz="2500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204" y="2780928"/>
            <a:ext cx="447991" cy="51199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204" y="4197550"/>
            <a:ext cx="447991" cy="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30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/>
          <a:lstStyle/>
          <a:p>
            <a:r>
              <a:rPr lang="hu-HU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Tőke szabad 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mozgása</a:t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200" dirty="0" smtClean="0"/>
              <a:t>TAGÁLLAMI KORLÁTOZÁS LEHETŐSÉGE (</a:t>
            </a:r>
            <a:r>
              <a:rPr lang="hu-HU" sz="2200" dirty="0" err="1" smtClean="0"/>
              <a:t>EUMSz</a:t>
            </a:r>
            <a:r>
              <a:rPr lang="hu-HU" sz="2200" dirty="0" smtClean="0"/>
              <a:t>. 65. cikk 1. </a:t>
            </a:r>
            <a:r>
              <a:rPr lang="hu-HU" sz="2200" dirty="0" err="1" smtClean="0"/>
              <a:t>bek</a:t>
            </a:r>
            <a:r>
              <a:rPr lang="hu-HU" sz="2200" dirty="0" smtClean="0"/>
              <a:t>):</a:t>
            </a:r>
          </a:p>
          <a:p>
            <a:r>
              <a:rPr lang="hu-HU" sz="2300" b="1" dirty="0" smtClean="0"/>
              <a:t>szűken értelmezhető ismét + szükségesség/arányosság </a:t>
            </a:r>
          </a:p>
          <a:p>
            <a:endParaRPr lang="hu-HU" sz="2300" dirty="0"/>
          </a:p>
          <a:p>
            <a:r>
              <a:rPr lang="hu-HU" sz="2300" dirty="0" smtClean="0"/>
              <a:t>nem volt az: </a:t>
            </a:r>
            <a:r>
              <a:rPr lang="hu-HU" sz="2300" b="1" dirty="0" smtClean="0"/>
              <a:t>jövedelemadó-kedvezmény csak tagállami vállalattól származó osztalék </a:t>
            </a:r>
            <a:r>
              <a:rPr lang="hu-HU" sz="2300" dirty="0" smtClean="0"/>
              <a:t>után (Lenz-ügy, C-315/02)</a:t>
            </a:r>
          </a:p>
          <a:p>
            <a:r>
              <a:rPr lang="hu-HU" sz="2300" dirty="0" smtClean="0"/>
              <a:t>önkényes megkülönböztetés: </a:t>
            </a:r>
            <a:r>
              <a:rPr lang="hu-HU" sz="2300" b="1" dirty="0" smtClean="0"/>
              <a:t>építési telek megszerzése előtti előzetes bejelentés </a:t>
            </a:r>
            <a:r>
              <a:rPr lang="hu-HU" sz="2300" dirty="0" smtClean="0"/>
              <a:t>osztrák jogban (</a:t>
            </a:r>
            <a:r>
              <a:rPr lang="hu-HU" sz="2300" dirty="0" err="1" smtClean="0"/>
              <a:t>Reisch-ügy</a:t>
            </a:r>
            <a:r>
              <a:rPr lang="hu-HU" sz="2300" dirty="0" smtClean="0"/>
              <a:t>, C-526-540/99)</a:t>
            </a:r>
          </a:p>
          <a:p>
            <a:r>
              <a:rPr lang="hu-HU" sz="2300" dirty="0" smtClean="0"/>
              <a:t>külföldi tőkebefektetés </a:t>
            </a:r>
            <a:r>
              <a:rPr lang="hu-HU" sz="2300" b="1" dirty="0" smtClean="0"/>
              <a:t>előzetes engedélyeztetése közrendi okokból mint túl általános</a:t>
            </a:r>
            <a:r>
              <a:rPr lang="hu-HU" sz="2300" dirty="0" smtClean="0"/>
              <a:t> </a:t>
            </a:r>
            <a:r>
              <a:rPr lang="hu-HU" sz="2300" b="1" dirty="0" smtClean="0"/>
              <a:t>indok</a:t>
            </a:r>
            <a:r>
              <a:rPr lang="hu-HU" sz="2300" dirty="0" smtClean="0"/>
              <a:t> (</a:t>
            </a:r>
            <a:r>
              <a:rPr lang="hu-HU" sz="2300" dirty="0" err="1" smtClean="0"/>
              <a:t>Eglise</a:t>
            </a:r>
            <a:r>
              <a:rPr lang="hu-HU" sz="2300" dirty="0" smtClean="0"/>
              <a:t> de </a:t>
            </a:r>
            <a:r>
              <a:rPr lang="hu-HU" sz="2300" dirty="0" err="1" smtClean="0"/>
              <a:t>scientology-ügy</a:t>
            </a:r>
            <a:r>
              <a:rPr lang="hu-HU" sz="2300" dirty="0" smtClean="0"/>
              <a:t>, C-54/99)</a:t>
            </a:r>
            <a:endParaRPr lang="hu-HU" sz="2300" dirty="0"/>
          </a:p>
          <a:p>
            <a:pPr marL="0" indent="0">
              <a:buNone/>
            </a:pPr>
            <a:endParaRPr lang="hu-HU" sz="2500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909" y="3573000"/>
            <a:ext cx="442299" cy="44229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909" y="4349872"/>
            <a:ext cx="442299" cy="44229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910" y="5157192"/>
            <a:ext cx="442299" cy="44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16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Példajogeset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hu-HU" sz="2500" dirty="0" smtClean="0"/>
              <a:t>A német autógyártó működését szabályozó tartományi jog többségi döntési jogokat biztosít a munkavállalói résztulajdonosi program  keretében a gyártót érintően. </a:t>
            </a:r>
          </a:p>
          <a:p>
            <a:pPr algn="just">
              <a:buFontTx/>
              <a:buChar char="-"/>
            </a:pPr>
            <a:endParaRPr lang="hu-HU" sz="2500" dirty="0"/>
          </a:p>
          <a:p>
            <a:pPr algn="just">
              <a:buFontTx/>
              <a:buChar char="-"/>
            </a:pPr>
            <a:r>
              <a:rPr lang="hu-HU" sz="2500" dirty="0" smtClean="0"/>
              <a:t>A spanyol befektető jogait korlátozza-e ez a szabályozás? </a:t>
            </a:r>
          </a:p>
          <a:p>
            <a:pPr marL="457200" lvl="1" indent="0">
              <a:buNone/>
            </a:pPr>
            <a:endParaRPr lang="hu-HU" sz="2500" dirty="0" smtClean="0"/>
          </a:p>
          <a:p>
            <a:pPr marL="0" indent="0">
              <a:buNone/>
            </a:pPr>
            <a:endParaRPr lang="hu-HU" sz="2500" dirty="0" smtClean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265656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Letelepedés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és szolgáltatásnyújtás szabadsága</a:t>
            </a: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8576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Letelepedés szabadsága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EUMSz</a:t>
            </a:r>
            <a:r>
              <a:rPr lang="hu-HU" dirty="0" smtClean="0"/>
              <a:t>. 49. cikk: </a:t>
            </a:r>
            <a:r>
              <a:rPr lang="hu-HU" b="1" dirty="0" smtClean="0"/>
              <a:t>tilos</a:t>
            </a:r>
            <a:r>
              <a:rPr lang="hu-HU" dirty="0" smtClean="0"/>
              <a:t> </a:t>
            </a:r>
            <a:r>
              <a:rPr lang="hu-HU" dirty="0"/>
              <a:t>a valamely tagállam állampolgárainak egy másik tagállam területén történő szabad </a:t>
            </a:r>
            <a:r>
              <a:rPr lang="hu-HU" b="1" dirty="0"/>
              <a:t>letelepedésére vonatkozó minden </a:t>
            </a:r>
            <a:r>
              <a:rPr lang="hu-HU" b="1" dirty="0" smtClean="0"/>
              <a:t>korlátozás</a:t>
            </a:r>
            <a:r>
              <a:rPr lang="hu-HU" dirty="0"/>
              <a:t> </a:t>
            </a:r>
            <a:r>
              <a:rPr lang="hu-HU" dirty="0" smtClean="0"/>
              <a:t>(+ képviseletnek</a:t>
            </a:r>
            <a:r>
              <a:rPr lang="hu-HU" dirty="0"/>
              <a:t>, fióktelepnek vagy leányvállalatnak </a:t>
            </a:r>
            <a:r>
              <a:rPr lang="hu-HU" dirty="0" smtClean="0"/>
              <a:t>alapítása)</a:t>
            </a:r>
            <a:endParaRPr lang="hu-HU" dirty="0"/>
          </a:p>
          <a:p>
            <a:r>
              <a:rPr lang="hu-HU" dirty="0" smtClean="0"/>
              <a:t>+ önálló </a:t>
            </a:r>
            <a:r>
              <a:rPr lang="hu-HU" dirty="0"/>
              <a:t>vállalkozóként történő megkezdésére és folytatására, </a:t>
            </a:r>
            <a:r>
              <a:rPr lang="hu-HU" dirty="0" smtClean="0"/>
              <a:t>vállalkozások (társaságok </a:t>
            </a:r>
            <a:r>
              <a:rPr lang="hu-HU" dirty="0"/>
              <a:t>alapítására és </a:t>
            </a:r>
            <a:r>
              <a:rPr lang="hu-HU" dirty="0" smtClean="0"/>
              <a:t>irányítására</a:t>
            </a:r>
            <a:r>
              <a:rPr lang="hu-H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8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Szolgáltatásnyújtás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szabadsága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EUMSz</a:t>
            </a:r>
            <a:r>
              <a:rPr lang="hu-HU" dirty="0" smtClean="0"/>
              <a:t>. 56. cikk: tilos </a:t>
            </a:r>
            <a:r>
              <a:rPr lang="hu-HU" dirty="0"/>
              <a:t>az Unión belüli </a:t>
            </a:r>
            <a:r>
              <a:rPr lang="hu-HU" b="1" dirty="0"/>
              <a:t>szolgáltatásnyújtás szabadságára vonatkozó minden korlátozás a tagállamok olyan állampolgárai tekintetében</a:t>
            </a:r>
            <a:r>
              <a:rPr lang="hu-HU" dirty="0"/>
              <a:t>, akik nem abban a tagállamban letelepedettek, mint a szolgáltatást igénybe vevő </a:t>
            </a:r>
            <a:r>
              <a:rPr lang="hu-HU" dirty="0" smtClean="0"/>
              <a:t>személy</a:t>
            </a:r>
          </a:p>
        </p:txBody>
      </p:sp>
    </p:spTree>
    <p:extLst>
      <p:ext uri="{BB962C8B-B14F-4D97-AF65-F5344CB8AC3E}">
        <p14:creationId xmlns:p14="http://schemas.microsoft.com/office/powerpoint/2010/main" xmlns="" val="252458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Szolgáltatás és letelepedés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szabadsága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Mire terjed ki? </a:t>
            </a:r>
            <a:r>
              <a:rPr lang="hu-HU" b="1" dirty="0" smtClean="0"/>
              <a:t>Gazdasági</a:t>
            </a:r>
            <a:r>
              <a:rPr lang="hu-HU" dirty="0" smtClean="0"/>
              <a:t> tevékenység</a:t>
            </a:r>
          </a:p>
          <a:p>
            <a:r>
              <a:rPr lang="hu-HU" b="1" dirty="0" smtClean="0"/>
              <a:t>Határon átnyúló elem</a:t>
            </a:r>
            <a:r>
              <a:rPr lang="hu-HU" dirty="0" smtClean="0"/>
              <a:t>? Igen szükséges</a:t>
            </a:r>
          </a:p>
          <a:p>
            <a:r>
              <a:rPr lang="hu-HU" b="1" dirty="0" smtClean="0"/>
              <a:t>Közhatalom gyakorlása</a:t>
            </a:r>
            <a:r>
              <a:rPr lang="hu-HU" dirty="0" smtClean="0"/>
              <a:t>? </a:t>
            </a:r>
            <a:r>
              <a:rPr lang="hu-HU" b="1" dirty="0" smtClean="0"/>
              <a:t>Kivétel lehet</a:t>
            </a:r>
            <a:r>
              <a:rPr lang="hu-HU" dirty="0" smtClean="0"/>
              <a:t>, de ismét konkrét tevékenységet figyelembe véve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+ jogok </a:t>
            </a:r>
            <a:r>
              <a:rPr lang="hu-HU" b="1" dirty="0" smtClean="0"/>
              <a:t>közvetlen hatályát is elismerték joggyakorlatban</a:t>
            </a:r>
            <a:endParaRPr lang="hu-HU" b="1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374122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11560" y="4309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Szolgáltatásnyújtás vs. letelepedés</a:t>
            </a:r>
            <a:br>
              <a:rPr lang="hu-HU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SZUBSZIDIÁRIUS:</a:t>
            </a:r>
          </a:p>
          <a:p>
            <a:pPr>
              <a:buFontTx/>
              <a:buChar char="-"/>
            </a:pPr>
            <a:r>
              <a:rPr lang="hu-HU" dirty="0" smtClean="0"/>
              <a:t>ha </a:t>
            </a:r>
            <a:r>
              <a:rPr lang="hu-HU" b="1" dirty="0"/>
              <a:t>nem</a:t>
            </a:r>
            <a:r>
              <a:rPr lang="hu-HU" dirty="0"/>
              <a:t> alkalmazhatóak </a:t>
            </a:r>
            <a:r>
              <a:rPr lang="hu-HU" b="1" dirty="0"/>
              <a:t>más szabadságra </a:t>
            </a:r>
            <a:r>
              <a:rPr lang="hu-HU" dirty="0"/>
              <a:t>vonatkozó szabályok (ld. 58. cikk közlekedési </a:t>
            </a:r>
            <a:r>
              <a:rPr lang="hu-HU" dirty="0" smtClean="0"/>
              <a:t>szolgáltatások)</a:t>
            </a:r>
          </a:p>
          <a:p>
            <a:pPr>
              <a:buFontTx/>
              <a:buChar char="-"/>
            </a:pPr>
            <a:r>
              <a:rPr lang="hu-HU" dirty="0" err="1" smtClean="0"/>
              <a:t>Gebhard-ügy</a:t>
            </a:r>
            <a:r>
              <a:rPr lang="hu-HU" dirty="0" smtClean="0"/>
              <a:t> (C-55/94): ha az </a:t>
            </a:r>
            <a:r>
              <a:rPr lang="hu-HU" b="1" dirty="0" smtClean="0"/>
              <a:t>infrastruktúra megteremtésének potenciális lehetősége (dolgozószoba bérlése) </a:t>
            </a:r>
            <a:r>
              <a:rPr lang="hu-HU" dirty="0" smtClean="0"/>
              <a:t>megvan az is elegendő letelepedés jogának alkalmazása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125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054820" y="264121"/>
            <a:ext cx="6923112" cy="1174452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Szolgáltatási irányelv</a:t>
            </a:r>
            <a:br>
              <a:rPr lang="hu-HU" sz="3600" b="1" dirty="0" smtClean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851920" y="1340768"/>
            <a:ext cx="5111750" cy="5853113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2000" dirty="0" smtClean="0"/>
              <a:t>2006/123/EK irányelv: </a:t>
            </a:r>
          </a:p>
          <a:p>
            <a:pPr>
              <a:buFontTx/>
              <a:buChar char="-"/>
            </a:pPr>
            <a:r>
              <a:rPr lang="hu-HU" sz="2000" dirty="0" smtClean="0"/>
              <a:t>szolgálja a letelepedés gyakorlása mellett a szolgáltatás gyakorlásának lehetőségét</a:t>
            </a:r>
          </a:p>
          <a:p>
            <a:pPr>
              <a:buFontTx/>
              <a:buChar char="-"/>
            </a:pPr>
            <a:r>
              <a:rPr lang="hu-HU" sz="2000" dirty="0" smtClean="0"/>
              <a:t>itt is </a:t>
            </a:r>
            <a:r>
              <a:rPr lang="hu-HU" sz="2000" b="1" dirty="0" err="1" smtClean="0"/>
              <a:t>szubszidiárius</a:t>
            </a:r>
            <a:r>
              <a:rPr lang="hu-HU" sz="2000" b="1" dirty="0" smtClean="0"/>
              <a:t> szabályozás</a:t>
            </a:r>
            <a:r>
              <a:rPr lang="hu-HU" sz="2000" dirty="0" smtClean="0"/>
              <a:t>, ha van egyéb uniós jogharmonizációs lépés</a:t>
            </a:r>
          </a:p>
          <a:p>
            <a:pPr>
              <a:buFontTx/>
              <a:buChar char="-"/>
            </a:pPr>
            <a:r>
              <a:rPr lang="hu-HU" sz="2000" dirty="0" smtClean="0"/>
              <a:t>további harmonizáció + ügyintézési követelmények (egyablakos ügyintézés)</a:t>
            </a:r>
          </a:p>
          <a:p>
            <a:pPr lvl="1">
              <a:buFontTx/>
              <a:buChar char="-"/>
            </a:pPr>
            <a:endParaRPr lang="hu-HU" sz="2000" dirty="0"/>
          </a:p>
          <a:p>
            <a:pPr>
              <a:buFontTx/>
              <a:buChar char="-"/>
            </a:pPr>
            <a:r>
              <a:rPr lang="hu-HU" sz="2000" dirty="0"/>
              <a:t>Piacra lépés szolgáltatóként</a:t>
            </a:r>
          </a:p>
          <a:p>
            <a:pPr lvl="1">
              <a:buFontTx/>
              <a:buChar char="-"/>
            </a:pPr>
            <a:r>
              <a:rPr lang="hu-HU" sz="2000" dirty="0"/>
              <a:t>nem engedélyeztetés, de előzetes nyilvántartásba vétel lehetséges </a:t>
            </a:r>
          </a:p>
          <a:p>
            <a:pPr lvl="1">
              <a:buFontTx/>
              <a:buChar char="-"/>
            </a:pPr>
            <a:r>
              <a:rPr lang="hu-HU" sz="2000" dirty="0"/>
              <a:t>szakmai szervezet kötelező tagsága sem lehetséges, de kapcsolódó nyilvántartásba vételi papírokat megküldik</a:t>
            </a:r>
          </a:p>
          <a:p>
            <a:pPr>
              <a:buFontTx/>
              <a:buChar char="-"/>
            </a:pPr>
            <a:endParaRPr lang="en-US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047421909"/>
              </p:ext>
            </p:extLst>
          </p:nvPr>
        </p:nvGraphicFramePr>
        <p:xfrm>
          <a:off x="0" y="1340768"/>
          <a:ext cx="3851919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13913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Letelepedés szabadsága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hu-HU" sz="2500" dirty="0" smtClean="0"/>
              <a:t>Erős bírósági esetjog</a:t>
            </a:r>
          </a:p>
          <a:p>
            <a:r>
              <a:rPr lang="hu-HU" sz="2500" dirty="0" smtClean="0"/>
              <a:t>Állampolgárságon alapuló megkülönböztetés tilalma:</a:t>
            </a:r>
          </a:p>
          <a:p>
            <a:r>
              <a:rPr lang="hu-HU" sz="2500" b="1" dirty="0" err="1" smtClean="0"/>
              <a:t>FactortameII-ügy</a:t>
            </a:r>
            <a:r>
              <a:rPr lang="hu-HU" sz="2500" b="1" dirty="0" smtClean="0"/>
              <a:t> (C-221/98):</a:t>
            </a:r>
          </a:p>
          <a:p>
            <a:r>
              <a:rPr lang="hu-HU" sz="2500" dirty="0" smtClean="0"/>
              <a:t>brit </a:t>
            </a:r>
            <a:r>
              <a:rPr lang="en-US" sz="2500" dirty="0" err="1" smtClean="0"/>
              <a:t>szabály</a:t>
            </a:r>
            <a:r>
              <a:rPr lang="en-US" sz="2500" dirty="0" smtClean="0"/>
              <a:t> </a:t>
            </a:r>
            <a:r>
              <a:rPr lang="en-US" sz="2500" dirty="0" err="1"/>
              <a:t>szerint</a:t>
            </a:r>
            <a:r>
              <a:rPr lang="en-US" sz="2500" dirty="0"/>
              <a:t> </a:t>
            </a:r>
            <a:r>
              <a:rPr lang="en-US" sz="2500" dirty="0" err="1"/>
              <a:t>egy</a:t>
            </a:r>
            <a:r>
              <a:rPr lang="en-US" sz="2500" dirty="0"/>
              <a:t> </a:t>
            </a:r>
            <a:r>
              <a:rPr lang="en-US" sz="2500" dirty="0" err="1"/>
              <a:t>halászhajó</a:t>
            </a:r>
            <a:r>
              <a:rPr lang="en-US" sz="2500" dirty="0"/>
              <a:t> </a:t>
            </a:r>
            <a:r>
              <a:rPr lang="en-US" sz="2500" dirty="0" err="1"/>
              <a:t>csak</a:t>
            </a:r>
            <a:r>
              <a:rPr lang="en-US" sz="2500" dirty="0"/>
              <a:t> </a:t>
            </a:r>
            <a:r>
              <a:rPr lang="en-US" sz="2500" dirty="0" err="1"/>
              <a:t>akkor</a:t>
            </a:r>
            <a:r>
              <a:rPr lang="en-US" sz="2500" dirty="0"/>
              <a:t> </a:t>
            </a:r>
            <a:r>
              <a:rPr lang="en-US" sz="2500" dirty="0" err="1"/>
              <a:t>vehető</a:t>
            </a:r>
            <a:r>
              <a:rPr lang="en-US" sz="2500" dirty="0"/>
              <a:t> </a:t>
            </a:r>
            <a:r>
              <a:rPr lang="en-US" sz="2500" dirty="0" err="1"/>
              <a:t>fel</a:t>
            </a:r>
            <a:r>
              <a:rPr lang="en-US" sz="2500" dirty="0"/>
              <a:t> a </a:t>
            </a:r>
            <a:r>
              <a:rPr lang="en-US" sz="2500" dirty="0" err="1"/>
              <a:t>kereskedelmi</a:t>
            </a:r>
            <a:r>
              <a:rPr lang="en-US" sz="2500" dirty="0"/>
              <a:t> </a:t>
            </a:r>
            <a:r>
              <a:rPr lang="en-US" sz="2500" dirty="0" err="1"/>
              <a:t>regiszterbe</a:t>
            </a:r>
            <a:r>
              <a:rPr lang="en-US" sz="2500" dirty="0"/>
              <a:t>, ha a </a:t>
            </a:r>
            <a:r>
              <a:rPr lang="en-US" sz="2500" dirty="0" err="1"/>
              <a:t>tulajdonos</a:t>
            </a:r>
            <a:r>
              <a:rPr lang="en-US" sz="2500" dirty="0"/>
              <a:t> </a:t>
            </a:r>
            <a:r>
              <a:rPr lang="en-US" sz="2500" dirty="0" err="1"/>
              <a:t>kereskedelmi</a:t>
            </a:r>
            <a:r>
              <a:rPr lang="en-US" sz="2500" dirty="0"/>
              <a:t> </a:t>
            </a:r>
            <a:r>
              <a:rPr lang="en-US" sz="2500" dirty="0" err="1"/>
              <a:t>társaság</a:t>
            </a:r>
            <a:r>
              <a:rPr lang="en-US" sz="2500" dirty="0"/>
              <a:t> </a:t>
            </a:r>
            <a:r>
              <a:rPr lang="en-US" sz="2500" dirty="0" err="1"/>
              <a:t>részvényeseinek</a:t>
            </a:r>
            <a:r>
              <a:rPr lang="en-US" sz="2500" dirty="0"/>
              <a:t> </a:t>
            </a:r>
            <a:r>
              <a:rPr lang="en-US" sz="2500" dirty="0" err="1"/>
              <a:t>vagy</a:t>
            </a:r>
            <a:r>
              <a:rPr lang="en-US" sz="2500" dirty="0"/>
              <a:t> </a:t>
            </a:r>
            <a:r>
              <a:rPr lang="en-US" sz="2500" dirty="0" err="1"/>
              <a:t>igazgatóinak</a:t>
            </a:r>
            <a:r>
              <a:rPr lang="en-US" sz="2500" dirty="0"/>
              <a:t> 75%-a </a:t>
            </a:r>
            <a:r>
              <a:rPr lang="en-US" sz="2500" dirty="0" err="1"/>
              <a:t>brit</a:t>
            </a:r>
            <a:r>
              <a:rPr lang="en-US" sz="2500" dirty="0"/>
              <a:t> </a:t>
            </a:r>
            <a:r>
              <a:rPr lang="en-US" sz="2500" dirty="0" err="1" smtClean="0"/>
              <a:t>állampolgár</a:t>
            </a:r>
            <a:r>
              <a:rPr lang="hu-HU" sz="2500" dirty="0" smtClean="0"/>
              <a:t> (spanyol halászhajók a brit halászati kvóta terhére halásztak)</a:t>
            </a:r>
            <a:r>
              <a:rPr lang="en-US" sz="2500" dirty="0" smtClean="0"/>
              <a:t> </a:t>
            </a:r>
            <a:endParaRPr lang="hu-HU" sz="2500" dirty="0" smtClean="0"/>
          </a:p>
          <a:p>
            <a:r>
              <a:rPr lang="hu-HU" sz="2500" dirty="0" err="1" smtClean="0"/>
              <a:t>EuB</a:t>
            </a:r>
            <a:r>
              <a:rPr lang="hu-HU" sz="2500" dirty="0" smtClean="0"/>
              <a:t>: </a:t>
            </a:r>
            <a:r>
              <a:rPr lang="hu-HU" sz="2500" b="1" dirty="0" smtClean="0"/>
              <a:t>állampolgárságon alapuló diszkrimináció </a:t>
            </a:r>
            <a:endParaRPr lang="en-US" sz="2500" b="1" dirty="0"/>
          </a:p>
          <a:p>
            <a:endParaRPr lang="hu-HU" sz="2500" dirty="0" smtClean="0"/>
          </a:p>
          <a:p>
            <a:endParaRPr lang="en-US" sz="25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022625"/>
            <a:ext cx="442299" cy="44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406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solidFill>
                  <a:srgbClr val="C00000"/>
                </a:solidFill>
              </a:rPr>
              <a:t>Gebhard-teszt</a:t>
            </a:r>
            <a:r>
              <a:rPr lang="hu-HU" b="1" dirty="0" smtClean="0">
                <a:solidFill>
                  <a:srgbClr val="C00000"/>
                </a:solidFill>
              </a:rPr>
              <a:t>	(C-55/94)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71487" y="1988840"/>
            <a:ext cx="8229600" cy="4525963"/>
          </a:xfrm>
        </p:spPr>
        <p:txBody>
          <a:bodyPr/>
          <a:lstStyle/>
          <a:p>
            <a:r>
              <a:rPr lang="hu-HU" sz="2300" b="1" dirty="0" smtClean="0"/>
              <a:t>Egyenlően alkalmazandó intézkedések jogszerűsége: </a:t>
            </a:r>
          </a:p>
          <a:p>
            <a:r>
              <a:rPr lang="hu-HU" sz="2300" dirty="0" smtClean="0"/>
              <a:t>tulajdonképpen kényszerítő érdekek </a:t>
            </a:r>
            <a:r>
              <a:rPr lang="hu-HU" sz="2300" b="1" dirty="0" err="1" smtClean="0"/>
              <a:t>Cassis-ügyben</a:t>
            </a:r>
            <a:r>
              <a:rPr lang="hu-HU" sz="2300" b="1" dirty="0" smtClean="0"/>
              <a:t> alkalmazott logikájának analóg alkalmazása, </a:t>
            </a:r>
            <a:r>
              <a:rPr lang="hu-HU" sz="2300" dirty="0" smtClean="0"/>
              <a:t>amelyet szolgáltatási irányelv (engedélyezésnél) is követ: (1) nem jelent hátrányos megkülönböztetést (2) közérdekű kényszerítő indok az oka (3) világos </a:t>
            </a:r>
            <a:r>
              <a:rPr lang="hu-HU" sz="2300" dirty="0" err="1" smtClean="0"/>
              <a:t>egyértelmű-hozzáférhető-előzetesen</a:t>
            </a:r>
            <a:r>
              <a:rPr lang="hu-HU" sz="2300" dirty="0" smtClean="0"/>
              <a:t> nyilvánosságra hozott az engedélyezés feltétele</a:t>
            </a:r>
          </a:p>
          <a:p>
            <a:r>
              <a:rPr lang="hu-HU" sz="2300" dirty="0" smtClean="0"/>
              <a:t>+ járulékos jelleg (letelepedés előírása azzal összefüggésben kell vizsgálni, hogy mennyiben határozza meg letelepedés gyakorlását)</a:t>
            </a:r>
          </a:p>
          <a:p>
            <a:r>
              <a:rPr lang="hu-HU" sz="2300" dirty="0" smtClean="0"/>
              <a:t>+ volt harmonizációs kényszer megjelent (képesítések kölcsönös elismerése)</a:t>
            </a:r>
          </a:p>
          <a:p>
            <a:endParaRPr lang="hu-HU" sz="2500" b="1" dirty="0" smtClean="0"/>
          </a:p>
          <a:p>
            <a:endParaRPr lang="en-US" sz="2500" b="1" dirty="0"/>
          </a:p>
          <a:p>
            <a:endParaRPr lang="hu-HU" sz="2500" dirty="0" smtClean="0"/>
          </a:p>
          <a:p>
            <a:endParaRPr lang="en-US" sz="25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204" y="3861048"/>
            <a:ext cx="447991" cy="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5118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895</Words>
  <Application>Microsoft Office PowerPoint</Application>
  <PresentationFormat>Diavetítés a képernyőre (4:3 oldalarány)</PresentationFormat>
  <Paragraphs>180</Paragraphs>
  <Slides>17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EU jogrendszere</vt:lpstr>
      <vt:lpstr>2. dia</vt:lpstr>
      <vt:lpstr>Letelepedés szabadsága</vt:lpstr>
      <vt:lpstr>Szolgáltatásnyújtás  szabadsága</vt:lpstr>
      <vt:lpstr>Szolgáltatás és letelepedés  szabadsága</vt:lpstr>
      <vt:lpstr>Szolgáltatásnyújtás vs. letelepedés </vt:lpstr>
      <vt:lpstr>Szolgáltatási irányelv </vt:lpstr>
      <vt:lpstr>Letelepedés szabadsága</vt:lpstr>
      <vt:lpstr>Gebhard-teszt (C-55/94)</vt:lpstr>
      <vt:lpstr>Szolgáltatásnyújtás szabadsága</vt:lpstr>
      <vt:lpstr>Példajogeset</vt:lpstr>
      <vt:lpstr>12. dia</vt:lpstr>
      <vt:lpstr>Tőke szabad mozgása </vt:lpstr>
      <vt:lpstr>Tőke szabad mozgása </vt:lpstr>
      <vt:lpstr>Tőke szabad mozgása </vt:lpstr>
      <vt:lpstr>Tőke szabad mozgása </vt:lpstr>
      <vt:lpstr>Példajogeset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jogrendszere</dc:title>
  <dc:creator>Windows-felhasználó</dc:creator>
  <cp:lastModifiedBy>Windows-felhasználó</cp:lastModifiedBy>
  <cp:revision>1</cp:revision>
  <dcterms:created xsi:type="dcterms:W3CDTF">2018-11-11T23:22:52Z</dcterms:created>
  <dcterms:modified xsi:type="dcterms:W3CDTF">2018-11-11T23:24:10Z</dcterms:modified>
</cp:coreProperties>
</file>