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9144000" cy="6858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90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621281"/>
            <a:ext cx="3625850" cy="4378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7575" y="1621281"/>
            <a:ext cx="3707765" cy="4293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72921" y="2102104"/>
            <a:ext cx="6995642" cy="4630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019045" y="3300984"/>
            <a:ext cx="5116703" cy="332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162173" y="4402709"/>
            <a:ext cx="2825242" cy="4207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728847" y="5094732"/>
            <a:ext cx="748030" cy="240665"/>
          </a:xfrm>
          <a:custGeom>
            <a:avLst/>
            <a:gdLst/>
            <a:ahLst/>
            <a:cxnLst/>
            <a:rect l="l" t="t" r="r" b="b"/>
            <a:pathLst>
              <a:path w="748029" h="240664">
                <a:moveTo>
                  <a:pt x="730757" y="0"/>
                </a:moveTo>
                <a:lnTo>
                  <a:pt x="533907" y="0"/>
                </a:lnTo>
                <a:lnTo>
                  <a:pt x="533907" y="6477"/>
                </a:lnTo>
                <a:lnTo>
                  <a:pt x="549275" y="6477"/>
                </a:lnTo>
                <a:lnTo>
                  <a:pt x="555370" y="8128"/>
                </a:lnTo>
                <a:lnTo>
                  <a:pt x="559688" y="11303"/>
                </a:lnTo>
                <a:lnTo>
                  <a:pt x="562863" y="13462"/>
                </a:lnTo>
                <a:lnTo>
                  <a:pt x="565023" y="16637"/>
                </a:lnTo>
                <a:lnTo>
                  <a:pt x="566165" y="20701"/>
                </a:lnTo>
                <a:lnTo>
                  <a:pt x="566674" y="23114"/>
                </a:lnTo>
                <a:lnTo>
                  <a:pt x="566949" y="27799"/>
                </a:lnTo>
                <a:lnTo>
                  <a:pt x="567043" y="206883"/>
                </a:lnTo>
                <a:lnTo>
                  <a:pt x="566419" y="213995"/>
                </a:lnTo>
                <a:lnTo>
                  <a:pt x="565150" y="216789"/>
                </a:lnTo>
                <a:lnTo>
                  <a:pt x="563499" y="220726"/>
                </a:lnTo>
                <a:lnTo>
                  <a:pt x="561213" y="223520"/>
                </a:lnTo>
                <a:lnTo>
                  <a:pt x="558164" y="225044"/>
                </a:lnTo>
                <a:lnTo>
                  <a:pt x="553974" y="227457"/>
                </a:lnTo>
                <a:lnTo>
                  <a:pt x="548513" y="228727"/>
                </a:lnTo>
                <a:lnTo>
                  <a:pt x="533907" y="228727"/>
                </a:lnTo>
                <a:lnTo>
                  <a:pt x="533907" y="235204"/>
                </a:lnTo>
                <a:lnTo>
                  <a:pt x="737107" y="235204"/>
                </a:lnTo>
                <a:lnTo>
                  <a:pt x="738951" y="222123"/>
                </a:lnTo>
                <a:lnTo>
                  <a:pt x="639190" y="222123"/>
                </a:lnTo>
                <a:lnTo>
                  <a:pt x="634364" y="221234"/>
                </a:lnTo>
                <a:lnTo>
                  <a:pt x="631316" y="219329"/>
                </a:lnTo>
                <a:lnTo>
                  <a:pt x="628395" y="217551"/>
                </a:lnTo>
                <a:lnTo>
                  <a:pt x="626237" y="215138"/>
                </a:lnTo>
                <a:lnTo>
                  <a:pt x="625220" y="212217"/>
                </a:lnTo>
                <a:lnTo>
                  <a:pt x="624077" y="209423"/>
                </a:lnTo>
                <a:lnTo>
                  <a:pt x="623569" y="201422"/>
                </a:lnTo>
                <a:lnTo>
                  <a:pt x="623569" y="122301"/>
                </a:lnTo>
                <a:lnTo>
                  <a:pt x="680085" y="122301"/>
                </a:lnTo>
                <a:lnTo>
                  <a:pt x="680085" y="109220"/>
                </a:lnTo>
                <a:lnTo>
                  <a:pt x="623569" y="109220"/>
                </a:lnTo>
                <a:lnTo>
                  <a:pt x="623569" y="13589"/>
                </a:lnTo>
                <a:lnTo>
                  <a:pt x="730757" y="13589"/>
                </a:lnTo>
                <a:lnTo>
                  <a:pt x="730757" y="0"/>
                </a:lnTo>
                <a:close/>
              </a:path>
              <a:path w="748029" h="240664">
                <a:moveTo>
                  <a:pt x="747649" y="160401"/>
                </a:moveTo>
                <a:lnTo>
                  <a:pt x="741299" y="160401"/>
                </a:lnTo>
                <a:lnTo>
                  <a:pt x="736226" y="175021"/>
                </a:lnTo>
                <a:lnTo>
                  <a:pt x="729773" y="187642"/>
                </a:lnTo>
                <a:lnTo>
                  <a:pt x="689594" y="218313"/>
                </a:lnTo>
                <a:lnTo>
                  <a:pt x="659891" y="222123"/>
                </a:lnTo>
                <a:lnTo>
                  <a:pt x="738951" y="222123"/>
                </a:lnTo>
                <a:lnTo>
                  <a:pt x="747649" y="160401"/>
                </a:lnTo>
                <a:close/>
              </a:path>
              <a:path w="748029" h="240664">
                <a:moveTo>
                  <a:pt x="680085" y="122301"/>
                </a:moveTo>
                <a:lnTo>
                  <a:pt x="623569" y="122301"/>
                </a:lnTo>
                <a:lnTo>
                  <a:pt x="631453" y="122566"/>
                </a:lnTo>
                <a:lnTo>
                  <a:pt x="638349" y="123380"/>
                </a:lnTo>
                <a:lnTo>
                  <a:pt x="667765" y="150800"/>
                </a:lnTo>
                <a:lnTo>
                  <a:pt x="673480" y="176911"/>
                </a:lnTo>
                <a:lnTo>
                  <a:pt x="680085" y="176911"/>
                </a:lnTo>
                <a:lnTo>
                  <a:pt x="680085" y="122301"/>
                </a:lnTo>
                <a:close/>
              </a:path>
              <a:path w="748029" h="240664">
                <a:moveTo>
                  <a:pt x="680085" y="53721"/>
                </a:moveTo>
                <a:lnTo>
                  <a:pt x="673480" y="53721"/>
                </a:lnTo>
                <a:lnTo>
                  <a:pt x="671619" y="66603"/>
                </a:lnTo>
                <a:lnTo>
                  <a:pt x="668877" y="77819"/>
                </a:lnTo>
                <a:lnTo>
                  <a:pt x="638651" y="108340"/>
                </a:lnTo>
                <a:lnTo>
                  <a:pt x="628268" y="109220"/>
                </a:lnTo>
                <a:lnTo>
                  <a:pt x="680085" y="109220"/>
                </a:lnTo>
                <a:lnTo>
                  <a:pt x="680085" y="53721"/>
                </a:lnTo>
                <a:close/>
              </a:path>
              <a:path w="748029" h="240664">
                <a:moveTo>
                  <a:pt x="730757" y="13589"/>
                </a:moveTo>
                <a:lnTo>
                  <a:pt x="647826" y="13589"/>
                </a:lnTo>
                <a:lnTo>
                  <a:pt x="660112" y="13779"/>
                </a:lnTo>
                <a:lnTo>
                  <a:pt x="670290" y="14351"/>
                </a:lnTo>
                <a:lnTo>
                  <a:pt x="709929" y="33020"/>
                </a:lnTo>
                <a:lnTo>
                  <a:pt x="724153" y="69596"/>
                </a:lnTo>
                <a:lnTo>
                  <a:pt x="730757" y="69596"/>
                </a:lnTo>
                <a:lnTo>
                  <a:pt x="730757" y="13589"/>
                </a:lnTo>
                <a:close/>
              </a:path>
              <a:path w="748029" h="240664">
                <a:moveTo>
                  <a:pt x="377570" y="228727"/>
                </a:moveTo>
                <a:lnTo>
                  <a:pt x="258952" y="228727"/>
                </a:lnTo>
                <a:lnTo>
                  <a:pt x="258952" y="235204"/>
                </a:lnTo>
                <a:lnTo>
                  <a:pt x="377570" y="235204"/>
                </a:lnTo>
                <a:lnTo>
                  <a:pt x="377570" y="228727"/>
                </a:lnTo>
                <a:close/>
              </a:path>
              <a:path w="748029" h="240664">
                <a:moveTo>
                  <a:pt x="425586" y="123444"/>
                </a:moveTo>
                <a:lnTo>
                  <a:pt x="357250" y="123444"/>
                </a:lnTo>
                <a:lnTo>
                  <a:pt x="411099" y="191262"/>
                </a:lnTo>
                <a:lnTo>
                  <a:pt x="418099" y="200548"/>
                </a:lnTo>
                <a:lnTo>
                  <a:pt x="423100" y="208216"/>
                </a:lnTo>
                <a:lnTo>
                  <a:pt x="426100" y="214264"/>
                </a:lnTo>
                <a:lnTo>
                  <a:pt x="427028" y="218372"/>
                </a:lnTo>
                <a:lnTo>
                  <a:pt x="427100" y="221234"/>
                </a:lnTo>
                <a:lnTo>
                  <a:pt x="425957" y="223393"/>
                </a:lnTo>
                <a:lnTo>
                  <a:pt x="423672" y="225044"/>
                </a:lnTo>
                <a:lnTo>
                  <a:pt x="421513" y="226822"/>
                </a:lnTo>
                <a:lnTo>
                  <a:pt x="416432" y="228092"/>
                </a:lnTo>
                <a:lnTo>
                  <a:pt x="408686" y="228727"/>
                </a:lnTo>
                <a:lnTo>
                  <a:pt x="408686" y="235204"/>
                </a:lnTo>
                <a:lnTo>
                  <a:pt x="531113" y="235204"/>
                </a:lnTo>
                <a:lnTo>
                  <a:pt x="531113" y="228727"/>
                </a:lnTo>
                <a:lnTo>
                  <a:pt x="524382" y="228727"/>
                </a:lnTo>
                <a:lnTo>
                  <a:pt x="517905" y="226822"/>
                </a:lnTo>
                <a:lnTo>
                  <a:pt x="481583" y="193548"/>
                </a:lnTo>
                <a:lnTo>
                  <a:pt x="425586" y="123444"/>
                </a:lnTo>
                <a:close/>
              </a:path>
              <a:path w="748029" h="240664">
                <a:moveTo>
                  <a:pt x="368045" y="6477"/>
                </a:moveTo>
                <a:lnTo>
                  <a:pt x="273303" y="6477"/>
                </a:lnTo>
                <a:lnTo>
                  <a:pt x="278511" y="7620"/>
                </a:lnTo>
                <a:lnTo>
                  <a:pt x="282448" y="9779"/>
                </a:lnTo>
                <a:lnTo>
                  <a:pt x="292100" y="28194"/>
                </a:lnTo>
                <a:lnTo>
                  <a:pt x="292066" y="207137"/>
                </a:lnTo>
                <a:lnTo>
                  <a:pt x="291464" y="213995"/>
                </a:lnTo>
                <a:lnTo>
                  <a:pt x="290194" y="216789"/>
                </a:lnTo>
                <a:lnTo>
                  <a:pt x="288543" y="220726"/>
                </a:lnTo>
                <a:lnTo>
                  <a:pt x="286257" y="223520"/>
                </a:lnTo>
                <a:lnTo>
                  <a:pt x="283210" y="225044"/>
                </a:lnTo>
                <a:lnTo>
                  <a:pt x="279018" y="227457"/>
                </a:lnTo>
                <a:lnTo>
                  <a:pt x="273557" y="228727"/>
                </a:lnTo>
                <a:lnTo>
                  <a:pt x="368807" y="228727"/>
                </a:lnTo>
                <a:lnTo>
                  <a:pt x="362585" y="227711"/>
                </a:lnTo>
                <a:lnTo>
                  <a:pt x="354711" y="223393"/>
                </a:lnTo>
                <a:lnTo>
                  <a:pt x="352043" y="220853"/>
                </a:lnTo>
                <a:lnTo>
                  <a:pt x="349250" y="214757"/>
                </a:lnTo>
                <a:lnTo>
                  <a:pt x="348704" y="208216"/>
                </a:lnTo>
                <a:lnTo>
                  <a:pt x="348614" y="130810"/>
                </a:lnTo>
                <a:lnTo>
                  <a:pt x="357250" y="123444"/>
                </a:lnTo>
                <a:lnTo>
                  <a:pt x="425586" y="123444"/>
                </a:lnTo>
                <a:lnTo>
                  <a:pt x="417572" y="113411"/>
                </a:lnTo>
                <a:lnTo>
                  <a:pt x="348614" y="113411"/>
                </a:lnTo>
                <a:lnTo>
                  <a:pt x="348625" y="28194"/>
                </a:lnTo>
                <a:lnTo>
                  <a:pt x="349250" y="20955"/>
                </a:lnTo>
                <a:lnTo>
                  <a:pt x="350647" y="18034"/>
                </a:lnTo>
                <a:lnTo>
                  <a:pt x="352425" y="14224"/>
                </a:lnTo>
                <a:lnTo>
                  <a:pt x="354711" y="11557"/>
                </a:lnTo>
                <a:lnTo>
                  <a:pt x="361950" y="7620"/>
                </a:lnTo>
                <a:lnTo>
                  <a:pt x="368045" y="6477"/>
                </a:lnTo>
                <a:close/>
              </a:path>
              <a:path w="748029" h="240664">
                <a:moveTo>
                  <a:pt x="519302" y="0"/>
                </a:moveTo>
                <a:lnTo>
                  <a:pt x="427608" y="0"/>
                </a:lnTo>
                <a:lnTo>
                  <a:pt x="427608" y="6477"/>
                </a:lnTo>
                <a:lnTo>
                  <a:pt x="437641" y="6731"/>
                </a:lnTo>
                <a:lnTo>
                  <a:pt x="443991" y="7620"/>
                </a:lnTo>
                <a:lnTo>
                  <a:pt x="446531" y="8890"/>
                </a:lnTo>
                <a:lnTo>
                  <a:pt x="451485" y="11430"/>
                </a:lnTo>
                <a:lnTo>
                  <a:pt x="453930" y="14732"/>
                </a:lnTo>
                <a:lnTo>
                  <a:pt x="454025" y="19304"/>
                </a:lnTo>
                <a:lnTo>
                  <a:pt x="452881" y="24064"/>
                </a:lnTo>
                <a:lnTo>
                  <a:pt x="449452" y="29575"/>
                </a:lnTo>
                <a:lnTo>
                  <a:pt x="443738" y="35823"/>
                </a:lnTo>
                <a:lnTo>
                  <a:pt x="435737" y="42799"/>
                </a:lnTo>
                <a:lnTo>
                  <a:pt x="348614" y="113411"/>
                </a:lnTo>
                <a:lnTo>
                  <a:pt x="417572" y="113411"/>
                </a:lnTo>
                <a:lnTo>
                  <a:pt x="479192" y="25709"/>
                </a:lnTo>
                <a:lnTo>
                  <a:pt x="519302" y="6477"/>
                </a:lnTo>
                <a:lnTo>
                  <a:pt x="519302" y="0"/>
                </a:lnTo>
                <a:close/>
              </a:path>
              <a:path w="748029" h="240664">
                <a:moveTo>
                  <a:pt x="375919" y="0"/>
                </a:moveTo>
                <a:lnTo>
                  <a:pt x="258952" y="0"/>
                </a:lnTo>
                <a:lnTo>
                  <a:pt x="258952" y="6477"/>
                </a:lnTo>
                <a:lnTo>
                  <a:pt x="375919" y="6477"/>
                </a:lnTo>
                <a:lnTo>
                  <a:pt x="375919" y="0"/>
                </a:lnTo>
                <a:close/>
              </a:path>
              <a:path w="748029" h="240664">
                <a:moveTo>
                  <a:pt x="118903" y="44704"/>
                </a:moveTo>
                <a:lnTo>
                  <a:pt x="47243" y="44704"/>
                </a:lnTo>
                <a:lnTo>
                  <a:pt x="206248" y="240538"/>
                </a:lnTo>
                <a:lnTo>
                  <a:pt x="212216" y="240538"/>
                </a:lnTo>
                <a:lnTo>
                  <a:pt x="212216" y="145796"/>
                </a:lnTo>
                <a:lnTo>
                  <a:pt x="199389" y="145796"/>
                </a:lnTo>
                <a:lnTo>
                  <a:pt x="118903" y="44704"/>
                </a:lnTo>
                <a:close/>
              </a:path>
              <a:path w="748029" h="240664">
                <a:moveTo>
                  <a:pt x="83312" y="0"/>
                </a:moveTo>
                <a:lnTo>
                  <a:pt x="0" y="0"/>
                </a:lnTo>
                <a:lnTo>
                  <a:pt x="0" y="6477"/>
                </a:lnTo>
                <a:lnTo>
                  <a:pt x="7112" y="6731"/>
                </a:lnTo>
                <a:lnTo>
                  <a:pt x="12573" y="7747"/>
                </a:lnTo>
                <a:lnTo>
                  <a:pt x="16382" y="9779"/>
                </a:lnTo>
                <a:lnTo>
                  <a:pt x="20192" y="11684"/>
                </a:lnTo>
                <a:lnTo>
                  <a:pt x="24637" y="15748"/>
                </a:lnTo>
                <a:lnTo>
                  <a:pt x="29590" y="22098"/>
                </a:lnTo>
                <a:lnTo>
                  <a:pt x="34670" y="28321"/>
                </a:lnTo>
                <a:lnTo>
                  <a:pt x="34670" y="194183"/>
                </a:lnTo>
                <a:lnTo>
                  <a:pt x="8977" y="228155"/>
                </a:lnTo>
                <a:lnTo>
                  <a:pt x="0" y="228727"/>
                </a:lnTo>
                <a:lnTo>
                  <a:pt x="0" y="235204"/>
                </a:lnTo>
                <a:lnTo>
                  <a:pt x="83312" y="235204"/>
                </a:lnTo>
                <a:lnTo>
                  <a:pt x="83312" y="228727"/>
                </a:lnTo>
                <a:lnTo>
                  <a:pt x="69850" y="228727"/>
                </a:lnTo>
                <a:lnTo>
                  <a:pt x="62737" y="226314"/>
                </a:lnTo>
                <a:lnTo>
                  <a:pt x="47243" y="194183"/>
                </a:lnTo>
                <a:lnTo>
                  <a:pt x="47243" y="44704"/>
                </a:lnTo>
                <a:lnTo>
                  <a:pt x="118903" y="44704"/>
                </a:lnTo>
                <a:lnTo>
                  <a:pt x="83312" y="0"/>
                </a:lnTo>
                <a:close/>
              </a:path>
              <a:path w="748029" h="240664">
                <a:moveTo>
                  <a:pt x="243077" y="0"/>
                </a:moveTo>
                <a:lnTo>
                  <a:pt x="165353" y="0"/>
                </a:lnTo>
                <a:lnTo>
                  <a:pt x="165353" y="6477"/>
                </a:lnTo>
                <a:lnTo>
                  <a:pt x="174452" y="6931"/>
                </a:lnTo>
                <a:lnTo>
                  <a:pt x="182133" y="8683"/>
                </a:lnTo>
                <a:lnTo>
                  <a:pt x="199389" y="44704"/>
                </a:lnTo>
                <a:lnTo>
                  <a:pt x="199389" y="145796"/>
                </a:lnTo>
                <a:lnTo>
                  <a:pt x="212216" y="145796"/>
                </a:lnTo>
                <a:lnTo>
                  <a:pt x="212216" y="33655"/>
                </a:lnTo>
                <a:lnTo>
                  <a:pt x="213105" y="25781"/>
                </a:lnTo>
                <a:lnTo>
                  <a:pt x="243077" y="6477"/>
                </a:lnTo>
                <a:lnTo>
                  <a:pt x="24307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258183" y="5090160"/>
            <a:ext cx="222885" cy="24434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987800" y="5094732"/>
            <a:ext cx="272415" cy="235585"/>
          </a:xfrm>
          <a:custGeom>
            <a:avLst/>
            <a:gdLst/>
            <a:ahLst/>
            <a:cxnLst/>
            <a:rect l="l" t="t" r="r" b="b"/>
            <a:pathLst>
              <a:path w="272414" h="235585">
                <a:moveTo>
                  <a:pt x="0" y="0"/>
                </a:moveTo>
                <a:lnTo>
                  <a:pt x="116966" y="0"/>
                </a:lnTo>
                <a:lnTo>
                  <a:pt x="116966" y="6477"/>
                </a:lnTo>
                <a:lnTo>
                  <a:pt x="109092" y="6477"/>
                </a:lnTo>
                <a:lnTo>
                  <a:pt x="102997" y="7620"/>
                </a:lnTo>
                <a:lnTo>
                  <a:pt x="98805" y="9906"/>
                </a:lnTo>
                <a:lnTo>
                  <a:pt x="95758" y="11557"/>
                </a:lnTo>
                <a:lnTo>
                  <a:pt x="93472" y="14224"/>
                </a:lnTo>
                <a:lnTo>
                  <a:pt x="91694" y="18034"/>
                </a:lnTo>
                <a:lnTo>
                  <a:pt x="90297" y="20955"/>
                </a:lnTo>
                <a:lnTo>
                  <a:pt x="89662" y="28321"/>
                </a:lnTo>
                <a:lnTo>
                  <a:pt x="89662" y="40259"/>
                </a:lnTo>
                <a:lnTo>
                  <a:pt x="89662" y="113411"/>
                </a:lnTo>
                <a:lnTo>
                  <a:pt x="176784" y="42799"/>
                </a:lnTo>
                <a:lnTo>
                  <a:pt x="184785" y="35823"/>
                </a:lnTo>
                <a:lnTo>
                  <a:pt x="190500" y="29575"/>
                </a:lnTo>
                <a:lnTo>
                  <a:pt x="193928" y="24064"/>
                </a:lnTo>
                <a:lnTo>
                  <a:pt x="195072" y="19304"/>
                </a:lnTo>
                <a:lnTo>
                  <a:pt x="195072" y="14859"/>
                </a:lnTo>
                <a:lnTo>
                  <a:pt x="168655" y="6477"/>
                </a:lnTo>
                <a:lnTo>
                  <a:pt x="168655" y="0"/>
                </a:lnTo>
                <a:lnTo>
                  <a:pt x="260350" y="0"/>
                </a:lnTo>
                <a:lnTo>
                  <a:pt x="260350" y="6477"/>
                </a:lnTo>
                <a:lnTo>
                  <a:pt x="252222" y="6985"/>
                </a:lnTo>
                <a:lnTo>
                  <a:pt x="245745" y="8509"/>
                </a:lnTo>
                <a:lnTo>
                  <a:pt x="208787" y="34925"/>
                </a:lnTo>
                <a:lnTo>
                  <a:pt x="139953" y="90043"/>
                </a:lnTo>
                <a:lnTo>
                  <a:pt x="222630" y="193548"/>
                </a:lnTo>
                <a:lnTo>
                  <a:pt x="252729" y="223139"/>
                </a:lnTo>
                <a:lnTo>
                  <a:pt x="265429" y="228727"/>
                </a:lnTo>
                <a:lnTo>
                  <a:pt x="272161" y="228727"/>
                </a:lnTo>
                <a:lnTo>
                  <a:pt x="272161" y="235204"/>
                </a:lnTo>
                <a:lnTo>
                  <a:pt x="149733" y="235204"/>
                </a:lnTo>
                <a:lnTo>
                  <a:pt x="149733" y="228727"/>
                </a:lnTo>
                <a:lnTo>
                  <a:pt x="157479" y="228092"/>
                </a:lnTo>
                <a:lnTo>
                  <a:pt x="162560" y="226822"/>
                </a:lnTo>
                <a:lnTo>
                  <a:pt x="164719" y="225044"/>
                </a:lnTo>
                <a:lnTo>
                  <a:pt x="167004" y="223393"/>
                </a:lnTo>
                <a:lnTo>
                  <a:pt x="168148" y="221234"/>
                </a:lnTo>
                <a:lnTo>
                  <a:pt x="168148" y="218694"/>
                </a:lnTo>
                <a:lnTo>
                  <a:pt x="167147" y="214264"/>
                </a:lnTo>
                <a:lnTo>
                  <a:pt x="164147" y="208216"/>
                </a:lnTo>
                <a:lnTo>
                  <a:pt x="159146" y="200548"/>
                </a:lnTo>
                <a:lnTo>
                  <a:pt x="152146" y="191262"/>
                </a:lnTo>
                <a:lnTo>
                  <a:pt x="98298" y="123444"/>
                </a:lnTo>
                <a:lnTo>
                  <a:pt x="89662" y="130810"/>
                </a:lnTo>
                <a:lnTo>
                  <a:pt x="89662" y="194945"/>
                </a:lnTo>
                <a:lnTo>
                  <a:pt x="89662" y="207137"/>
                </a:lnTo>
                <a:lnTo>
                  <a:pt x="90297" y="214757"/>
                </a:lnTo>
                <a:lnTo>
                  <a:pt x="91694" y="217805"/>
                </a:lnTo>
                <a:lnTo>
                  <a:pt x="93090" y="220853"/>
                </a:lnTo>
                <a:lnTo>
                  <a:pt x="95758" y="223393"/>
                </a:lnTo>
                <a:lnTo>
                  <a:pt x="99695" y="225552"/>
                </a:lnTo>
                <a:lnTo>
                  <a:pt x="103632" y="227711"/>
                </a:lnTo>
                <a:lnTo>
                  <a:pt x="109854" y="228727"/>
                </a:lnTo>
                <a:lnTo>
                  <a:pt x="118617" y="228727"/>
                </a:lnTo>
                <a:lnTo>
                  <a:pt x="118617" y="235204"/>
                </a:lnTo>
                <a:lnTo>
                  <a:pt x="0" y="235204"/>
                </a:lnTo>
                <a:lnTo>
                  <a:pt x="0" y="228727"/>
                </a:lnTo>
                <a:lnTo>
                  <a:pt x="7747" y="228727"/>
                </a:lnTo>
                <a:lnTo>
                  <a:pt x="14604" y="228727"/>
                </a:lnTo>
                <a:lnTo>
                  <a:pt x="20065" y="227457"/>
                </a:lnTo>
                <a:lnTo>
                  <a:pt x="24257" y="225044"/>
                </a:lnTo>
                <a:lnTo>
                  <a:pt x="27304" y="223520"/>
                </a:lnTo>
                <a:lnTo>
                  <a:pt x="29590" y="220726"/>
                </a:lnTo>
                <a:lnTo>
                  <a:pt x="31241" y="216789"/>
                </a:lnTo>
                <a:lnTo>
                  <a:pt x="32512" y="213995"/>
                </a:lnTo>
                <a:lnTo>
                  <a:pt x="33147" y="206756"/>
                </a:lnTo>
                <a:lnTo>
                  <a:pt x="33147" y="194945"/>
                </a:lnTo>
                <a:lnTo>
                  <a:pt x="33147" y="40259"/>
                </a:lnTo>
                <a:lnTo>
                  <a:pt x="33147" y="28194"/>
                </a:lnTo>
                <a:lnTo>
                  <a:pt x="32512" y="20701"/>
                </a:lnTo>
                <a:lnTo>
                  <a:pt x="14350" y="6477"/>
                </a:lnTo>
                <a:lnTo>
                  <a:pt x="7747" y="6477"/>
                </a:lnTo>
                <a:lnTo>
                  <a:pt x="0" y="6477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565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724275" y="5090160"/>
            <a:ext cx="252222" cy="2496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500498" y="5230291"/>
            <a:ext cx="101600" cy="36195"/>
          </a:xfrm>
          <a:custGeom>
            <a:avLst/>
            <a:gdLst/>
            <a:ahLst/>
            <a:cxnLst/>
            <a:rect l="l" t="t" r="r" b="b"/>
            <a:pathLst>
              <a:path w="101600" h="36195">
                <a:moveTo>
                  <a:pt x="101083" y="0"/>
                </a:moveTo>
                <a:lnTo>
                  <a:pt x="0" y="0"/>
                </a:lnTo>
                <a:lnTo>
                  <a:pt x="0" y="35890"/>
                </a:lnTo>
                <a:lnTo>
                  <a:pt x="101083" y="35890"/>
                </a:lnTo>
                <a:lnTo>
                  <a:pt x="1010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4500498" y="5230291"/>
            <a:ext cx="101600" cy="36195"/>
          </a:xfrm>
          <a:custGeom>
            <a:avLst/>
            <a:gdLst/>
            <a:ahLst/>
            <a:cxnLst/>
            <a:rect l="l" t="t" r="r" b="b"/>
            <a:pathLst>
              <a:path w="101600" h="36195">
                <a:moveTo>
                  <a:pt x="0" y="35890"/>
                </a:moveTo>
                <a:lnTo>
                  <a:pt x="101083" y="35890"/>
                </a:lnTo>
                <a:lnTo>
                  <a:pt x="101083" y="0"/>
                </a:lnTo>
                <a:lnTo>
                  <a:pt x="0" y="0"/>
                </a:lnTo>
                <a:lnTo>
                  <a:pt x="0" y="35890"/>
                </a:lnTo>
                <a:close/>
              </a:path>
            </a:pathLst>
          </a:custGeom>
          <a:ln w="9144">
            <a:solidFill>
              <a:srgbClr val="565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4613528" y="5014468"/>
            <a:ext cx="809625" cy="315595"/>
          </a:xfrm>
          <a:custGeom>
            <a:avLst/>
            <a:gdLst/>
            <a:ahLst/>
            <a:cxnLst/>
            <a:rect l="l" t="t" r="r" b="b"/>
            <a:pathLst>
              <a:path w="809625" h="315595">
                <a:moveTo>
                  <a:pt x="128270" y="75437"/>
                </a:moveTo>
                <a:lnTo>
                  <a:pt x="124968" y="75437"/>
                </a:lnTo>
                <a:lnTo>
                  <a:pt x="40894" y="263016"/>
                </a:lnTo>
                <a:lnTo>
                  <a:pt x="35133" y="275304"/>
                </a:lnTo>
                <a:lnTo>
                  <a:pt x="8382" y="307720"/>
                </a:lnTo>
                <a:lnTo>
                  <a:pt x="0" y="308990"/>
                </a:lnTo>
                <a:lnTo>
                  <a:pt x="0" y="315467"/>
                </a:lnTo>
                <a:lnTo>
                  <a:pt x="78232" y="315467"/>
                </a:lnTo>
                <a:lnTo>
                  <a:pt x="78232" y="308990"/>
                </a:lnTo>
                <a:lnTo>
                  <a:pt x="65912" y="308101"/>
                </a:lnTo>
                <a:lnTo>
                  <a:pt x="58293" y="306704"/>
                </a:lnTo>
                <a:lnTo>
                  <a:pt x="55118" y="304799"/>
                </a:lnTo>
                <a:lnTo>
                  <a:pt x="49784" y="301751"/>
                </a:lnTo>
                <a:lnTo>
                  <a:pt x="47117" y="296798"/>
                </a:lnTo>
                <a:lnTo>
                  <a:pt x="47117" y="285241"/>
                </a:lnTo>
                <a:lnTo>
                  <a:pt x="48768" y="279018"/>
                </a:lnTo>
                <a:lnTo>
                  <a:pt x="51943" y="271398"/>
                </a:lnTo>
                <a:lnTo>
                  <a:pt x="61849" y="248538"/>
                </a:lnTo>
                <a:lnTo>
                  <a:pt x="204443" y="248538"/>
                </a:lnTo>
                <a:lnTo>
                  <a:pt x="198743" y="235584"/>
                </a:lnTo>
                <a:lnTo>
                  <a:pt x="67945" y="235584"/>
                </a:lnTo>
                <a:lnTo>
                  <a:pt x="104012" y="154685"/>
                </a:lnTo>
                <a:lnTo>
                  <a:pt x="163143" y="154685"/>
                </a:lnTo>
                <a:lnTo>
                  <a:pt x="128270" y="75437"/>
                </a:lnTo>
                <a:close/>
              </a:path>
              <a:path w="809625" h="315595">
                <a:moveTo>
                  <a:pt x="204443" y="248538"/>
                </a:moveTo>
                <a:lnTo>
                  <a:pt x="144907" y="248538"/>
                </a:lnTo>
                <a:lnTo>
                  <a:pt x="157353" y="277748"/>
                </a:lnTo>
                <a:lnTo>
                  <a:pt x="160655" y="285368"/>
                </a:lnTo>
                <a:lnTo>
                  <a:pt x="162433" y="289686"/>
                </a:lnTo>
                <a:lnTo>
                  <a:pt x="162560" y="290829"/>
                </a:lnTo>
                <a:lnTo>
                  <a:pt x="163327" y="293020"/>
                </a:lnTo>
                <a:lnTo>
                  <a:pt x="163703" y="295147"/>
                </a:lnTo>
                <a:lnTo>
                  <a:pt x="163703" y="300608"/>
                </a:lnTo>
                <a:lnTo>
                  <a:pt x="162433" y="303275"/>
                </a:lnTo>
                <a:lnTo>
                  <a:pt x="159893" y="305180"/>
                </a:lnTo>
                <a:lnTo>
                  <a:pt x="156083" y="307720"/>
                </a:lnTo>
                <a:lnTo>
                  <a:pt x="149733" y="308990"/>
                </a:lnTo>
                <a:lnTo>
                  <a:pt x="135890" y="308990"/>
                </a:lnTo>
                <a:lnTo>
                  <a:pt x="135890" y="315467"/>
                </a:lnTo>
                <a:lnTo>
                  <a:pt x="249682" y="315467"/>
                </a:lnTo>
                <a:lnTo>
                  <a:pt x="249682" y="308990"/>
                </a:lnTo>
                <a:lnTo>
                  <a:pt x="242443" y="308355"/>
                </a:lnTo>
                <a:lnTo>
                  <a:pt x="236982" y="306323"/>
                </a:lnTo>
                <a:lnTo>
                  <a:pt x="213106" y="268223"/>
                </a:lnTo>
                <a:lnTo>
                  <a:pt x="204443" y="248538"/>
                </a:lnTo>
                <a:close/>
              </a:path>
              <a:path w="809625" h="315595">
                <a:moveTo>
                  <a:pt x="163143" y="154685"/>
                </a:moveTo>
                <a:lnTo>
                  <a:pt x="104012" y="154685"/>
                </a:lnTo>
                <a:lnTo>
                  <a:pt x="139065" y="235584"/>
                </a:lnTo>
                <a:lnTo>
                  <a:pt x="198743" y="235584"/>
                </a:lnTo>
                <a:lnTo>
                  <a:pt x="163143" y="154685"/>
                </a:lnTo>
                <a:close/>
              </a:path>
              <a:path w="809625" h="315595">
                <a:moveTo>
                  <a:pt x="655701" y="308990"/>
                </a:moveTo>
                <a:lnTo>
                  <a:pt x="537083" y="308990"/>
                </a:lnTo>
                <a:lnTo>
                  <a:pt x="537083" y="315467"/>
                </a:lnTo>
                <a:lnTo>
                  <a:pt x="655701" y="315467"/>
                </a:lnTo>
                <a:lnTo>
                  <a:pt x="655701" y="308990"/>
                </a:lnTo>
                <a:close/>
              </a:path>
              <a:path w="809625" h="315595">
                <a:moveTo>
                  <a:pt x="703716" y="203707"/>
                </a:moveTo>
                <a:lnTo>
                  <a:pt x="635381" y="203707"/>
                </a:lnTo>
                <a:lnTo>
                  <a:pt x="689229" y="271525"/>
                </a:lnTo>
                <a:lnTo>
                  <a:pt x="696229" y="280812"/>
                </a:lnTo>
                <a:lnTo>
                  <a:pt x="701230" y="288480"/>
                </a:lnTo>
                <a:lnTo>
                  <a:pt x="704230" y="294528"/>
                </a:lnTo>
                <a:lnTo>
                  <a:pt x="705158" y="298636"/>
                </a:lnTo>
                <a:lnTo>
                  <a:pt x="705231" y="301497"/>
                </a:lnTo>
                <a:lnTo>
                  <a:pt x="704088" y="303656"/>
                </a:lnTo>
                <a:lnTo>
                  <a:pt x="701801" y="305307"/>
                </a:lnTo>
                <a:lnTo>
                  <a:pt x="699643" y="307085"/>
                </a:lnTo>
                <a:lnTo>
                  <a:pt x="694563" y="308355"/>
                </a:lnTo>
                <a:lnTo>
                  <a:pt x="686816" y="308990"/>
                </a:lnTo>
                <a:lnTo>
                  <a:pt x="686816" y="315467"/>
                </a:lnTo>
                <a:lnTo>
                  <a:pt x="809244" y="315467"/>
                </a:lnTo>
                <a:lnTo>
                  <a:pt x="809244" y="308990"/>
                </a:lnTo>
                <a:lnTo>
                  <a:pt x="802513" y="308990"/>
                </a:lnTo>
                <a:lnTo>
                  <a:pt x="796036" y="307085"/>
                </a:lnTo>
                <a:lnTo>
                  <a:pt x="759713" y="273811"/>
                </a:lnTo>
                <a:lnTo>
                  <a:pt x="703716" y="203707"/>
                </a:lnTo>
                <a:close/>
              </a:path>
              <a:path w="809625" h="315595">
                <a:moveTo>
                  <a:pt x="646176" y="86740"/>
                </a:moveTo>
                <a:lnTo>
                  <a:pt x="551434" y="86740"/>
                </a:lnTo>
                <a:lnTo>
                  <a:pt x="556641" y="87883"/>
                </a:lnTo>
                <a:lnTo>
                  <a:pt x="560578" y="90042"/>
                </a:lnTo>
                <a:lnTo>
                  <a:pt x="570230" y="108457"/>
                </a:lnTo>
                <a:lnTo>
                  <a:pt x="570196" y="287400"/>
                </a:lnTo>
                <a:lnTo>
                  <a:pt x="569595" y="294258"/>
                </a:lnTo>
                <a:lnTo>
                  <a:pt x="568325" y="297052"/>
                </a:lnTo>
                <a:lnTo>
                  <a:pt x="566674" y="300989"/>
                </a:lnTo>
                <a:lnTo>
                  <a:pt x="564388" y="303783"/>
                </a:lnTo>
                <a:lnTo>
                  <a:pt x="561340" y="305307"/>
                </a:lnTo>
                <a:lnTo>
                  <a:pt x="557149" y="307720"/>
                </a:lnTo>
                <a:lnTo>
                  <a:pt x="551688" y="308990"/>
                </a:lnTo>
                <a:lnTo>
                  <a:pt x="646938" y="308990"/>
                </a:lnTo>
                <a:lnTo>
                  <a:pt x="640715" y="307974"/>
                </a:lnTo>
                <a:lnTo>
                  <a:pt x="632841" y="303656"/>
                </a:lnTo>
                <a:lnTo>
                  <a:pt x="630174" y="301116"/>
                </a:lnTo>
                <a:lnTo>
                  <a:pt x="627380" y="295020"/>
                </a:lnTo>
                <a:lnTo>
                  <a:pt x="626834" y="288480"/>
                </a:lnTo>
                <a:lnTo>
                  <a:pt x="626745" y="211073"/>
                </a:lnTo>
                <a:lnTo>
                  <a:pt x="635381" y="203707"/>
                </a:lnTo>
                <a:lnTo>
                  <a:pt x="703716" y="203707"/>
                </a:lnTo>
                <a:lnTo>
                  <a:pt x="695702" y="193674"/>
                </a:lnTo>
                <a:lnTo>
                  <a:pt x="626745" y="193674"/>
                </a:lnTo>
                <a:lnTo>
                  <a:pt x="626755" y="108457"/>
                </a:lnTo>
                <a:lnTo>
                  <a:pt x="627380" y="101218"/>
                </a:lnTo>
                <a:lnTo>
                  <a:pt x="628776" y="98297"/>
                </a:lnTo>
                <a:lnTo>
                  <a:pt x="630555" y="94487"/>
                </a:lnTo>
                <a:lnTo>
                  <a:pt x="632841" y="91820"/>
                </a:lnTo>
                <a:lnTo>
                  <a:pt x="640080" y="87883"/>
                </a:lnTo>
                <a:lnTo>
                  <a:pt x="646176" y="86740"/>
                </a:lnTo>
                <a:close/>
              </a:path>
              <a:path w="809625" h="315595">
                <a:moveTo>
                  <a:pt x="797433" y="80263"/>
                </a:moveTo>
                <a:lnTo>
                  <a:pt x="705738" y="80263"/>
                </a:lnTo>
                <a:lnTo>
                  <a:pt x="705738" y="86740"/>
                </a:lnTo>
                <a:lnTo>
                  <a:pt x="715772" y="86994"/>
                </a:lnTo>
                <a:lnTo>
                  <a:pt x="722122" y="87883"/>
                </a:lnTo>
                <a:lnTo>
                  <a:pt x="724662" y="89153"/>
                </a:lnTo>
                <a:lnTo>
                  <a:pt x="729615" y="91693"/>
                </a:lnTo>
                <a:lnTo>
                  <a:pt x="732060" y="94995"/>
                </a:lnTo>
                <a:lnTo>
                  <a:pt x="732155" y="99567"/>
                </a:lnTo>
                <a:lnTo>
                  <a:pt x="731012" y="104328"/>
                </a:lnTo>
                <a:lnTo>
                  <a:pt x="727583" y="109839"/>
                </a:lnTo>
                <a:lnTo>
                  <a:pt x="721868" y="116087"/>
                </a:lnTo>
                <a:lnTo>
                  <a:pt x="713867" y="123062"/>
                </a:lnTo>
                <a:lnTo>
                  <a:pt x="626745" y="193674"/>
                </a:lnTo>
                <a:lnTo>
                  <a:pt x="695702" y="193674"/>
                </a:lnTo>
                <a:lnTo>
                  <a:pt x="757322" y="105973"/>
                </a:lnTo>
                <a:lnTo>
                  <a:pt x="797433" y="86740"/>
                </a:lnTo>
                <a:lnTo>
                  <a:pt x="797433" y="80263"/>
                </a:lnTo>
                <a:close/>
              </a:path>
              <a:path w="809625" h="315595">
                <a:moveTo>
                  <a:pt x="654050" y="80263"/>
                </a:moveTo>
                <a:lnTo>
                  <a:pt x="537083" y="80263"/>
                </a:lnTo>
                <a:lnTo>
                  <a:pt x="537083" y="86740"/>
                </a:lnTo>
                <a:lnTo>
                  <a:pt x="654050" y="86740"/>
                </a:lnTo>
                <a:lnTo>
                  <a:pt x="654050" y="80263"/>
                </a:lnTo>
                <a:close/>
              </a:path>
              <a:path w="809625" h="315595">
                <a:moveTo>
                  <a:pt x="379857" y="308990"/>
                </a:moveTo>
                <a:lnTo>
                  <a:pt x="261238" y="308990"/>
                </a:lnTo>
                <a:lnTo>
                  <a:pt x="261238" y="315467"/>
                </a:lnTo>
                <a:lnTo>
                  <a:pt x="379857" y="315467"/>
                </a:lnTo>
                <a:lnTo>
                  <a:pt x="379857" y="308990"/>
                </a:lnTo>
                <a:close/>
              </a:path>
              <a:path w="809625" h="315595">
                <a:moveTo>
                  <a:pt x="427872" y="203707"/>
                </a:moveTo>
                <a:lnTo>
                  <a:pt x="359537" y="203707"/>
                </a:lnTo>
                <a:lnTo>
                  <a:pt x="413385" y="271525"/>
                </a:lnTo>
                <a:lnTo>
                  <a:pt x="420385" y="280812"/>
                </a:lnTo>
                <a:lnTo>
                  <a:pt x="425386" y="288480"/>
                </a:lnTo>
                <a:lnTo>
                  <a:pt x="428386" y="294528"/>
                </a:lnTo>
                <a:lnTo>
                  <a:pt x="429314" y="298636"/>
                </a:lnTo>
                <a:lnTo>
                  <a:pt x="429387" y="301497"/>
                </a:lnTo>
                <a:lnTo>
                  <a:pt x="428244" y="303656"/>
                </a:lnTo>
                <a:lnTo>
                  <a:pt x="425958" y="305307"/>
                </a:lnTo>
                <a:lnTo>
                  <a:pt x="423799" y="307085"/>
                </a:lnTo>
                <a:lnTo>
                  <a:pt x="418719" y="308355"/>
                </a:lnTo>
                <a:lnTo>
                  <a:pt x="410972" y="308990"/>
                </a:lnTo>
                <a:lnTo>
                  <a:pt x="410972" y="315467"/>
                </a:lnTo>
                <a:lnTo>
                  <a:pt x="533400" y="315467"/>
                </a:lnTo>
                <a:lnTo>
                  <a:pt x="533400" y="308990"/>
                </a:lnTo>
                <a:lnTo>
                  <a:pt x="526669" y="308990"/>
                </a:lnTo>
                <a:lnTo>
                  <a:pt x="520192" y="307085"/>
                </a:lnTo>
                <a:lnTo>
                  <a:pt x="483870" y="273811"/>
                </a:lnTo>
                <a:lnTo>
                  <a:pt x="427872" y="203707"/>
                </a:lnTo>
                <a:close/>
              </a:path>
              <a:path w="809625" h="315595">
                <a:moveTo>
                  <a:pt x="370332" y="86740"/>
                </a:moveTo>
                <a:lnTo>
                  <a:pt x="275590" y="86740"/>
                </a:lnTo>
                <a:lnTo>
                  <a:pt x="280797" y="87883"/>
                </a:lnTo>
                <a:lnTo>
                  <a:pt x="284734" y="90042"/>
                </a:lnTo>
                <a:lnTo>
                  <a:pt x="294386" y="108457"/>
                </a:lnTo>
                <a:lnTo>
                  <a:pt x="294352" y="287400"/>
                </a:lnTo>
                <a:lnTo>
                  <a:pt x="293750" y="294258"/>
                </a:lnTo>
                <a:lnTo>
                  <a:pt x="292481" y="297052"/>
                </a:lnTo>
                <a:lnTo>
                  <a:pt x="290830" y="300989"/>
                </a:lnTo>
                <a:lnTo>
                  <a:pt x="288544" y="303783"/>
                </a:lnTo>
                <a:lnTo>
                  <a:pt x="285496" y="305307"/>
                </a:lnTo>
                <a:lnTo>
                  <a:pt x="281305" y="307720"/>
                </a:lnTo>
                <a:lnTo>
                  <a:pt x="275844" y="308990"/>
                </a:lnTo>
                <a:lnTo>
                  <a:pt x="371094" y="308990"/>
                </a:lnTo>
                <a:lnTo>
                  <a:pt x="364871" y="307974"/>
                </a:lnTo>
                <a:lnTo>
                  <a:pt x="356997" y="303656"/>
                </a:lnTo>
                <a:lnTo>
                  <a:pt x="354330" y="301116"/>
                </a:lnTo>
                <a:lnTo>
                  <a:pt x="351536" y="295020"/>
                </a:lnTo>
                <a:lnTo>
                  <a:pt x="350990" y="288480"/>
                </a:lnTo>
                <a:lnTo>
                  <a:pt x="350900" y="211073"/>
                </a:lnTo>
                <a:lnTo>
                  <a:pt x="359537" y="203707"/>
                </a:lnTo>
                <a:lnTo>
                  <a:pt x="427872" y="203707"/>
                </a:lnTo>
                <a:lnTo>
                  <a:pt x="419858" y="193674"/>
                </a:lnTo>
                <a:lnTo>
                  <a:pt x="350900" y="193674"/>
                </a:lnTo>
                <a:lnTo>
                  <a:pt x="350911" y="108457"/>
                </a:lnTo>
                <a:lnTo>
                  <a:pt x="351536" y="101218"/>
                </a:lnTo>
                <a:lnTo>
                  <a:pt x="352933" y="98297"/>
                </a:lnTo>
                <a:lnTo>
                  <a:pt x="354711" y="94487"/>
                </a:lnTo>
                <a:lnTo>
                  <a:pt x="356997" y="91820"/>
                </a:lnTo>
                <a:lnTo>
                  <a:pt x="364236" y="87883"/>
                </a:lnTo>
                <a:lnTo>
                  <a:pt x="370332" y="86740"/>
                </a:lnTo>
                <a:close/>
              </a:path>
              <a:path w="809625" h="315595">
                <a:moveTo>
                  <a:pt x="521588" y="80263"/>
                </a:moveTo>
                <a:lnTo>
                  <a:pt x="429895" y="80263"/>
                </a:lnTo>
                <a:lnTo>
                  <a:pt x="429895" y="86740"/>
                </a:lnTo>
                <a:lnTo>
                  <a:pt x="439928" y="86994"/>
                </a:lnTo>
                <a:lnTo>
                  <a:pt x="446278" y="87883"/>
                </a:lnTo>
                <a:lnTo>
                  <a:pt x="448818" y="89153"/>
                </a:lnTo>
                <a:lnTo>
                  <a:pt x="453771" y="91693"/>
                </a:lnTo>
                <a:lnTo>
                  <a:pt x="456216" y="94995"/>
                </a:lnTo>
                <a:lnTo>
                  <a:pt x="456311" y="99567"/>
                </a:lnTo>
                <a:lnTo>
                  <a:pt x="455167" y="104328"/>
                </a:lnTo>
                <a:lnTo>
                  <a:pt x="451738" y="109839"/>
                </a:lnTo>
                <a:lnTo>
                  <a:pt x="446024" y="116087"/>
                </a:lnTo>
                <a:lnTo>
                  <a:pt x="438023" y="123062"/>
                </a:lnTo>
                <a:lnTo>
                  <a:pt x="350900" y="193674"/>
                </a:lnTo>
                <a:lnTo>
                  <a:pt x="419858" y="193674"/>
                </a:lnTo>
                <a:lnTo>
                  <a:pt x="481478" y="105973"/>
                </a:lnTo>
                <a:lnTo>
                  <a:pt x="521588" y="86740"/>
                </a:lnTo>
                <a:lnTo>
                  <a:pt x="521588" y="80263"/>
                </a:lnTo>
                <a:close/>
              </a:path>
              <a:path w="809625" h="315595">
                <a:moveTo>
                  <a:pt x="378206" y="80263"/>
                </a:moveTo>
                <a:lnTo>
                  <a:pt x="261238" y="80263"/>
                </a:lnTo>
                <a:lnTo>
                  <a:pt x="261238" y="86740"/>
                </a:lnTo>
                <a:lnTo>
                  <a:pt x="378206" y="86740"/>
                </a:lnTo>
                <a:lnTo>
                  <a:pt x="378206" y="80263"/>
                </a:lnTo>
                <a:close/>
              </a:path>
              <a:path w="809625" h="315595">
                <a:moveTo>
                  <a:pt x="177292" y="0"/>
                </a:moveTo>
                <a:lnTo>
                  <a:pt x="125222" y="0"/>
                </a:lnTo>
                <a:lnTo>
                  <a:pt x="105029" y="60197"/>
                </a:lnTo>
                <a:lnTo>
                  <a:pt x="120015" y="60197"/>
                </a:lnTo>
                <a:lnTo>
                  <a:pt x="177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613528" y="5014468"/>
            <a:ext cx="809625" cy="315595"/>
          </a:xfrm>
          <a:custGeom>
            <a:avLst/>
            <a:gdLst/>
            <a:ahLst/>
            <a:cxnLst/>
            <a:rect l="l" t="t" r="r" b="b"/>
            <a:pathLst>
              <a:path w="809625" h="315595">
                <a:moveTo>
                  <a:pt x="104012" y="154685"/>
                </a:moveTo>
                <a:lnTo>
                  <a:pt x="67945" y="235584"/>
                </a:lnTo>
                <a:lnTo>
                  <a:pt x="139065" y="235584"/>
                </a:lnTo>
                <a:lnTo>
                  <a:pt x="104012" y="154685"/>
                </a:lnTo>
                <a:close/>
              </a:path>
              <a:path w="809625" h="315595">
                <a:moveTo>
                  <a:pt x="537083" y="80263"/>
                </a:moveTo>
                <a:lnTo>
                  <a:pt x="654050" y="80263"/>
                </a:lnTo>
                <a:lnTo>
                  <a:pt x="654050" y="86740"/>
                </a:lnTo>
                <a:lnTo>
                  <a:pt x="646176" y="86740"/>
                </a:lnTo>
                <a:lnTo>
                  <a:pt x="640080" y="87883"/>
                </a:lnTo>
                <a:lnTo>
                  <a:pt x="635888" y="90169"/>
                </a:lnTo>
                <a:lnTo>
                  <a:pt x="632841" y="91820"/>
                </a:lnTo>
                <a:lnTo>
                  <a:pt x="630555" y="94487"/>
                </a:lnTo>
                <a:lnTo>
                  <a:pt x="628776" y="98297"/>
                </a:lnTo>
                <a:lnTo>
                  <a:pt x="627380" y="101218"/>
                </a:lnTo>
                <a:lnTo>
                  <a:pt x="626745" y="108584"/>
                </a:lnTo>
                <a:lnTo>
                  <a:pt x="626745" y="120522"/>
                </a:lnTo>
                <a:lnTo>
                  <a:pt x="626745" y="193674"/>
                </a:lnTo>
                <a:lnTo>
                  <a:pt x="713867" y="123062"/>
                </a:lnTo>
                <a:lnTo>
                  <a:pt x="721868" y="116087"/>
                </a:lnTo>
                <a:lnTo>
                  <a:pt x="727583" y="109839"/>
                </a:lnTo>
                <a:lnTo>
                  <a:pt x="731012" y="104328"/>
                </a:lnTo>
                <a:lnTo>
                  <a:pt x="732155" y="99567"/>
                </a:lnTo>
                <a:lnTo>
                  <a:pt x="732155" y="95122"/>
                </a:lnTo>
                <a:lnTo>
                  <a:pt x="705738" y="86740"/>
                </a:lnTo>
                <a:lnTo>
                  <a:pt x="705738" y="80263"/>
                </a:lnTo>
                <a:lnTo>
                  <a:pt x="797433" y="80263"/>
                </a:lnTo>
                <a:lnTo>
                  <a:pt x="797433" y="86740"/>
                </a:lnTo>
                <a:lnTo>
                  <a:pt x="789305" y="87248"/>
                </a:lnTo>
                <a:lnTo>
                  <a:pt x="782828" y="88772"/>
                </a:lnTo>
                <a:lnTo>
                  <a:pt x="745871" y="115188"/>
                </a:lnTo>
                <a:lnTo>
                  <a:pt x="677037" y="170306"/>
                </a:lnTo>
                <a:lnTo>
                  <a:pt x="759713" y="273811"/>
                </a:lnTo>
                <a:lnTo>
                  <a:pt x="789813" y="303402"/>
                </a:lnTo>
                <a:lnTo>
                  <a:pt x="802513" y="308990"/>
                </a:lnTo>
                <a:lnTo>
                  <a:pt x="809244" y="308990"/>
                </a:lnTo>
                <a:lnTo>
                  <a:pt x="809244" y="315467"/>
                </a:lnTo>
                <a:lnTo>
                  <a:pt x="686816" y="315467"/>
                </a:lnTo>
                <a:lnTo>
                  <a:pt x="686816" y="308990"/>
                </a:lnTo>
                <a:lnTo>
                  <a:pt x="694563" y="308355"/>
                </a:lnTo>
                <a:lnTo>
                  <a:pt x="699643" y="307085"/>
                </a:lnTo>
                <a:lnTo>
                  <a:pt x="701801" y="305307"/>
                </a:lnTo>
                <a:lnTo>
                  <a:pt x="704088" y="303656"/>
                </a:lnTo>
                <a:lnTo>
                  <a:pt x="705231" y="301497"/>
                </a:lnTo>
                <a:lnTo>
                  <a:pt x="705231" y="298957"/>
                </a:lnTo>
                <a:lnTo>
                  <a:pt x="704230" y="294528"/>
                </a:lnTo>
                <a:lnTo>
                  <a:pt x="701230" y="288480"/>
                </a:lnTo>
                <a:lnTo>
                  <a:pt x="696229" y="280812"/>
                </a:lnTo>
                <a:lnTo>
                  <a:pt x="689229" y="271525"/>
                </a:lnTo>
                <a:lnTo>
                  <a:pt x="635381" y="203707"/>
                </a:lnTo>
                <a:lnTo>
                  <a:pt x="626745" y="211073"/>
                </a:lnTo>
                <a:lnTo>
                  <a:pt x="626745" y="275208"/>
                </a:lnTo>
                <a:lnTo>
                  <a:pt x="626745" y="287400"/>
                </a:lnTo>
                <a:lnTo>
                  <a:pt x="636778" y="305815"/>
                </a:lnTo>
                <a:lnTo>
                  <a:pt x="640715" y="307974"/>
                </a:lnTo>
                <a:lnTo>
                  <a:pt x="646938" y="308990"/>
                </a:lnTo>
                <a:lnTo>
                  <a:pt x="655701" y="308990"/>
                </a:lnTo>
                <a:lnTo>
                  <a:pt x="655701" y="315467"/>
                </a:lnTo>
                <a:lnTo>
                  <a:pt x="537083" y="315467"/>
                </a:lnTo>
                <a:lnTo>
                  <a:pt x="537083" y="308990"/>
                </a:lnTo>
                <a:lnTo>
                  <a:pt x="544830" y="308990"/>
                </a:lnTo>
                <a:lnTo>
                  <a:pt x="551688" y="308990"/>
                </a:lnTo>
                <a:lnTo>
                  <a:pt x="557149" y="307720"/>
                </a:lnTo>
                <a:lnTo>
                  <a:pt x="561340" y="305307"/>
                </a:lnTo>
                <a:lnTo>
                  <a:pt x="564388" y="303783"/>
                </a:lnTo>
                <a:lnTo>
                  <a:pt x="566674" y="300989"/>
                </a:lnTo>
                <a:lnTo>
                  <a:pt x="568325" y="297052"/>
                </a:lnTo>
                <a:lnTo>
                  <a:pt x="569595" y="294258"/>
                </a:lnTo>
                <a:lnTo>
                  <a:pt x="570230" y="287019"/>
                </a:lnTo>
                <a:lnTo>
                  <a:pt x="570230" y="275208"/>
                </a:lnTo>
                <a:lnTo>
                  <a:pt x="570230" y="120522"/>
                </a:lnTo>
                <a:lnTo>
                  <a:pt x="570230" y="108457"/>
                </a:lnTo>
                <a:lnTo>
                  <a:pt x="569595" y="100964"/>
                </a:lnTo>
                <a:lnTo>
                  <a:pt x="551434" y="86740"/>
                </a:lnTo>
                <a:lnTo>
                  <a:pt x="544830" y="86740"/>
                </a:lnTo>
                <a:lnTo>
                  <a:pt x="537083" y="86740"/>
                </a:lnTo>
                <a:lnTo>
                  <a:pt x="537083" y="80263"/>
                </a:lnTo>
                <a:close/>
              </a:path>
              <a:path w="809625" h="315595">
                <a:moveTo>
                  <a:pt x="261238" y="80263"/>
                </a:moveTo>
                <a:lnTo>
                  <a:pt x="378206" y="80263"/>
                </a:lnTo>
                <a:lnTo>
                  <a:pt x="378206" y="86740"/>
                </a:lnTo>
                <a:lnTo>
                  <a:pt x="370332" y="86740"/>
                </a:lnTo>
                <a:lnTo>
                  <a:pt x="364236" y="87883"/>
                </a:lnTo>
                <a:lnTo>
                  <a:pt x="360045" y="90169"/>
                </a:lnTo>
                <a:lnTo>
                  <a:pt x="356997" y="91820"/>
                </a:lnTo>
                <a:lnTo>
                  <a:pt x="354711" y="94487"/>
                </a:lnTo>
                <a:lnTo>
                  <a:pt x="352933" y="98297"/>
                </a:lnTo>
                <a:lnTo>
                  <a:pt x="351536" y="101218"/>
                </a:lnTo>
                <a:lnTo>
                  <a:pt x="350900" y="108584"/>
                </a:lnTo>
                <a:lnTo>
                  <a:pt x="350900" y="120522"/>
                </a:lnTo>
                <a:lnTo>
                  <a:pt x="350900" y="193674"/>
                </a:lnTo>
                <a:lnTo>
                  <a:pt x="438023" y="123062"/>
                </a:lnTo>
                <a:lnTo>
                  <a:pt x="446024" y="116087"/>
                </a:lnTo>
                <a:lnTo>
                  <a:pt x="451738" y="109839"/>
                </a:lnTo>
                <a:lnTo>
                  <a:pt x="455167" y="104328"/>
                </a:lnTo>
                <a:lnTo>
                  <a:pt x="456311" y="99567"/>
                </a:lnTo>
                <a:lnTo>
                  <a:pt x="456311" y="95122"/>
                </a:lnTo>
                <a:lnTo>
                  <a:pt x="429895" y="86740"/>
                </a:lnTo>
                <a:lnTo>
                  <a:pt x="429895" y="80263"/>
                </a:lnTo>
                <a:lnTo>
                  <a:pt x="521588" y="80263"/>
                </a:lnTo>
                <a:lnTo>
                  <a:pt x="521588" y="86740"/>
                </a:lnTo>
                <a:lnTo>
                  <a:pt x="513461" y="87248"/>
                </a:lnTo>
                <a:lnTo>
                  <a:pt x="506984" y="88772"/>
                </a:lnTo>
                <a:lnTo>
                  <a:pt x="470026" y="115188"/>
                </a:lnTo>
                <a:lnTo>
                  <a:pt x="401193" y="170306"/>
                </a:lnTo>
                <a:lnTo>
                  <a:pt x="483870" y="273811"/>
                </a:lnTo>
                <a:lnTo>
                  <a:pt x="513969" y="303402"/>
                </a:lnTo>
                <a:lnTo>
                  <a:pt x="526669" y="308990"/>
                </a:lnTo>
                <a:lnTo>
                  <a:pt x="533400" y="308990"/>
                </a:lnTo>
                <a:lnTo>
                  <a:pt x="533400" y="315467"/>
                </a:lnTo>
                <a:lnTo>
                  <a:pt x="410972" y="315467"/>
                </a:lnTo>
                <a:lnTo>
                  <a:pt x="410972" y="308990"/>
                </a:lnTo>
                <a:lnTo>
                  <a:pt x="418719" y="308355"/>
                </a:lnTo>
                <a:lnTo>
                  <a:pt x="423799" y="307085"/>
                </a:lnTo>
                <a:lnTo>
                  <a:pt x="425958" y="305307"/>
                </a:lnTo>
                <a:lnTo>
                  <a:pt x="428244" y="303656"/>
                </a:lnTo>
                <a:lnTo>
                  <a:pt x="429387" y="301497"/>
                </a:lnTo>
                <a:lnTo>
                  <a:pt x="429387" y="298957"/>
                </a:lnTo>
                <a:lnTo>
                  <a:pt x="428386" y="294528"/>
                </a:lnTo>
                <a:lnTo>
                  <a:pt x="425386" y="288480"/>
                </a:lnTo>
                <a:lnTo>
                  <a:pt x="420385" y="280812"/>
                </a:lnTo>
                <a:lnTo>
                  <a:pt x="413385" y="271525"/>
                </a:lnTo>
                <a:lnTo>
                  <a:pt x="359537" y="203707"/>
                </a:lnTo>
                <a:lnTo>
                  <a:pt x="350900" y="211073"/>
                </a:lnTo>
                <a:lnTo>
                  <a:pt x="350900" y="275208"/>
                </a:lnTo>
                <a:lnTo>
                  <a:pt x="350900" y="287400"/>
                </a:lnTo>
                <a:lnTo>
                  <a:pt x="360934" y="305815"/>
                </a:lnTo>
                <a:lnTo>
                  <a:pt x="364871" y="307974"/>
                </a:lnTo>
                <a:lnTo>
                  <a:pt x="371094" y="308990"/>
                </a:lnTo>
                <a:lnTo>
                  <a:pt x="379857" y="308990"/>
                </a:lnTo>
                <a:lnTo>
                  <a:pt x="379857" y="315467"/>
                </a:lnTo>
                <a:lnTo>
                  <a:pt x="261238" y="315467"/>
                </a:lnTo>
                <a:lnTo>
                  <a:pt x="261238" y="308990"/>
                </a:lnTo>
                <a:lnTo>
                  <a:pt x="268986" y="308990"/>
                </a:lnTo>
                <a:lnTo>
                  <a:pt x="275844" y="308990"/>
                </a:lnTo>
                <a:lnTo>
                  <a:pt x="281305" y="307720"/>
                </a:lnTo>
                <a:lnTo>
                  <a:pt x="285496" y="305307"/>
                </a:lnTo>
                <a:lnTo>
                  <a:pt x="288544" y="303783"/>
                </a:lnTo>
                <a:lnTo>
                  <a:pt x="290830" y="300989"/>
                </a:lnTo>
                <a:lnTo>
                  <a:pt x="292481" y="297052"/>
                </a:lnTo>
                <a:lnTo>
                  <a:pt x="293750" y="294258"/>
                </a:lnTo>
                <a:lnTo>
                  <a:pt x="294386" y="287019"/>
                </a:lnTo>
                <a:lnTo>
                  <a:pt x="294386" y="275208"/>
                </a:lnTo>
                <a:lnTo>
                  <a:pt x="294386" y="120522"/>
                </a:lnTo>
                <a:lnTo>
                  <a:pt x="294386" y="108457"/>
                </a:lnTo>
                <a:lnTo>
                  <a:pt x="293750" y="100964"/>
                </a:lnTo>
                <a:lnTo>
                  <a:pt x="275590" y="86740"/>
                </a:lnTo>
                <a:lnTo>
                  <a:pt x="268986" y="86740"/>
                </a:lnTo>
                <a:lnTo>
                  <a:pt x="261238" y="86740"/>
                </a:lnTo>
                <a:lnTo>
                  <a:pt x="261238" y="80263"/>
                </a:lnTo>
                <a:close/>
              </a:path>
              <a:path w="809625" h="315595">
                <a:moveTo>
                  <a:pt x="124968" y="75437"/>
                </a:moveTo>
                <a:lnTo>
                  <a:pt x="128270" y="75437"/>
                </a:lnTo>
                <a:lnTo>
                  <a:pt x="213106" y="268223"/>
                </a:lnTo>
                <a:lnTo>
                  <a:pt x="218864" y="280675"/>
                </a:lnTo>
                <a:lnTo>
                  <a:pt x="249682" y="308990"/>
                </a:lnTo>
                <a:lnTo>
                  <a:pt x="249682" y="315467"/>
                </a:lnTo>
                <a:lnTo>
                  <a:pt x="135890" y="315467"/>
                </a:lnTo>
                <a:lnTo>
                  <a:pt x="135890" y="308990"/>
                </a:lnTo>
                <a:lnTo>
                  <a:pt x="140588" y="308990"/>
                </a:lnTo>
                <a:lnTo>
                  <a:pt x="149733" y="308990"/>
                </a:lnTo>
                <a:lnTo>
                  <a:pt x="156083" y="307720"/>
                </a:lnTo>
                <a:lnTo>
                  <a:pt x="159893" y="305180"/>
                </a:lnTo>
                <a:lnTo>
                  <a:pt x="162433" y="303275"/>
                </a:lnTo>
                <a:lnTo>
                  <a:pt x="163703" y="300608"/>
                </a:lnTo>
                <a:lnTo>
                  <a:pt x="163703" y="297179"/>
                </a:lnTo>
                <a:lnTo>
                  <a:pt x="163703" y="295147"/>
                </a:lnTo>
                <a:lnTo>
                  <a:pt x="163322" y="292988"/>
                </a:lnTo>
                <a:lnTo>
                  <a:pt x="162560" y="290829"/>
                </a:lnTo>
                <a:lnTo>
                  <a:pt x="162433" y="289686"/>
                </a:lnTo>
                <a:lnTo>
                  <a:pt x="160655" y="285368"/>
                </a:lnTo>
                <a:lnTo>
                  <a:pt x="157353" y="277748"/>
                </a:lnTo>
                <a:lnTo>
                  <a:pt x="144907" y="248538"/>
                </a:lnTo>
                <a:lnTo>
                  <a:pt x="61849" y="248538"/>
                </a:lnTo>
                <a:lnTo>
                  <a:pt x="51943" y="271398"/>
                </a:lnTo>
                <a:lnTo>
                  <a:pt x="48768" y="279018"/>
                </a:lnTo>
                <a:lnTo>
                  <a:pt x="47117" y="285241"/>
                </a:lnTo>
                <a:lnTo>
                  <a:pt x="47117" y="290321"/>
                </a:lnTo>
                <a:lnTo>
                  <a:pt x="47117" y="296798"/>
                </a:lnTo>
                <a:lnTo>
                  <a:pt x="49784" y="301751"/>
                </a:lnTo>
                <a:lnTo>
                  <a:pt x="55118" y="304799"/>
                </a:lnTo>
                <a:lnTo>
                  <a:pt x="58293" y="306704"/>
                </a:lnTo>
                <a:lnTo>
                  <a:pt x="65912" y="308101"/>
                </a:lnTo>
                <a:lnTo>
                  <a:pt x="78232" y="308990"/>
                </a:lnTo>
                <a:lnTo>
                  <a:pt x="78232" y="315467"/>
                </a:lnTo>
                <a:lnTo>
                  <a:pt x="0" y="315467"/>
                </a:lnTo>
                <a:lnTo>
                  <a:pt x="0" y="308990"/>
                </a:lnTo>
                <a:lnTo>
                  <a:pt x="8382" y="307720"/>
                </a:lnTo>
                <a:lnTo>
                  <a:pt x="15367" y="304164"/>
                </a:lnTo>
                <a:lnTo>
                  <a:pt x="40894" y="263016"/>
                </a:lnTo>
                <a:lnTo>
                  <a:pt x="124968" y="75437"/>
                </a:lnTo>
                <a:close/>
              </a:path>
              <a:path w="809625" h="315595">
                <a:moveTo>
                  <a:pt x="125222" y="0"/>
                </a:moveTo>
                <a:lnTo>
                  <a:pt x="177292" y="0"/>
                </a:lnTo>
                <a:lnTo>
                  <a:pt x="120015" y="60197"/>
                </a:lnTo>
                <a:lnTo>
                  <a:pt x="105029" y="60197"/>
                </a:lnTo>
                <a:lnTo>
                  <a:pt x="125222" y="0"/>
                </a:lnTo>
                <a:close/>
              </a:path>
            </a:pathLst>
          </a:custGeom>
          <a:ln w="9144">
            <a:solidFill>
              <a:srgbClr val="565F6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48639" y="-57785"/>
            <a:ext cx="7046721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3327679"/>
            <a:ext cx="8072755" cy="2416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1620" y="478358"/>
            <a:ext cx="592798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dirty="0"/>
              <a:t>Az EU </a:t>
            </a:r>
            <a:r>
              <a:rPr lang="en-US" dirty="0" err="1"/>
              <a:t>Közjogi</a:t>
            </a:r>
            <a:r>
              <a:rPr lang="en-US" dirty="0"/>
              <a:t> </a:t>
            </a:r>
            <a:r>
              <a:rPr lang="en-US" dirty="0" err="1"/>
              <a:t>alapjai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057400" y="1600200"/>
            <a:ext cx="5927980" cy="144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INITB127 – </a:t>
            </a:r>
            <a:r>
              <a:rPr lang="en-US" b="1" dirty="0" err="1">
                <a:solidFill>
                  <a:prstClr val="black"/>
                </a:solidFill>
              </a:rPr>
              <a:t>ÁNTK</a:t>
            </a:r>
            <a:r>
              <a:rPr lang="en-US" b="1" dirty="0">
                <a:solidFill>
                  <a:prstClr val="black"/>
                </a:solidFill>
              </a:rPr>
              <a:t> –</a:t>
            </a:r>
            <a:r>
              <a:rPr lang="en-US" b="1" dirty="0" err="1">
                <a:solidFill>
                  <a:prstClr val="black"/>
                </a:solidFill>
              </a:rPr>
              <a:t>EUKM</a:t>
            </a:r>
            <a:r>
              <a:rPr lang="en-US" b="1" dirty="0">
                <a:solidFill>
                  <a:prstClr val="black"/>
                </a:solidFill>
              </a:rPr>
              <a:t> – </a:t>
            </a:r>
            <a:r>
              <a:rPr lang="en-US" b="1" dirty="0" err="1">
                <a:solidFill>
                  <a:prstClr val="black"/>
                </a:solidFill>
              </a:rPr>
              <a:t>Európai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Köz</a:t>
            </a:r>
            <a:r>
              <a:rPr lang="en-US" b="1" dirty="0">
                <a:solidFill>
                  <a:prstClr val="black"/>
                </a:solidFill>
              </a:rPr>
              <a:t>- </a:t>
            </a:r>
            <a:r>
              <a:rPr lang="en-US" b="1" dirty="0" err="1">
                <a:solidFill>
                  <a:prstClr val="black"/>
                </a:solidFill>
              </a:rPr>
              <a:t>és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Magánjogi</a:t>
            </a: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err="1">
                <a:solidFill>
                  <a:prstClr val="black"/>
                </a:solidFill>
              </a:rPr>
              <a:t>Tanszék</a:t>
            </a:r>
            <a:endParaRPr lang="en-US" b="1" dirty="0">
              <a:solidFill>
                <a:prstClr val="black"/>
              </a:solidFill>
            </a:endParaRPr>
          </a:p>
          <a:p>
            <a:pPr marL="12700" marR="60071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en-US" sz="1800" b="1" dirty="0">
              <a:latin typeface="Times New Roman"/>
              <a:cs typeface="Times New Roman"/>
            </a:endParaRPr>
          </a:p>
          <a:p>
            <a:pPr marL="12700" marR="60071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lang="en-US" b="1" dirty="0">
                <a:latin typeface="Times New Roman"/>
                <a:cs typeface="Times New Roman"/>
              </a:rPr>
              <a:t>                                         Szirbik </a:t>
            </a:r>
            <a:r>
              <a:rPr lang="en-US" b="1" dirty="0" err="1">
                <a:latin typeface="Times New Roman"/>
                <a:cs typeface="Times New Roman"/>
              </a:rPr>
              <a:t>Miklós</a:t>
            </a:r>
            <a:endParaRPr lang="en-US" sz="1800" b="1" dirty="0">
              <a:latin typeface="Times New Roman"/>
              <a:cs typeface="Times New Roman"/>
            </a:endParaRPr>
          </a:p>
          <a:p>
            <a:pPr marL="12700" marR="600710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endParaRPr lang="en-US" b="1" dirty="0">
              <a:latin typeface="Times New Roman"/>
              <a:cs typeface="Times New Roman"/>
            </a:endParaRPr>
          </a:p>
          <a:p>
            <a:pPr marL="12700" marR="600710" algn="ctr">
              <a:lnSpc>
                <a:spcPct val="100000"/>
              </a:lnSpc>
              <a:spcBef>
                <a:spcPts val="100"/>
              </a:spcBef>
              <a:tabLst>
                <a:tab pos="354965" algn="l"/>
                <a:tab pos="355600" algn="l"/>
              </a:tabLst>
            </a:pPr>
            <a:r>
              <a:rPr lang="en-US" sz="1800" b="1" dirty="0">
                <a:latin typeface="Times New Roman"/>
                <a:cs typeface="Times New Roman"/>
              </a:rPr>
              <a:t>           II. </a:t>
            </a:r>
            <a:r>
              <a:rPr lang="en-US" sz="1800" b="1" dirty="0" err="1">
                <a:latin typeface="Times New Roman"/>
                <a:cs typeface="Times New Roman"/>
              </a:rPr>
              <a:t>Célok</a:t>
            </a:r>
            <a:r>
              <a:rPr lang="en-US" sz="1800" b="1" dirty="0">
                <a:latin typeface="Times New Roman"/>
                <a:cs typeface="Times New Roman"/>
              </a:rPr>
              <a:t>, </a:t>
            </a:r>
            <a:r>
              <a:rPr lang="en-US" sz="1800" b="1" dirty="0" err="1">
                <a:latin typeface="Times New Roman"/>
                <a:cs typeface="Times New Roman"/>
              </a:rPr>
              <a:t>jogalanyiság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endParaRPr sz="1800" b="1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5177" y="269240"/>
            <a:ext cx="6996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Fejlődési </a:t>
            </a:r>
            <a:r>
              <a:rPr sz="3600" spc="-5" dirty="0"/>
              <a:t>fokozatok </a:t>
            </a:r>
            <a:r>
              <a:rPr sz="3600" dirty="0"/>
              <a:t>és a </a:t>
            </a:r>
            <a:r>
              <a:rPr sz="3600" spc="-5" dirty="0"/>
              <a:t>mai</a:t>
            </a:r>
            <a:r>
              <a:rPr sz="3600" spc="-75" dirty="0"/>
              <a:t> </a:t>
            </a:r>
            <a:r>
              <a:rPr sz="3600" spc="-5" dirty="0"/>
              <a:t>helyzet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1281"/>
            <a:ext cx="23844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463675" algn="l"/>
              </a:tabLst>
            </a:pPr>
            <a:r>
              <a:rPr sz="2800" dirty="0">
                <a:latin typeface="Times New Roman"/>
                <a:cs typeface="Times New Roman"/>
              </a:rPr>
              <a:t>198</a:t>
            </a:r>
            <a:r>
              <a:rPr sz="2800" spc="-10" dirty="0">
                <a:latin typeface="Times New Roman"/>
                <a:cs typeface="Times New Roman"/>
              </a:rPr>
              <a:t>5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Times New Roman"/>
                <a:cs typeface="Times New Roman"/>
              </a:rPr>
              <a:t>Vál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ás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92907" y="1621281"/>
            <a:ext cx="5417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98090" algn="l"/>
                <a:tab pos="4157979" algn="l"/>
              </a:tabLst>
            </a:pPr>
            <a:r>
              <a:rPr sz="2800" spc="-5" dirty="0">
                <a:latin typeface="Times New Roman"/>
                <a:cs typeface="Times New Roman"/>
              </a:rPr>
              <a:t>tula</a:t>
            </a:r>
            <a:r>
              <a:rPr sz="2800" spc="-20" dirty="0">
                <a:latin typeface="Times New Roman"/>
                <a:cs typeface="Times New Roman"/>
              </a:rPr>
              <a:t>j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k</a:t>
            </a:r>
            <a:r>
              <a:rPr sz="2800" spc="-25" dirty="0">
                <a:latin typeface="Times New Roman"/>
                <a:cs typeface="Times New Roman"/>
              </a:rPr>
              <a:t>é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p</a:t>
            </a:r>
            <a:r>
              <a:rPr sz="2800" spc="-5" dirty="0">
                <a:latin typeface="Times New Roman"/>
                <a:cs typeface="Times New Roman"/>
              </a:rPr>
              <a:t>en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Egy</a:t>
            </a:r>
            <a:r>
              <a:rPr sz="2800" b="1" dirty="0">
                <a:latin typeface="Times New Roman"/>
                <a:cs typeface="Times New Roman"/>
              </a:rPr>
              <a:t>s</a:t>
            </a:r>
            <a:r>
              <a:rPr sz="2800" b="1" spc="-5" dirty="0">
                <a:latin typeface="Times New Roman"/>
                <a:cs typeface="Times New Roman"/>
              </a:rPr>
              <a:t>éges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Euró</a:t>
            </a:r>
            <a:r>
              <a:rPr sz="2800" b="1" spc="10" dirty="0">
                <a:latin typeface="Times New Roman"/>
                <a:cs typeface="Times New Roman"/>
              </a:rPr>
              <a:t>p</a:t>
            </a:r>
            <a:r>
              <a:rPr sz="2800" b="1" spc="-5" dirty="0">
                <a:latin typeface="Times New Roman"/>
                <a:cs typeface="Times New Roman"/>
              </a:rPr>
              <a:t>ai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39" y="2048078"/>
            <a:ext cx="72091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Times New Roman"/>
                <a:cs typeface="Times New Roman"/>
              </a:rPr>
              <a:t>Okmány pozitív </a:t>
            </a:r>
            <a:r>
              <a:rPr sz="2800" b="1" spc="-5" dirty="0">
                <a:latin typeface="Times New Roman"/>
                <a:cs typeface="Times New Roman"/>
              </a:rPr>
              <a:t>integráció </a:t>
            </a:r>
            <a:r>
              <a:rPr sz="2800" spc="-5" dirty="0">
                <a:latin typeface="Times New Roman"/>
                <a:cs typeface="Times New Roman"/>
              </a:rPr>
              <a:t>előtérbe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helyezésével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39" y="2987167"/>
            <a:ext cx="30333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25420" algn="l"/>
              </a:tabLst>
            </a:pPr>
            <a:r>
              <a:rPr sz="2800" b="1" spc="5" dirty="0">
                <a:latin typeface="Times New Roman"/>
                <a:cs typeface="Times New Roman"/>
              </a:rPr>
              <a:t>s</a:t>
            </a:r>
            <a:r>
              <a:rPr sz="2800" b="1" spc="-40" dirty="0">
                <a:latin typeface="Times New Roman"/>
                <a:cs typeface="Times New Roman"/>
              </a:rPr>
              <a:t>z</a:t>
            </a:r>
            <a:r>
              <a:rPr sz="2800" b="1" spc="-10" dirty="0">
                <a:latin typeface="Times New Roman"/>
                <a:cs typeface="Times New Roman"/>
              </a:rPr>
              <a:t>u</a:t>
            </a:r>
            <a:r>
              <a:rPr sz="2800" b="1" dirty="0">
                <a:latin typeface="Times New Roman"/>
                <a:cs typeface="Times New Roman"/>
              </a:rPr>
              <a:t>b</a:t>
            </a:r>
            <a:r>
              <a:rPr sz="2800" b="1" spc="5" dirty="0">
                <a:latin typeface="Times New Roman"/>
                <a:cs typeface="Times New Roman"/>
              </a:rPr>
              <a:t>s</a:t>
            </a:r>
            <a:r>
              <a:rPr sz="2800" b="1" spc="-40" dirty="0">
                <a:latin typeface="Times New Roman"/>
                <a:cs typeface="Times New Roman"/>
              </a:rPr>
              <a:t>z</a:t>
            </a:r>
            <a:r>
              <a:rPr sz="2800" b="1" spc="5" dirty="0">
                <a:latin typeface="Times New Roman"/>
                <a:cs typeface="Times New Roman"/>
              </a:rPr>
              <a:t>i</a:t>
            </a:r>
            <a:r>
              <a:rPr sz="2800" b="1" spc="-10" dirty="0">
                <a:latin typeface="Times New Roman"/>
                <a:cs typeface="Times New Roman"/>
              </a:rPr>
              <a:t>di</a:t>
            </a:r>
            <a:r>
              <a:rPr sz="2800" b="1" spc="5" dirty="0">
                <a:latin typeface="Times New Roman"/>
                <a:cs typeface="Times New Roman"/>
              </a:rPr>
              <a:t>a</a:t>
            </a:r>
            <a:r>
              <a:rPr sz="2800" b="1" spc="-5" dirty="0">
                <a:latin typeface="Times New Roman"/>
                <a:cs typeface="Times New Roman"/>
              </a:rPr>
              <a:t>ritás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10" dirty="0">
                <a:latin typeface="Times New Roman"/>
                <a:cs typeface="Times New Roman"/>
              </a:rPr>
              <a:t>és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2560447"/>
            <a:ext cx="58858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  <a:tab pos="1774189" algn="l"/>
                <a:tab pos="3527425" algn="l"/>
              </a:tabLst>
            </a:pPr>
            <a:r>
              <a:rPr sz="2800" dirty="0">
                <a:latin typeface="Times New Roman"/>
                <a:cs typeface="Times New Roman"/>
              </a:rPr>
              <a:t>1993:	</a:t>
            </a:r>
            <a:r>
              <a:rPr sz="2800" spc="-5" dirty="0">
                <a:latin typeface="Times New Roman"/>
                <a:cs typeface="Times New Roman"/>
              </a:rPr>
              <a:t>egyfajta	ellenreakcióként</a:t>
            </a:r>
            <a:endParaRPr sz="2800">
              <a:latin typeface="Times New Roman"/>
              <a:cs typeface="Times New Roman"/>
            </a:endParaRPr>
          </a:p>
          <a:p>
            <a:pPr marL="3824604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arányosság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10908" y="2560447"/>
            <a:ext cx="20967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egj</a:t>
            </a:r>
            <a:r>
              <a:rPr sz="280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lenik</a:t>
            </a:r>
            <a:endParaRPr sz="2800">
              <a:latin typeface="Times New Roman"/>
              <a:cs typeface="Times New Roman"/>
            </a:endParaRPr>
          </a:p>
          <a:p>
            <a:pPr marR="5715" algn="r">
              <a:lnSpc>
                <a:spcPct val="100000"/>
              </a:lnSpc>
            </a:pPr>
            <a:r>
              <a:rPr sz="2800" b="1" spc="-10" dirty="0">
                <a:latin typeface="Times New Roman"/>
                <a:cs typeface="Times New Roman"/>
              </a:rPr>
              <a:t>követelménye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775"/>
              </a:spcBef>
            </a:pPr>
            <a:r>
              <a:rPr spc="-5" dirty="0"/>
              <a:t>Maastrichti</a:t>
            </a:r>
            <a:r>
              <a:rPr spc="-20" dirty="0"/>
              <a:t> </a:t>
            </a:r>
            <a:r>
              <a:rPr spc="-10" dirty="0"/>
              <a:t>Szerződéssel</a:t>
            </a:r>
          </a:p>
          <a:p>
            <a:pPr marL="355600" marR="5080" indent="-342900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354965" algn="l"/>
                <a:tab pos="355600" algn="l"/>
                <a:tab pos="1411605" algn="l"/>
                <a:tab pos="2403475" algn="l"/>
                <a:tab pos="4441825" algn="l"/>
                <a:tab pos="6501130" algn="l"/>
              </a:tabLst>
            </a:pPr>
            <a:r>
              <a:rPr dirty="0"/>
              <a:t>2002</a:t>
            </a:r>
            <a:r>
              <a:rPr spc="-5" dirty="0"/>
              <a:t>:</a:t>
            </a:r>
            <a:r>
              <a:rPr dirty="0"/>
              <a:t>	</a:t>
            </a:r>
            <a:r>
              <a:rPr spc="-5" dirty="0"/>
              <a:t>E</a:t>
            </a:r>
            <a:r>
              <a:rPr spc="-20" dirty="0"/>
              <a:t>u</a:t>
            </a:r>
            <a:r>
              <a:rPr spc="-5" dirty="0"/>
              <a:t>ró</a:t>
            </a:r>
            <a:r>
              <a:rPr dirty="0"/>
              <a:t>	</a:t>
            </a:r>
            <a:r>
              <a:rPr spc="-5" dirty="0"/>
              <a:t>megjelenése</a:t>
            </a:r>
            <a:r>
              <a:rPr dirty="0"/>
              <a:t>	</a:t>
            </a:r>
            <a:r>
              <a:rPr b="0" spc="-5" dirty="0">
                <a:latin typeface="Times New Roman"/>
                <a:cs typeface="Times New Roman"/>
              </a:rPr>
              <a:t>l</a:t>
            </a:r>
            <a:r>
              <a:rPr b="0" spc="-20" dirty="0">
                <a:latin typeface="Times New Roman"/>
                <a:cs typeface="Times New Roman"/>
              </a:rPr>
              <a:t>e</a:t>
            </a:r>
            <a:r>
              <a:rPr b="0" spc="-5" dirty="0">
                <a:latin typeface="Times New Roman"/>
                <a:cs typeface="Times New Roman"/>
              </a:rPr>
              <a:t>g</a:t>
            </a:r>
            <a:r>
              <a:rPr b="0" dirty="0">
                <a:latin typeface="Times New Roman"/>
                <a:cs typeface="Times New Roman"/>
              </a:rPr>
              <a:t>f</a:t>
            </a:r>
            <a:r>
              <a:rPr b="0" spc="-5" dirty="0">
                <a:latin typeface="Times New Roman"/>
                <a:cs typeface="Times New Roman"/>
              </a:rPr>
              <a:t>o</a:t>
            </a:r>
            <a:r>
              <a:rPr b="0" dirty="0">
                <a:latin typeface="Times New Roman"/>
                <a:cs typeface="Times New Roman"/>
              </a:rPr>
              <a:t>n</a:t>
            </a:r>
            <a:r>
              <a:rPr b="0" spc="-15" dirty="0">
                <a:latin typeface="Times New Roman"/>
                <a:cs typeface="Times New Roman"/>
              </a:rPr>
              <a:t>t</a:t>
            </a:r>
            <a:r>
              <a:rPr b="0" spc="-5" dirty="0">
                <a:latin typeface="Times New Roman"/>
                <a:cs typeface="Times New Roman"/>
              </a:rPr>
              <a:t>o</a:t>
            </a:r>
            <a:r>
              <a:rPr b="0" dirty="0">
                <a:latin typeface="Times New Roman"/>
                <a:cs typeface="Times New Roman"/>
              </a:rPr>
              <a:t>s</a:t>
            </a:r>
            <a:r>
              <a:rPr b="0" spc="-5" dirty="0">
                <a:latin typeface="Times New Roman"/>
                <a:cs typeface="Times New Roman"/>
              </a:rPr>
              <a:t>a</a:t>
            </a:r>
            <a:r>
              <a:rPr b="0" spc="-20" dirty="0">
                <a:latin typeface="Times New Roman"/>
                <a:cs typeface="Times New Roman"/>
              </a:rPr>
              <a:t>b</a:t>
            </a:r>
            <a:r>
              <a:rPr b="0" spc="-5" dirty="0">
                <a:latin typeface="Times New Roman"/>
                <a:cs typeface="Times New Roman"/>
              </a:rPr>
              <a:t>b</a:t>
            </a:r>
            <a:r>
              <a:rPr b="0" dirty="0">
                <a:latin typeface="Times New Roman"/>
                <a:cs typeface="Times New Roman"/>
              </a:rPr>
              <a:t>	</a:t>
            </a:r>
            <a:r>
              <a:rPr b="0" spc="-5" dirty="0">
                <a:latin typeface="Times New Roman"/>
                <a:cs typeface="Times New Roman"/>
              </a:rPr>
              <a:t>integrációs  lépés </a:t>
            </a:r>
            <a:r>
              <a:rPr b="0" dirty="0">
                <a:latin typeface="Times New Roman"/>
                <a:cs typeface="Times New Roman"/>
              </a:rPr>
              <a:t>utóbbi </a:t>
            </a:r>
            <a:r>
              <a:rPr b="0" spc="-5" dirty="0">
                <a:latin typeface="Times New Roman"/>
                <a:cs typeface="Times New Roman"/>
              </a:rPr>
              <a:t>húsz évben</a:t>
            </a:r>
            <a:r>
              <a:rPr b="0" spc="-30" dirty="0">
                <a:latin typeface="Times New Roman"/>
                <a:cs typeface="Times New Roman"/>
              </a:rPr>
              <a:t> </a:t>
            </a:r>
            <a:r>
              <a:rPr b="0" spc="-5" dirty="0">
                <a:latin typeface="Times New Roman"/>
                <a:cs typeface="Times New Roman"/>
              </a:rPr>
              <a:t>+</a:t>
            </a:r>
          </a:p>
          <a:p>
            <a:pPr marL="355600" marR="635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  <a:tab pos="2352040" algn="l"/>
                <a:tab pos="4603750" algn="l"/>
                <a:tab pos="6755765" algn="l"/>
              </a:tabLst>
            </a:pPr>
            <a:r>
              <a:rPr b="0" dirty="0">
                <a:latin typeface="Times New Roman"/>
                <a:cs typeface="Times New Roman"/>
              </a:rPr>
              <a:t>2009</a:t>
            </a:r>
            <a:r>
              <a:rPr b="0" spc="-15" dirty="0">
                <a:latin typeface="Times New Roman"/>
                <a:cs typeface="Times New Roman"/>
              </a:rPr>
              <a:t>-</a:t>
            </a:r>
            <a:r>
              <a:rPr b="0" dirty="0">
                <a:latin typeface="Times New Roman"/>
                <a:cs typeface="Times New Roman"/>
              </a:rPr>
              <a:t>11</a:t>
            </a:r>
            <a:r>
              <a:rPr b="0" spc="-5" dirty="0">
                <a:latin typeface="Times New Roman"/>
                <a:cs typeface="Times New Roman"/>
              </a:rPr>
              <a:t>:</a:t>
            </a:r>
            <a:r>
              <a:rPr b="0" dirty="0">
                <a:latin typeface="Times New Roman"/>
                <a:cs typeface="Times New Roman"/>
              </a:rPr>
              <a:t>	</a:t>
            </a:r>
            <a:r>
              <a:rPr b="0" spc="-5" dirty="0">
                <a:latin typeface="Times New Roman"/>
                <a:cs typeface="Times New Roman"/>
              </a:rPr>
              <a:t>Lisszabo</a:t>
            </a:r>
            <a:r>
              <a:rPr b="0" spc="5" dirty="0">
                <a:latin typeface="Times New Roman"/>
                <a:cs typeface="Times New Roman"/>
              </a:rPr>
              <a:t>n</a:t>
            </a:r>
            <a:r>
              <a:rPr b="0" spc="-5" dirty="0">
                <a:latin typeface="Times New Roman"/>
                <a:cs typeface="Times New Roman"/>
              </a:rPr>
              <a:t>i</a:t>
            </a:r>
            <a:r>
              <a:rPr b="0" dirty="0">
                <a:latin typeface="Times New Roman"/>
                <a:cs typeface="Times New Roman"/>
              </a:rPr>
              <a:t>	</a:t>
            </a:r>
            <a:r>
              <a:rPr b="0" spc="-10" dirty="0">
                <a:latin typeface="Times New Roman"/>
                <a:cs typeface="Times New Roman"/>
              </a:rPr>
              <a:t>Szerződé</a:t>
            </a:r>
            <a:r>
              <a:rPr b="0" spc="-5" dirty="0">
                <a:latin typeface="Times New Roman"/>
                <a:cs typeface="Times New Roman"/>
              </a:rPr>
              <a:t>s</a:t>
            </a:r>
            <a:r>
              <a:rPr b="0" dirty="0">
                <a:latin typeface="Times New Roman"/>
                <a:cs typeface="Times New Roman"/>
              </a:rPr>
              <a:t>	</a:t>
            </a:r>
            <a:r>
              <a:rPr b="0" spc="-5" dirty="0">
                <a:latin typeface="Times New Roman"/>
                <a:cs typeface="Times New Roman"/>
              </a:rPr>
              <a:t>(</a:t>
            </a:r>
            <a:r>
              <a:rPr spc="-5" dirty="0"/>
              <a:t>n</a:t>
            </a:r>
            <a:r>
              <a:rPr dirty="0"/>
              <a:t>em</a:t>
            </a:r>
            <a:r>
              <a:rPr spc="-25" dirty="0"/>
              <a:t>z</a:t>
            </a:r>
            <a:r>
              <a:rPr spc="-5" dirty="0"/>
              <a:t>eti  parlamentek megerősített </a:t>
            </a:r>
            <a:r>
              <a:rPr spc="-10" dirty="0"/>
              <a:t>szerepe</a:t>
            </a:r>
            <a:r>
              <a:rPr b="0" spc="-10" dirty="0">
                <a:latin typeface="Times New Roman"/>
                <a:cs typeface="Times New Roman"/>
              </a:rPr>
              <a:t>) </a:t>
            </a:r>
            <a:r>
              <a:rPr b="0" spc="-5" dirty="0">
                <a:latin typeface="Times New Roman"/>
                <a:cs typeface="Times New Roman"/>
              </a:rPr>
              <a:t>+</a:t>
            </a:r>
            <a:r>
              <a:rPr b="0" spc="60" dirty="0">
                <a:latin typeface="Times New Roman"/>
                <a:cs typeface="Times New Roman"/>
              </a:rPr>
              <a:t> </a:t>
            </a:r>
            <a:r>
              <a:rPr spc="-5" dirty="0"/>
              <a:t>GMU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9604" y="269240"/>
            <a:ext cx="5764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EU vs. </a:t>
            </a:r>
            <a:r>
              <a:rPr sz="3600" spc="-5" dirty="0"/>
              <a:t>tagállamok</a:t>
            </a:r>
            <a:r>
              <a:rPr sz="3600" spc="-70" dirty="0"/>
              <a:t> </a:t>
            </a:r>
            <a:r>
              <a:rPr sz="3600" spc="-5" dirty="0"/>
              <a:t>hatáskörei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528429"/>
            <a:ext cx="7799705" cy="418465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3000" dirty="0">
                <a:latin typeface="Times New Roman"/>
                <a:cs typeface="Times New Roman"/>
              </a:rPr>
              <a:t>EUMSz.</a:t>
            </a: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Az EU a belső piac területén a tagállamokkal  megosztott hatáskörrel rendelkezik (4. cikk),  kivéve a belső piac működéséhez szükséges  versenyszabályok, </a:t>
            </a:r>
            <a:r>
              <a:rPr sz="3200" spc="5" dirty="0">
                <a:latin typeface="Times New Roman"/>
                <a:cs typeface="Times New Roman"/>
              </a:rPr>
              <a:t>ahol </a:t>
            </a:r>
            <a:r>
              <a:rPr sz="3200" dirty="0">
                <a:latin typeface="Times New Roman"/>
                <a:cs typeface="Times New Roman"/>
              </a:rPr>
              <a:t>hatásköre</a:t>
            </a:r>
            <a:r>
              <a:rPr sz="3200" spc="-1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kizárólagos  (3.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cikk)</a:t>
            </a:r>
            <a:endParaRPr sz="3200">
              <a:latin typeface="Times New Roman"/>
              <a:cs typeface="Times New Roman"/>
            </a:endParaRPr>
          </a:p>
          <a:p>
            <a:pPr marL="355600" marR="102235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Times New Roman"/>
                <a:cs typeface="Times New Roman"/>
              </a:rPr>
              <a:t>Tilos az állampolgárság alapján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történő  megkülönböztetés (18.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cikk)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1273" y="269240"/>
            <a:ext cx="69811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Alapszabadságok </a:t>
            </a:r>
            <a:r>
              <a:rPr sz="3600" dirty="0"/>
              <a:t>a</a:t>
            </a:r>
            <a:r>
              <a:rPr sz="3600" spc="-95" dirty="0"/>
              <a:t> </a:t>
            </a:r>
            <a:r>
              <a:rPr sz="3600" spc="-5" dirty="0"/>
              <a:t>Szerződésekben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2133422"/>
            <a:ext cx="7904480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0447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Áruk szabad mozgása </a:t>
            </a:r>
            <a:r>
              <a:rPr sz="2800" dirty="0">
                <a:latin typeface="Times New Roman"/>
                <a:cs typeface="Times New Roman"/>
              </a:rPr>
              <a:t>(28-37. </a:t>
            </a:r>
            <a:r>
              <a:rPr sz="2800" spc="-5" dirty="0">
                <a:latin typeface="Times New Roman"/>
                <a:cs typeface="Times New Roman"/>
              </a:rPr>
              <a:t>cikk) (vámunió,  vámügyi együttműködés, mennyiségi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korlátozások)</a:t>
            </a:r>
            <a:endParaRPr sz="2800">
              <a:latin typeface="Times New Roman"/>
              <a:cs typeface="Times New Roman"/>
            </a:endParaRPr>
          </a:p>
          <a:p>
            <a:pPr marL="355600" marR="1653539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Személyek szabad </a:t>
            </a:r>
            <a:r>
              <a:rPr sz="2800" spc="-5" dirty="0">
                <a:latin typeface="Times New Roman"/>
                <a:cs typeface="Times New Roman"/>
              </a:rPr>
              <a:t>mozgása </a:t>
            </a:r>
            <a:r>
              <a:rPr sz="2800" dirty="0">
                <a:latin typeface="Times New Roman"/>
                <a:cs typeface="Times New Roman"/>
              </a:rPr>
              <a:t>(45-49. </a:t>
            </a:r>
            <a:r>
              <a:rPr sz="2800" spc="-5" dirty="0">
                <a:latin typeface="Times New Roman"/>
                <a:cs typeface="Times New Roman"/>
              </a:rPr>
              <a:t>cikk)  (munkavállalók + </a:t>
            </a:r>
            <a:r>
              <a:rPr sz="2800" dirty="0">
                <a:latin typeface="Times New Roman"/>
                <a:cs typeface="Times New Roman"/>
              </a:rPr>
              <a:t>uniós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polgárok)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Szolgáltatások szabad mozgása + letelepedés </a:t>
            </a:r>
            <a:r>
              <a:rPr sz="2800" dirty="0">
                <a:latin typeface="Times New Roman"/>
                <a:cs typeface="Times New Roman"/>
              </a:rPr>
              <a:t>(49-62.  </a:t>
            </a:r>
            <a:r>
              <a:rPr sz="2800" spc="-5" dirty="0">
                <a:latin typeface="Times New Roman"/>
                <a:cs typeface="Times New Roman"/>
              </a:rPr>
              <a:t>cikk)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Tőke </a:t>
            </a:r>
            <a:r>
              <a:rPr sz="2800" spc="-10" dirty="0">
                <a:latin typeface="Times New Roman"/>
                <a:cs typeface="Times New Roman"/>
              </a:rPr>
              <a:t>szabad </a:t>
            </a:r>
            <a:r>
              <a:rPr sz="2800" spc="-5" dirty="0">
                <a:latin typeface="Times New Roman"/>
                <a:cs typeface="Times New Roman"/>
              </a:rPr>
              <a:t>mozgása </a:t>
            </a:r>
            <a:r>
              <a:rPr sz="2800" dirty="0">
                <a:latin typeface="Times New Roman"/>
                <a:cs typeface="Times New Roman"/>
              </a:rPr>
              <a:t>(63-66.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cikk)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9176" y="543890"/>
            <a:ext cx="40252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3/</a:t>
            </a:r>
            <a:r>
              <a:rPr sz="3600" spc="-90" dirty="0"/>
              <a:t> </a:t>
            </a:r>
            <a:r>
              <a:rPr sz="3600" spc="-5" dirty="0"/>
              <a:t>Versenyszabályok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560321"/>
            <a:ext cx="7854950" cy="514731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100" b="1" dirty="0">
                <a:latin typeface="Times New Roman"/>
                <a:cs typeface="Times New Roman"/>
              </a:rPr>
              <a:t>Kizárólagos </a:t>
            </a:r>
            <a:r>
              <a:rPr sz="2100" dirty="0">
                <a:latin typeface="Times New Roman"/>
                <a:cs typeface="Times New Roman"/>
              </a:rPr>
              <a:t>uniós</a:t>
            </a:r>
            <a:r>
              <a:rPr sz="2100" spc="-3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hatáskör</a:t>
            </a:r>
            <a:endParaRPr sz="2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00"/>
              </a:spcBef>
              <a:buChar char="•"/>
              <a:tabLst>
                <a:tab pos="354965" algn="l"/>
                <a:tab pos="355600" algn="l"/>
              </a:tabLst>
            </a:pPr>
            <a:r>
              <a:rPr sz="2100" dirty="0">
                <a:latin typeface="Times New Roman"/>
                <a:cs typeface="Times New Roman"/>
              </a:rPr>
              <a:t>Szervezetileg: </a:t>
            </a:r>
            <a:r>
              <a:rPr sz="2100" b="1" spc="-5" dirty="0">
                <a:latin typeface="Times New Roman"/>
                <a:cs typeface="Times New Roman"/>
              </a:rPr>
              <a:t>Bizottság </a:t>
            </a:r>
            <a:r>
              <a:rPr sz="2100" dirty="0">
                <a:latin typeface="Times New Roman"/>
                <a:cs typeface="Times New Roman"/>
              </a:rPr>
              <a:t>és </a:t>
            </a:r>
            <a:r>
              <a:rPr sz="2100" b="1" dirty="0">
                <a:latin typeface="Times New Roman"/>
                <a:cs typeface="Times New Roman"/>
              </a:rPr>
              <a:t>tagállami </a:t>
            </a:r>
            <a:r>
              <a:rPr sz="2100" b="1" spc="-5" dirty="0">
                <a:latin typeface="Times New Roman"/>
                <a:cs typeface="Times New Roman"/>
              </a:rPr>
              <a:t>versenyhatóságok</a:t>
            </a:r>
            <a:r>
              <a:rPr sz="2100" b="1" spc="-1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szoros</a:t>
            </a:r>
            <a:endParaRPr sz="21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100" dirty="0">
                <a:latin typeface="Times New Roman"/>
                <a:cs typeface="Times New Roman"/>
              </a:rPr>
              <a:t>együttműködés + bírói </a:t>
            </a:r>
            <a:r>
              <a:rPr sz="2100" spc="-5" dirty="0">
                <a:latin typeface="Times New Roman"/>
                <a:cs typeface="Times New Roman"/>
              </a:rPr>
              <a:t>jogalkalmazás (tagállami </a:t>
            </a:r>
            <a:r>
              <a:rPr sz="2100" dirty="0">
                <a:latin typeface="Times New Roman"/>
                <a:cs typeface="Times New Roman"/>
              </a:rPr>
              <a:t>bíróságok és</a:t>
            </a:r>
            <a:r>
              <a:rPr sz="2100" spc="7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EuB)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Klasszikus antitrösztjog</a:t>
            </a:r>
            <a:r>
              <a:rPr sz="2100" spc="-5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részterületei:</a:t>
            </a:r>
            <a:endParaRPr sz="21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505"/>
              </a:spcBef>
              <a:buAutoNum type="alphaLcParenR"/>
              <a:tabLst>
                <a:tab pos="285750" algn="l"/>
              </a:tabLst>
            </a:pPr>
            <a:r>
              <a:rPr sz="2100" dirty="0">
                <a:latin typeface="Times New Roman"/>
                <a:cs typeface="Times New Roman"/>
              </a:rPr>
              <a:t>a </a:t>
            </a:r>
            <a:r>
              <a:rPr sz="2100" b="1" spc="-5" dirty="0">
                <a:latin typeface="Times New Roman"/>
                <a:cs typeface="Times New Roman"/>
              </a:rPr>
              <a:t>versenykorlátozó megállapodások </a:t>
            </a:r>
            <a:r>
              <a:rPr sz="2100" spc="-5" dirty="0">
                <a:latin typeface="Times New Roman"/>
                <a:cs typeface="Times New Roman"/>
              </a:rPr>
              <a:t>tilalma (EUMSZ </a:t>
            </a:r>
            <a:r>
              <a:rPr sz="2100" dirty="0">
                <a:latin typeface="Times New Roman"/>
                <a:cs typeface="Times New Roman"/>
              </a:rPr>
              <a:t>101.</a:t>
            </a:r>
            <a:r>
              <a:rPr sz="2100" spc="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cikk),</a:t>
            </a:r>
            <a:endParaRPr sz="2100">
              <a:latin typeface="Times New Roman"/>
              <a:cs typeface="Times New Roman"/>
            </a:endParaRPr>
          </a:p>
          <a:p>
            <a:pPr marL="300990" indent="-288925">
              <a:lnSpc>
                <a:spcPct val="100000"/>
              </a:lnSpc>
              <a:spcBef>
                <a:spcPts val="500"/>
              </a:spcBef>
              <a:buAutoNum type="alphaLcParenR"/>
              <a:tabLst>
                <a:tab pos="301625" algn="l"/>
              </a:tabLst>
            </a:pPr>
            <a:r>
              <a:rPr sz="2100" dirty="0">
                <a:latin typeface="Times New Roman"/>
                <a:cs typeface="Times New Roman"/>
              </a:rPr>
              <a:t>a </a:t>
            </a:r>
            <a:r>
              <a:rPr sz="2100" b="1" spc="-5" dirty="0">
                <a:latin typeface="Times New Roman"/>
                <a:cs typeface="Times New Roman"/>
              </a:rPr>
              <a:t>gazdasági </a:t>
            </a:r>
            <a:r>
              <a:rPr sz="2100" b="1" dirty="0">
                <a:latin typeface="Times New Roman"/>
                <a:cs typeface="Times New Roman"/>
              </a:rPr>
              <a:t>erőfölénnyel való </a:t>
            </a:r>
            <a:r>
              <a:rPr sz="2100" b="1" spc="-5" dirty="0">
                <a:latin typeface="Times New Roman"/>
                <a:cs typeface="Times New Roman"/>
              </a:rPr>
              <a:t>visszaélés </a:t>
            </a:r>
            <a:r>
              <a:rPr sz="2100" b="1" dirty="0">
                <a:latin typeface="Times New Roman"/>
                <a:cs typeface="Times New Roman"/>
              </a:rPr>
              <a:t>tilalma </a:t>
            </a:r>
            <a:r>
              <a:rPr sz="2100" spc="-5" dirty="0">
                <a:latin typeface="Times New Roman"/>
                <a:cs typeface="Times New Roman"/>
              </a:rPr>
              <a:t>(EUMSZ </a:t>
            </a:r>
            <a:r>
              <a:rPr sz="2100" dirty="0">
                <a:latin typeface="Times New Roman"/>
                <a:cs typeface="Times New Roman"/>
              </a:rPr>
              <a:t>102.</a:t>
            </a:r>
            <a:r>
              <a:rPr sz="2100" spc="-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cikk)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100" dirty="0">
                <a:latin typeface="Times New Roman"/>
                <a:cs typeface="Times New Roman"/>
              </a:rPr>
              <a:t>és</a:t>
            </a:r>
            <a:endParaRPr sz="2100">
              <a:latin typeface="Times New Roman"/>
              <a:cs typeface="Times New Roman"/>
            </a:endParaRPr>
          </a:p>
          <a:p>
            <a:pPr marL="12700" marR="250190">
              <a:lnSpc>
                <a:spcPct val="120000"/>
              </a:lnSpc>
              <a:buAutoNum type="alphaLcParenR" startAt="3"/>
              <a:tabLst>
                <a:tab pos="285750" algn="l"/>
              </a:tabLst>
            </a:pPr>
            <a:r>
              <a:rPr sz="2100" dirty="0">
                <a:latin typeface="Times New Roman"/>
                <a:cs typeface="Times New Roman"/>
              </a:rPr>
              <a:t>a koncentrációk ellenőrzése </a:t>
            </a:r>
            <a:r>
              <a:rPr sz="2100" spc="-5" dirty="0">
                <a:latin typeface="Times New Roman"/>
                <a:cs typeface="Times New Roman"/>
              </a:rPr>
              <a:t>(</a:t>
            </a:r>
            <a:r>
              <a:rPr sz="2100" b="1" spc="-5" dirty="0">
                <a:latin typeface="Times New Roman"/>
                <a:cs typeface="Times New Roman"/>
              </a:rPr>
              <a:t>fúziókontroll</a:t>
            </a:r>
            <a:r>
              <a:rPr sz="2100" spc="-5" dirty="0">
                <a:latin typeface="Times New Roman"/>
                <a:cs typeface="Times New Roman"/>
              </a:rPr>
              <a:t>) </a:t>
            </a:r>
            <a:r>
              <a:rPr sz="2100" dirty="0">
                <a:latin typeface="Times New Roman"/>
                <a:cs typeface="Times New Roman"/>
              </a:rPr>
              <a:t>(139/2004/EK rendelet)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21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tagállamokra vonatkozó </a:t>
            </a:r>
            <a:r>
              <a:rPr sz="21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szabályok</a:t>
            </a:r>
            <a:r>
              <a:rPr sz="2100" spc="-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az alábbi területeket</a:t>
            </a:r>
            <a:r>
              <a:rPr sz="2100" spc="-1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érintik:</a:t>
            </a:r>
            <a:endParaRPr sz="21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505"/>
              </a:spcBef>
              <a:buAutoNum type="alphaLcParenR"/>
              <a:tabLst>
                <a:tab pos="285750" algn="l"/>
              </a:tabLst>
            </a:pPr>
            <a:r>
              <a:rPr sz="2100" dirty="0">
                <a:latin typeface="Times New Roman"/>
                <a:cs typeface="Times New Roman"/>
              </a:rPr>
              <a:t>a </a:t>
            </a:r>
            <a:r>
              <a:rPr sz="2100" b="1" spc="-5" dirty="0">
                <a:latin typeface="Times New Roman"/>
                <a:cs typeface="Times New Roman"/>
              </a:rPr>
              <a:t>kereskedelmi </a:t>
            </a:r>
            <a:r>
              <a:rPr sz="2100" dirty="0">
                <a:latin typeface="Times New Roman"/>
                <a:cs typeface="Times New Roman"/>
              </a:rPr>
              <a:t>jellegű </a:t>
            </a:r>
            <a:r>
              <a:rPr sz="2100" spc="-5" dirty="0">
                <a:latin typeface="Times New Roman"/>
                <a:cs typeface="Times New Roman"/>
              </a:rPr>
              <a:t>állami </a:t>
            </a:r>
            <a:r>
              <a:rPr sz="2100" b="1" spc="-5" dirty="0">
                <a:latin typeface="Times New Roman"/>
                <a:cs typeface="Times New Roman"/>
              </a:rPr>
              <a:t>monopóliumokra</a:t>
            </a:r>
            <a:r>
              <a:rPr sz="2100" b="1" spc="5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vonatkozó</a:t>
            </a: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100" dirty="0">
                <a:latin typeface="Times New Roman"/>
                <a:cs typeface="Times New Roman"/>
              </a:rPr>
              <a:t>szabályozás </a:t>
            </a:r>
            <a:r>
              <a:rPr sz="2100" spc="-5" dirty="0">
                <a:latin typeface="Times New Roman"/>
                <a:cs typeface="Times New Roman"/>
              </a:rPr>
              <a:t>(EUMSZ </a:t>
            </a:r>
            <a:r>
              <a:rPr sz="2100" dirty="0">
                <a:latin typeface="Times New Roman"/>
                <a:cs typeface="Times New Roman"/>
              </a:rPr>
              <a:t>37.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cikk),</a:t>
            </a:r>
            <a:endParaRPr sz="2100">
              <a:latin typeface="Times New Roman"/>
              <a:cs typeface="Times New Roman"/>
            </a:endParaRPr>
          </a:p>
          <a:p>
            <a:pPr marL="12700" marR="201930">
              <a:lnSpc>
                <a:spcPct val="100000"/>
              </a:lnSpc>
              <a:spcBef>
                <a:spcPts val="505"/>
              </a:spcBef>
              <a:buAutoNum type="alphaLcParenR" startAt="2"/>
              <a:tabLst>
                <a:tab pos="301625" algn="l"/>
              </a:tabLst>
            </a:pPr>
            <a:r>
              <a:rPr sz="2100" dirty="0">
                <a:latin typeface="Times New Roman"/>
                <a:cs typeface="Times New Roman"/>
              </a:rPr>
              <a:t>az </a:t>
            </a:r>
            <a:r>
              <a:rPr sz="2100" b="1" dirty="0">
                <a:latin typeface="Times New Roman"/>
                <a:cs typeface="Times New Roman"/>
              </a:rPr>
              <a:t>állami vállalatokra</a:t>
            </a:r>
            <a:r>
              <a:rPr sz="2100" dirty="0">
                <a:latin typeface="Times New Roman"/>
                <a:cs typeface="Times New Roman"/>
              </a:rPr>
              <a:t>, különleges, kizárólagos jogokkal</a:t>
            </a:r>
            <a:r>
              <a:rPr sz="2100" spc="-114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felruházott  vállalatokra vonatkozó szabályozás </a:t>
            </a:r>
            <a:r>
              <a:rPr sz="2100" spc="-5" dirty="0">
                <a:latin typeface="Times New Roman"/>
                <a:cs typeface="Times New Roman"/>
              </a:rPr>
              <a:t>(EUMSZ </a:t>
            </a:r>
            <a:r>
              <a:rPr sz="2100" dirty="0">
                <a:latin typeface="Times New Roman"/>
                <a:cs typeface="Times New Roman"/>
              </a:rPr>
              <a:t>106. cikk)</a:t>
            </a:r>
            <a:r>
              <a:rPr sz="2100" spc="-105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és</a:t>
            </a:r>
            <a:endParaRPr sz="2100">
              <a:latin typeface="Times New Roman"/>
              <a:cs typeface="Times New Roman"/>
            </a:endParaRPr>
          </a:p>
          <a:p>
            <a:pPr marL="285115" indent="-273050">
              <a:lnSpc>
                <a:spcPct val="100000"/>
              </a:lnSpc>
              <a:spcBef>
                <a:spcPts val="505"/>
              </a:spcBef>
              <a:buAutoNum type="alphaLcParenR" startAt="2"/>
              <a:tabLst>
                <a:tab pos="285750" algn="l"/>
              </a:tabLst>
            </a:pPr>
            <a:r>
              <a:rPr sz="2100" dirty="0">
                <a:latin typeface="Times New Roman"/>
                <a:cs typeface="Times New Roman"/>
              </a:rPr>
              <a:t>az </a:t>
            </a:r>
            <a:r>
              <a:rPr sz="2100" b="1" dirty="0">
                <a:latin typeface="Times New Roman"/>
                <a:cs typeface="Times New Roman"/>
              </a:rPr>
              <a:t>állami támogatások tilalma </a:t>
            </a:r>
            <a:r>
              <a:rPr sz="2100" spc="-5" dirty="0">
                <a:latin typeface="Times New Roman"/>
                <a:cs typeface="Times New Roman"/>
              </a:rPr>
              <a:t>(EUMSZ </a:t>
            </a:r>
            <a:r>
              <a:rPr sz="2100" dirty="0">
                <a:latin typeface="Times New Roman"/>
                <a:cs typeface="Times New Roman"/>
              </a:rPr>
              <a:t>107–109.</a:t>
            </a:r>
            <a:r>
              <a:rPr sz="2100" spc="-70" dirty="0">
                <a:latin typeface="Times New Roman"/>
                <a:cs typeface="Times New Roman"/>
              </a:rPr>
              <a:t> </a:t>
            </a:r>
            <a:r>
              <a:rPr sz="2100" dirty="0">
                <a:latin typeface="Times New Roman"/>
                <a:cs typeface="Times New Roman"/>
              </a:rPr>
              <a:t>cikkek).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3897" y="543890"/>
            <a:ext cx="46996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4/ </a:t>
            </a:r>
            <a:r>
              <a:rPr sz="3600" dirty="0"/>
              <a:t>Fenntartható</a:t>
            </a:r>
            <a:r>
              <a:rPr sz="3600" spc="-75" dirty="0"/>
              <a:t> </a:t>
            </a:r>
            <a:r>
              <a:rPr sz="3600" spc="-5" dirty="0"/>
              <a:t>fejlődés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8033384" cy="3830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28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EUSz. </a:t>
            </a:r>
            <a:r>
              <a:rPr sz="2400" dirty="0">
                <a:latin typeface="Times New Roman"/>
                <a:cs typeface="Times New Roman"/>
              </a:rPr>
              <a:t>3. cikk (3) bek.:…olyan kiegyensúlyozott </a:t>
            </a:r>
            <a:r>
              <a:rPr sz="2400" spc="-5" dirty="0">
                <a:latin typeface="Times New Roman"/>
                <a:cs typeface="Times New Roman"/>
              </a:rPr>
              <a:t>gazdasági  </a:t>
            </a:r>
            <a:r>
              <a:rPr sz="2400" dirty="0">
                <a:latin typeface="Times New Roman"/>
                <a:cs typeface="Times New Roman"/>
              </a:rPr>
              <a:t>növekedésen, árstabilitáson és </a:t>
            </a:r>
            <a:r>
              <a:rPr sz="2400" spc="-5" dirty="0">
                <a:latin typeface="Times New Roman"/>
                <a:cs typeface="Times New Roman"/>
              </a:rPr>
              <a:t>magas </a:t>
            </a:r>
            <a:r>
              <a:rPr sz="2400" dirty="0">
                <a:latin typeface="Times New Roman"/>
                <a:cs typeface="Times New Roman"/>
              </a:rPr>
              <a:t>versenyképességű,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teljes  </a:t>
            </a:r>
            <a:r>
              <a:rPr sz="2400" spc="-5" dirty="0">
                <a:latin typeface="Times New Roman"/>
                <a:cs typeface="Times New Roman"/>
              </a:rPr>
              <a:t>foglalkoztatottságot </a:t>
            </a:r>
            <a:r>
              <a:rPr sz="2400" dirty="0">
                <a:latin typeface="Times New Roman"/>
                <a:cs typeface="Times New Roman"/>
              </a:rPr>
              <a:t>és </a:t>
            </a:r>
            <a:r>
              <a:rPr sz="2400" spc="-5" dirty="0">
                <a:latin typeface="Times New Roman"/>
                <a:cs typeface="Times New Roman"/>
              </a:rPr>
              <a:t>társadalmi </a:t>
            </a:r>
            <a:r>
              <a:rPr sz="2400" dirty="0">
                <a:latin typeface="Times New Roman"/>
                <a:cs typeface="Times New Roman"/>
              </a:rPr>
              <a:t>haladást célul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kitűző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szociális </a:t>
            </a:r>
            <a:r>
              <a:rPr sz="2400" dirty="0">
                <a:latin typeface="Times New Roman"/>
                <a:cs typeface="Times New Roman"/>
              </a:rPr>
              <a:t>piacgazdaságon alapul, </a:t>
            </a:r>
            <a:r>
              <a:rPr sz="2400" spc="-5" dirty="0">
                <a:latin typeface="Times New Roman"/>
                <a:cs typeface="Times New Roman"/>
              </a:rPr>
              <a:t>amely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környezet</a:t>
            </a:r>
            <a:endParaRPr sz="2400">
              <a:latin typeface="Times New Roman"/>
              <a:cs typeface="Times New Roman"/>
            </a:endParaRPr>
          </a:p>
          <a:p>
            <a:pPr marL="355600" marR="342265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minőségének magas </a:t>
            </a:r>
            <a:r>
              <a:rPr sz="2400" dirty="0">
                <a:latin typeface="Times New Roman"/>
                <a:cs typeface="Times New Roman"/>
              </a:rPr>
              <a:t>fokú </a:t>
            </a:r>
            <a:r>
              <a:rPr sz="2400" spc="-5" dirty="0">
                <a:latin typeface="Times New Roman"/>
                <a:cs typeface="Times New Roman"/>
              </a:rPr>
              <a:t>védelmével </a:t>
            </a:r>
            <a:r>
              <a:rPr sz="2400" dirty="0">
                <a:latin typeface="Times New Roman"/>
                <a:cs typeface="Times New Roman"/>
              </a:rPr>
              <a:t>és javításával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párosul.  </a:t>
            </a:r>
            <a:r>
              <a:rPr sz="2400" spc="-5" dirty="0">
                <a:latin typeface="Times New Roman"/>
                <a:cs typeface="Times New Roman"/>
              </a:rPr>
              <a:t>Az Unió </a:t>
            </a:r>
            <a:r>
              <a:rPr sz="2400" dirty="0">
                <a:latin typeface="Times New Roman"/>
                <a:cs typeface="Times New Roman"/>
              </a:rPr>
              <a:t>elősegíti a </a:t>
            </a:r>
            <a:r>
              <a:rPr sz="2400" spc="-5" dirty="0">
                <a:latin typeface="Times New Roman"/>
                <a:cs typeface="Times New Roman"/>
              </a:rPr>
              <a:t>tudományos </a:t>
            </a:r>
            <a:r>
              <a:rPr sz="2400" dirty="0">
                <a:latin typeface="Times New Roman"/>
                <a:cs typeface="Times New Roman"/>
              </a:rPr>
              <a:t>és </a:t>
            </a:r>
            <a:r>
              <a:rPr sz="2400" spc="-5" dirty="0">
                <a:latin typeface="Times New Roman"/>
                <a:cs typeface="Times New Roman"/>
              </a:rPr>
              <a:t>műszaki </a:t>
            </a:r>
            <a:r>
              <a:rPr sz="2400" dirty="0">
                <a:latin typeface="Times New Roman"/>
                <a:cs typeface="Times New Roman"/>
              </a:rPr>
              <a:t>haladást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  <a:p>
            <a:pPr marL="355600" marR="123189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foglalkoztatáspolitika </a:t>
            </a:r>
            <a:r>
              <a:rPr sz="2400" dirty="0">
                <a:latin typeface="Times New Roman"/>
                <a:cs typeface="Times New Roman"/>
              </a:rPr>
              <a:t>és szociálpolitika csak </a:t>
            </a:r>
            <a:r>
              <a:rPr sz="2400" b="1" spc="-5" dirty="0">
                <a:latin typeface="Times New Roman"/>
                <a:cs typeface="Times New Roman"/>
              </a:rPr>
              <a:t>kiegészítő</a:t>
            </a:r>
            <a:r>
              <a:rPr sz="2400" b="1" spc="-8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uniós  szabályozási</a:t>
            </a:r>
            <a:r>
              <a:rPr sz="2400" b="1" spc="1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hatáskörök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Stratégiákban </a:t>
            </a:r>
            <a:r>
              <a:rPr sz="2400" dirty="0">
                <a:latin typeface="Times New Roman"/>
                <a:cs typeface="Times New Roman"/>
              </a:rPr>
              <a:t>jelenik </a:t>
            </a:r>
            <a:r>
              <a:rPr sz="2400" spc="-10" dirty="0">
                <a:latin typeface="Times New Roman"/>
                <a:cs typeface="Times New Roman"/>
              </a:rPr>
              <a:t>meg </a:t>
            </a:r>
            <a:r>
              <a:rPr sz="2400" dirty="0">
                <a:latin typeface="Times New Roman"/>
                <a:cs typeface="Times New Roman"/>
              </a:rPr>
              <a:t>hangsúlyosan (lisszaboni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stratégia,  </a:t>
            </a:r>
            <a:r>
              <a:rPr sz="2400" spc="-10" dirty="0">
                <a:latin typeface="Times New Roman"/>
                <a:cs typeface="Times New Roman"/>
              </a:rPr>
              <a:t>ma: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EU2020)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9280" y="543890"/>
            <a:ext cx="3884929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5/ </a:t>
            </a:r>
            <a:r>
              <a:rPr sz="3600" spc="-5" dirty="0"/>
              <a:t>Kohéziós</a:t>
            </a:r>
            <a:r>
              <a:rPr sz="3600" spc="-35" dirty="0"/>
              <a:t> </a:t>
            </a:r>
            <a:r>
              <a:rPr sz="3600" spc="-10" dirty="0"/>
              <a:t>politika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7789545" cy="507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0830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EUSz. </a:t>
            </a:r>
            <a:r>
              <a:rPr sz="2400" dirty="0">
                <a:latin typeface="Times New Roman"/>
                <a:cs typeface="Times New Roman"/>
              </a:rPr>
              <a:t>3. cikk (3) bek.: </a:t>
            </a:r>
            <a:r>
              <a:rPr sz="2400" spc="-5" dirty="0">
                <a:latin typeface="Times New Roman"/>
                <a:cs typeface="Times New Roman"/>
              </a:rPr>
              <a:t>Az </a:t>
            </a:r>
            <a:r>
              <a:rPr sz="2400" dirty="0">
                <a:latin typeface="Times New Roman"/>
                <a:cs typeface="Times New Roman"/>
              </a:rPr>
              <a:t>EU </a:t>
            </a:r>
            <a:r>
              <a:rPr sz="2400" spc="-5" dirty="0">
                <a:latin typeface="Times New Roman"/>
                <a:cs typeface="Times New Roman"/>
              </a:rPr>
              <a:t>célkitűzése előmozdítani </a:t>
            </a:r>
            <a:r>
              <a:rPr sz="2400" dirty="0">
                <a:latin typeface="Times New Roman"/>
                <a:cs typeface="Times New Roman"/>
              </a:rPr>
              <a:t>a  gazdasági, a </a:t>
            </a:r>
            <a:r>
              <a:rPr sz="2400" spc="-5" dirty="0">
                <a:latin typeface="Times New Roman"/>
                <a:cs typeface="Times New Roman"/>
              </a:rPr>
              <a:t>társadalmi </a:t>
            </a:r>
            <a:r>
              <a:rPr sz="2400" dirty="0">
                <a:latin typeface="Times New Roman"/>
                <a:cs typeface="Times New Roman"/>
              </a:rPr>
              <a:t>és a területi kohéziót, </a:t>
            </a:r>
            <a:r>
              <a:rPr sz="2400" spc="-5" dirty="0">
                <a:latin typeface="Times New Roman"/>
                <a:cs typeface="Times New Roman"/>
              </a:rPr>
              <a:t>valamint </a:t>
            </a:r>
            <a:r>
              <a:rPr sz="2400" dirty="0">
                <a:latin typeface="Times New Roman"/>
                <a:cs typeface="Times New Roman"/>
              </a:rPr>
              <a:t>a  </a:t>
            </a:r>
            <a:r>
              <a:rPr sz="2400" spc="-5" dirty="0">
                <a:latin typeface="Times New Roman"/>
                <a:cs typeface="Times New Roman"/>
              </a:rPr>
              <a:t>tagállamok </a:t>
            </a:r>
            <a:r>
              <a:rPr sz="2400" dirty="0">
                <a:latin typeface="Times New Roman"/>
                <a:cs typeface="Times New Roman"/>
              </a:rPr>
              <a:t>közötti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szolidaritást.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Európai Regionális Fejlesztési Alap </a:t>
            </a:r>
            <a:r>
              <a:rPr sz="2400" dirty="0">
                <a:latin typeface="Times New Roman"/>
                <a:cs typeface="Times New Roman"/>
              </a:rPr>
              <a:t>(innovációra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és</a:t>
            </a:r>
            <a:endParaRPr sz="2400">
              <a:latin typeface="Times New Roman"/>
              <a:cs typeface="Times New Roman"/>
            </a:endParaRPr>
          </a:p>
          <a:p>
            <a:pPr marL="355600" marR="8064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kutatásra, a digitalizációra, a kis- és középvállalatok</a:t>
            </a:r>
            <a:r>
              <a:rPr sz="2400" spc="-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(kkv-k)  támogatására),</a:t>
            </a:r>
            <a:endParaRPr sz="2400">
              <a:latin typeface="Times New Roman"/>
              <a:cs typeface="Times New Roman"/>
            </a:endParaRPr>
          </a:p>
          <a:p>
            <a:pPr marL="355600" marR="1007744" indent="-342900">
              <a:lnSpc>
                <a:spcPct val="100000"/>
              </a:lnSpc>
              <a:spcBef>
                <a:spcPts val="5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Európai Szociális Alap </a:t>
            </a:r>
            <a:r>
              <a:rPr sz="2400" dirty="0">
                <a:latin typeface="Times New Roman"/>
                <a:cs typeface="Times New Roman"/>
              </a:rPr>
              <a:t>(Európai </a:t>
            </a:r>
            <a:r>
              <a:rPr sz="2400" spc="-5" dirty="0">
                <a:latin typeface="Times New Roman"/>
                <a:cs typeface="Times New Roman"/>
              </a:rPr>
              <a:t>Unióban </a:t>
            </a:r>
            <a:r>
              <a:rPr sz="2400" dirty="0">
                <a:latin typeface="Times New Roman"/>
                <a:cs typeface="Times New Roman"/>
              </a:rPr>
              <a:t>elérhető  foglalkoztatási és oktatási lehetőségek</a:t>
            </a:r>
            <a:r>
              <a:rPr sz="2400" spc="-1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fejlesztésére),</a:t>
            </a:r>
            <a:endParaRPr sz="2400">
              <a:latin typeface="Times New Roman"/>
              <a:cs typeface="Times New Roman"/>
            </a:endParaRPr>
          </a:p>
          <a:p>
            <a:pPr marL="355600" marR="871855" indent="-342900">
              <a:lnSpc>
                <a:spcPct val="100000"/>
              </a:lnSpc>
              <a:spcBef>
                <a:spcPts val="5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Kohéziós Alap </a:t>
            </a:r>
            <a:r>
              <a:rPr sz="2400" dirty="0">
                <a:latin typeface="Times New Roman"/>
                <a:cs typeface="Times New Roman"/>
              </a:rPr>
              <a:t>(transzeurópai közlekedési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hálózatok,  infrastrukturális projektek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támogatás),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Európai </a:t>
            </a:r>
            <a:r>
              <a:rPr sz="2400" b="1" spc="-10" dirty="0">
                <a:latin typeface="Times New Roman"/>
                <a:cs typeface="Times New Roman"/>
              </a:rPr>
              <a:t>Unió </a:t>
            </a:r>
            <a:r>
              <a:rPr sz="2400" b="1" spc="-5" dirty="0">
                <a:latin typeface="Times New Roman"/>
                <a:cs typeface="Times New Roman"/>
              </a:rPr>
              <a:t>Szolidaritási Alapja </a:t>
            </a:r>
            <a:r>
              <a:rPr sz="2400" dirty="0">
                <a:latin typeface="Times New Roman"/>
                <a:cs typeface="Times New Roman"/>
              </a:rPr>
              <a:t>(természeti katasztrófák  esetén </a:t>
            </a:r>
            <a:r>
              <a:rPr sz="2400" spc="-5" dirty="0">
                <a:latin typeface="Times New Roman"/>
                <a:cs typeface="Times New Roman"/>
              </a:rPr>
              <a:t>segítséget nyújtson, </a:t>
            </a:r>
            <a:r>
              <a:rPr sz="2400" dirty="0">
                <a:latin typeface="Times New Roman"/>
                <a:cs typeface="Times New Roman"/>
              </a:rPr>
              <a:t>ezzel az európai </a:t>
            </a:r>
            <a:r>
              <a:rPr sz="2400" spc="-5" dirty="0">
                <a:latin typeface="Times New Roman"/>
                <a:cs typeface="Times New Roman"/>
              </a:rPr>
              <a:t>szolidaritást  </a:t>
            </a:r>
            <a:r>
              <a:rPr sz="2400" dirty="0">
                <a:latin typeface="Times New Roman"/>
                <a:cs typeface="Times New Roman"/>
              </a:rPr>
              <a:t>kifejezésre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juttassa)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1164" y="269240"/>
            <a:ext cx="6654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6/ </a:t>
            </a:r>
            <a:r>
              <a:rPr sz="3600" spc="-5" dirty="0"/>
              <a:t>Nyelvi </a:t>
            </a:r>
            <a:r>
              <a:rPr sz="3600" dirty="0"/>
              <a:t>és </a:t>
            </a:r>
            <a:r>
              <a:rPr sz="3600" spc="-5" dirty="0"/>
              <a:t>kulturális</a:t>
            </a:r>
            <a:r>
              <a:rPr sz="3600" spc="-35" dirty="0"/>
              <a:t> </a:t>
            </a:r>
            <a:r>
              <a:rPr sz="3600" spc="-5" dirty="0"/>
              <a:t>sokszínűség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7952740" cy="3683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924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EUSz. </a:t>
            </a:r>
            <a:r>
              <a:rPr sz="2400" dirty="0">
                <a:latin typeface="Times New Roman"/>
                <a:cs typeface="Times New Roman"/>
              </a:rPr>
              <a:t>3. cikk (3) bek.: Európai </a:t>
            </a:r>
            <a:r>
              <a:rPr sz="2400" spc="-5" dirty="0">
                <a:latin typeface="Times New Roman"/>
                <a:cs typeface="Times New Roman"/>
              </a:rPr>
              <a:t>Unió tiszteletben </a:t>
            </a:r>
            <a:r>
              <a:rPr sz="2400" dirty="0">
                <a:latin typeface="Times New Roman"/>
                <a:cs typeface="Times New Roman"/>
              </a:rPr>
              <a:t>tartja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saját  </a:t>
            </a:r>
            <a:r>
              <a:rPr sz="2400" dirty="0">
                <a:latin typeface="Times New Roman"/>
                <a:cs typeface="Times New Roman"/>
              </a:rPr>
              <a:t>kulturális és nyelvi </a:t>
            </a:r>
            <a:r>
              <a:rPr sz="2400" spc="-5" dirty="0">
                <a:latin typeface="Times New Roman"/>
                <a:cs typeface="Times New Roman"/>
              </a:rPr>
              <a:t>sokféleségét, </a:t>
            </a:r>
            <a:r>
              <a:rPr sz="2400" dirty="0">
                <a:latin typeface="Times New Roman"/>
                <a:cs typeface="Times New Roman"/>
              </a:rPr>
              <a:t>továbbá biztosítja Európa  kulturális örökségének </a:t>
            </a:r>
            <a:r>
              <a:rPr sz="2400" spc="-5" dirty="0">
                <a:latin typeface="Times New Roman"/>
                <a:cs typeface="Times New Roman"/>
              </a:rPr>
              <a:t>megőrzését </a:t>
            </a:r>
            <a:r>
              <a:rPr sz="2400" dirty="0">
                <a:latin typeface="Times New Roman"/>
                <a:cs typeface="Times New Roman"/>
              </a:rPr>
              <a:t>és további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gyarapítását.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kiegészítő </a:t>
            </a:r>
            <a:r>
              <a:rPr sz="2400" dirty="0">
                <a:latin typeface="Times New Roman"/>
                <a:cs typeface="Times New Roman"/>
              </a:rPr>
              <a:t>hatáskör ez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OMC </a:t>
            </a:r>
            <a:r>
              <a:rPr sz="2400" spc="-5" dirty="0">
                <a:latin typeface="Times New Roman"/>
                <a:cs typeface="Times New Roman"/>
              </a:rPr>
              <a:t>kiemelt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szerepe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Összehangolt munkatervek </a:t>
            </a:r>
            <a:r>
              <a:rPr sz="2400" dirty="0">
                <a:latin typeface="Times New Roman"/>
                <a:cs typeface="Times New Roman"/>
              </a:rPr>
              <a:t>+ </a:t>
            </a:r>
            <a:r>
              <a:rPr sz="2400" spc="-5" dirty="0">
                <a:latin typeface="Times New Roman"/>
                <a:cs typeface="Times New Roman"/>
              </a:rPr>
              <a:t>tagállamok </a:t>
            </a:r>
            <a:r>
              <a:rPr sz="2400" dirty="0">
                <a:latin typeface="Times New Roman"/>
                <a:cs typeface="Times New Roman"/>
              </a:rPr>
              <a:t>közötti </a:t>
            </a:r>
            <a:r>
              <a:rPr sz="2400" spc="-5" dirty="0">
                <a:latin typeface="Times New Roman"/>
                <a:cs typeface="Times New Roman"/>
              </a:rPr>
              <a:t>kormányközi  kezdeményezésből </a:t>
            </a:r>
            <a:r>
              <a:rPr sz="2400" dirty="0">
                <a:latin typeface="Times New Roman"/>
                <a:cs typeface="Times New Roman"/>
              </a:rPr>
              <a:t>vált uniós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kezdeményezéssé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Nyelvi sokszínűséget támogató programokkal </a:t>
            </a:r>
            <a:r>
              <a:rPr sz="2400" dirty="0">
                <a:latin typeface="Times New Roman"/>
                <a:cs typeface="Times New Roman"/>
              </a:rPr>
              <a:t>is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kiegészül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89553" y="269240"/>
            <a:ext cx="3480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7/ Monetáris</a:t>
            </a:r>
            <a:r>
              <a:rPr sz="3600" spc="-114" dirty="0"/>
              <a:t> </a:t>
            </a:r>
            <a:r>
              <a:rPr sz="3600" dirty="0"/>
              <a:t>unió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8042909" cy="5001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080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EUSz. </a:t>
            </a:r>
            <a:r>
              <a:rPr sz="2400" dirty="0">
                <a:latin typeface="Times New Roman"/>
                <a:cs typeface="Times New Roman"/>
              </a:rPr>
              <a:t>3. cikk (4) bek.: </a:t>
            </a:r>
            <a:r>
              <a:rPr sz="2400" spc="-5" dirty="0">
                <a:latin typeface="Times New Roman"/>
                <a:cs typeface="Times New Roman"/>
              </a:rPr>
              <a:t>Unió </a:t>
            </a:r>
            <a:r>
              <a:rPr sz="2400" dirty="0">
                <a:latin typeface="Times New Roman"/>
                <a:cs typeface="Times New Roman"/>
              </a:rPr>
              <a:t>egy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gazdasági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és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monetáris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unió</a:t>
            </a:r>
            <a:r>
              <a:rPr sz="2400" dirty="0">
                <a:latin typeface="Times New Roman"/>
                <a:cs typeface="Times New Roman"/>
              </a:rPr>
              <a:t>t  hoz létre, </a:t>
            </a:r>
            <a:r>
              <a:rPr sz="2400" spc="-5" dirty="0">
                <a:latin typeface="Times New Roman"/>
                <a:cs typeface="Times New Roman"/>
              </a:rPr>
              <a:t>amelynek pénzneme </a:t>
            </a:r>
            <a:r>
              <a:rPr sz="2400" dirty="0">
                <a:latin typeface="Times New Roman"/>
                <a:cs typeface="Times New Roman"/>
              </a:rPr>
              <a:t>az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euro.</a:t>
            </a:r>
            <a:endParaRPr sz="2400">
              <a:latin typeface="Times New Roman"/>
              <a:cs typeface="Times New Roman"/>
            </a:endParaRPr>
          </a:p>
          <a:p>
            <a:pPr marL="355600" marR="511175" indent="-342900">
              <a:lnSpc>
                <a:spcPct val="100000"/>
              </a:lnSpc>
              <a:spcBef>
                <a:spcPts val="5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kizárólagos </a:t>
            </a:r>
            <a:r>
              <a:rPr sz="2400" b="1" dirty="0">
                <a:latin typeface="Times New Roman"/>
                <a:cs typeface="Times New Roman"/>
              </a:rPr>
              <a:t>és koordinációs </a:t>
            </a:r>
            <a:r>
              <a:rPr sz="2400" dirty="0">
                <a:latin typeface="Times New Roman"/>
                <a:cs typeface="Times New Roman"/>
              </a:rPr>
              <a:t>hatáskörök (€-zóna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tagságtól  függ)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Maastrichttól </a:t>
            </a:r>
            <a:r>
              <a:rPr sz="2400" dirty="0">
                <a:latin typeface="Times New Roman"/>
                <a:cs typeface="Times New Roman"/>
              </a:rPr>
              <a:t>kezdve </a:t>
            </a:r>
            <a:r>
              <a:rPr sz="2400" b="1" dirty="0">
                <a:latin typeface="Times New Roman"/>
                <a:cs typeface="Times New Roman"/>
              </a:rPr>
              <a:t>GMU </a:t>
            </a:r>
            <a:r>
              <a:rPr sz="2400" b="1" spc="-5" dirty="0">
                <a:latin typeface="Times New Roman"/>
                <a:cs typeface="Times New Roman"/>
              </a:rPr>
              <a:t>(gazdasági </a:t>
            </a:r>
            <a:r>
              <a:rPr sz="2400" b="1" dirty="0">
                <a:latin typeface="Times New Roman"/>
                <a:cs typeface="Times New Roman"/>
              </a:rPr>
              <a:t>és monetáris </a:t>
            </a:r>
            <a:r>
              <a:rPr sz="2400" b="1" spc="-5" dirty="0">
                <a:latin typeface="Times New Roman"/>
                <a:cs typeface="Times New Roman"/>
              </a:rPr>
              <a:t>unió)</a:t>
            </a:r>
            <a:r>
              <a:rPr sz="2400" b="1" spc="-12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–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közös pénz használata, </a:t>
            </a:r>
            <a:r>
              <a:rPr sz="2400" spc="-10" dirty="0">
                <a:latin typeface="Times New Roman"/>
                <a:cs typeface="Times New Roman"/>
              </a:rPr>
              <a:t>majd </a:t>
            </a:r>
            <a:r>
              <a:rPr sz="2400" dirty="0">
                <a:latin typeface="Times New Roman"/>
                <a:cs typeface="Times New Roman"/>
              </a:rPr>
              <a:t>2008 válság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problémáit</a:t>
            </a:r>
            <a:endParaRPr sz="2400">
              <a:latin typeface="Times New Roman"/>
              <a:cs typeface="Times New Roman"/>
            </a:endParaRPr>
          </a:p>
          <a:p>
            <a:pPr marL="355600" marR="6096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b="1" spc="-5" dirty="0">
                <a:latin typeface="Times New Roman"/>
                <a:cs typeface="Times New Roman"/>
              </a:rPr>
              <a:t>Stabilitási </a:t>
            </a:r>
            <a:r>
              <a:rPr sz="2400" b="1" dirty="0">
                <a:latin typeface="Times New Roman"/>
                <a:cs typeface="Times New Roman"/>
              </a:rPr>
              <a:t>és </a:t>
            </a:r>
            <a:r>
              <a:rPr sz="2400" b="1" spc="-5" dirty="0">
                <a:latin typeface="Times New Roman"/>
                <a:cs typeface="Times New Roman"/>
              </a:rPr>
              <a:t>Növekedési </a:t>
            </a:r>
            <a:r>
              <a:rPr sz="2400" b="1" dirty="0">
                <a:latin typeface="Times New Roman"/>
                <a:cs typeface="Times New Roman"/>
              </a:rPr>
              <a:t>Paktum </a:t>
            </a:r>
            <a:r>
              <a:rPr sz="2400" dirty="0">
                <a:latin typeface="Times New Roman"/>
                <a:cs typeface="Times New Roman"/>
              </a:rPr>
              <a:t>elfogadása - </a:t>
            </a:r>
            <a:r>
              <a:rPr sz="2400" spc="-5" dirty="0">
                <a:latin typeface="Times New Roman"/>
                <a:cs typeface="Times New Roman"/>
              </a:rPr>
              <a:t>költségvetési  </a:t>
            </a:r>
            <a:r>
              <a:rPr sz="2400" dirty="0">
                <a:latin typeface="Times New Roman"/>
                <a:cs typeface="Times New Roman"/>
              </a:rPr>
              <a:t>politikái összehangolása, a túlzott </a:t>
            </a:r>
            <a:r>
              <a:rPr sz="2400" spc="-5" dirty="0">
                <a:latin typeface="Times New Roman"/>
                <a:cs typeface="Times New Roman"/>
              </a:rPr>
              <a:t>költségvetési</a:t>
            </a:r>
            <a:r>
              <a:rPr sz="2400" spc="-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hiány</a:t>
            </a:r>
            <a:endParaRPr sz="2400">
              <a:latin typeface="Times New Roman"/>
              <a:cs typeface="Times New Roman"/>
            </a:endParaRPr>
          </a:p>
          <a:p>
            <a:pPr marL="355600" marR="66294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korrekcióját, illetve a túlzottan </a:t>
            </a:r>
            <a:r>
              <a:rPr sz="2400" spc="-5" dirty="0">
                <a:latin typeface="Times New Roman"/>
                <a:cs typeface="Times New Roman"/>
              </a:rPr>
              <a:t>magas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államadósság-teher  </a:t>
            </a:r>
            <a:r>
              <a:rPr sz="2400" spc="-5" dirty="0">
                <a:latin typeface="Times New Roman"/>
                <a:cs typeface="Times New Roman"/>
              </a:rPr>
              <a:t>csökkentése)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maastrichti kritériumok </a:t>
            </a:r>
            <a:r>
              <a:rPr sz="2400" dirty="0">
                <a:latin typeface="Times New Roman"/>
                <a:cs typeface="Times New Roman"/>
              </a:rPr>
              <a:t>„utólagos”  kikényszerítése</a:t>
            </a:r>
            <a:endParaRPr sz="2400">
              <a:latin typeface="Times New Roman"/>
              <a:cs typeface="Times New Roman"/>
            </a:endParaRPr>
          </a:p>
          <a:p>
            <a:pPr marL="355600" marR="941069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Európai </a:t>
            </a:r>
            <a:r>
              <a:rPr sz="2400" spc="-5" dirty="0">
                <a:latin typeface="Times New Roman"/>
                <a:cs typeface="Times New Roman"/>
              </a:rPr>
              <a:t>szemeszter, </a:t>
            </a:r>
            <a:r>
              <a:rPr sz="2400" dirty="0">
                <a:latin typeface="Times New Roman"/>
                <a:cs typeface="Times New Roman"/>
              </a:rPr>
              <a:t>bankunió (fiskális unió),</a:t>
            </a:r>
            <a:r>
              <a:rPr sz="2400" spc="-1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független  </a:t>
            </a:r>
            <a:r>
              <a:rPr sz="2400" spc="-5" dirty="0">
                <a:latin typeface="Times New Roman"/>
                <a:cs typeface="Times New Roman"/>
              </a:rPr>
              <a:t>költségvetési </a:t>
            </a:r>
            <a:r>
              <a:rPr sz="2400" dirty="0">
                <a:latin typeface="Times New Roman"/>
                <a:cs typeface="Times New Roman"/>
              </a:rPr>
              <a:t>tanács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terve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380" y="269240"/>
            <a:ext cx="4723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8/ Külügyi</a:t>
            </a:r>
            <a:r>
              <a:rPr sz="3600" spc="-114" dirty="0"/>
              <a:t> </a:t>
            </a:r>
            <a:r>
              <a:rPr sz="3600" dirty="0"/>
              <a:t>tevékenysége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8901"/>
            <a:ext cx="7974330" cy="46932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445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1100" spc="-5" dirty="0">
                <a:latin typeface="Times New Roman"/>
                <a:cs typeface="Times New Roman"/>
              </a:rPr>
              <a:t>EUSz. </a:t>
            </a:r>
            <a:r>
              <a:rPr sz="1100" dirty="0">
                <a:latin typeface="Times New Roman"/>
                <a:cs typeface="Times New Roman"/>
              </a:rPr>
              <a:t>3. </a:t>
            </a:r>
            <a:r>
              <a:rPr sz="1100" spc="-5" dirty="0">
                <a:latin typeface="Times New Roman"/>
                <a:cs typeface="Times New Roman"/>
              </a:rPr>
              <a:t>cikk </a:t>
            </a:r>
            <a:r>
              <a:rPr sz="1100" dirty="0">
                <a:latin typeface="Times New Roman"/>
                <a:cs typeface="Times New Roman"/>
              </a:rPr>
              <a:t>(5) </a:t>
            </a:r>
            <a:r>
              <a:rPr sz="1100" spc="-5" dirty="0">
                <a:latin typeface="Times New Roman"/>
                <a:cs typeface="Times New Roman"/>
              </a:rPr>
              <a:t>bek.: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világ </a:t>
            </a:r>
            <a:r>
              <a:rPr sz="1100" dirty="0">
                <a:latin typeface="Times New Roman"/>
                <a:cs typeface="Times New Roman"/>
              </a:rPr>
              <a:t>többi részéhez fűződő kapcsolataiban az </a:t>
            </a:r>
            <a:r>
              <a:rPr sz="1100" spc="-5" dirty="0">
                <a:latin typeface="Times New Roman"/>
                <a:cs typeface="Times New Roman"/>
              </a:rPr>
              <a:t>Unió védelmezi </a:t>
            </a:r>
            <a:r>
              <a:rPr sz="1100" dirty="0">
                <a:latin typeface="Times New Roman"/>
                <a:cs typeface="Times New Roman"/>
              </a:rPr>
              <a:t>és </a:t>
            </a:r>
            <a:r>
              <a:rPr sz="1100" spc="-5" dirty="0">
                <a:latin typeface="Times New Roman"/>
                <a:cs typeface="Times New Roman"/>
              </a:rPr>
              <a:t>érvényre juttatja </a:t>
            </a:r>
            <a:r>
              <a:rPr sz="1100" dirty="0">
                <a:latin typeface="Times New Roman"/>
                <a:cs typeface="Times New Roman"/>
              </a:rPr>
              <a:t>értékeit és érdekeit, és  hozzájárul polgárainak </a:t>
            </a:r>
            <a:r>
              <a:rPr sz="1100" spc="-5" dirty="0">
                <a:latin typeface="Times New Roman"/>
                <a:cs typeface="Times New Roman"/>
              </a:rPr>
              <a:t>védelméhez. </a:t>
            </a:r>
            <a:r>
              <a:rPr sz="1100" dirty="0">
                <a:latin typeface="Times New Roman"/>
                <a:cs typeface="Times New Roman"/>
              </a:rPr>
              <a:t>Hozzájárul a </a:t>
            </a:r>
            <a:r>
              <a:rPr sz="1100" spc="-5" dirty="0">
                <a:latin typeface="Times New Roman"/>
                <a:cs typeface="Times New Roman"/>
              </a:rPr>
              <a:t>békéhez,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biztonsághoz,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Föld </a:t>
            </a:r>
            <a:r>
              <a:rPr sz="1100" dirty="0">
                <a:latin typeface="Times New Roman"/>
                <a:cs typeface="Times New Roman"/>
              </a:rPr>
              <a:t>fenntartható fejlődéséhez, a népek </a:t>
            </a:r>
            <a:r>
              <a:rPr sz="1100" spc="-5" dirty="0">
                <a:latin typeface="Times New Roman"/>
                <a:cs typeface="Times New Roman"/>
              </a:rPr>
              <a:t>közötti  szolidaritáshoz </a:t>
            </a:r>
            <a:r>
              <a:rPr sz="1100" dirty="0">
                <a:latin typeface="Times New Roman"/>
                <a:cs typeface="Times New Roman"/>
              </a:rPr>
              <a:t>és kölcsönös </a:t>
            </a:r>
            <a:r>
              <a:rPr sz="1100" spc="-5" dirty="0">
                <a:latin typeface="Times New Roman"/>
                <a:cs typeface="Times New Roman"/>
              </a:rPr>
              <a:t>tisztelethez,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szabad </a:t>
            </a:r>
            <a:r>
              <a:rPr sz="1100" dirty="0">
                <a:latin typeface="Times New Roman"/>
                <a:cs typeface="Times New Roman"/>
              </a:rPr>
              <a:t>és </a:t>
            </a:r>
            <a:r>
              <a:rPr sz="1100" spc="-5" dirty="0">
                <a:latin typeface="Times New Roman"/>
                <a:cs typeface="Times New Roman"/>
              </a:rPr>
              <a:t>tisztességes kereskedelemhez,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szegénység felszámolásához </a:t>
            </a:r>
            <a:r>
              <a:rPr sz="1100" dirty="0">
                <a:latin typeface="Times New Roman"/>
                <a:cs typeface="Times New Roman"/>
              </a:rPr>
              <a:t>és az </a:t>
            </a:r>
            <a:r>
              <a:rPr sz="1100" spc="5" dirty="0">
                <a:latin typeface="Times New Roman"/>
                <a:cs typeface="Times New Roman"/>
              </a:rPr>
              <a:t>emberi </a:t>
            </a:r>
            <a:r>
              <a:rPr sz="1100" spc="-5" dirty="0">
                <a:latin typeface="Times New Roman"/>
                <a:cs typeface="Times New Roman"/>
              </a:rPr>
              <a:t>jogok,  </a:t>
            </a:r>
            <a:r>
              <a:rPr sz="1100" dirty="0">
                <a:latin typeface="Times New Roman"/>
                <a:cs typeface="Times New Roman"/>
              </a:rPr>
              <a:t>különösen pedig a </a:t>
            </a:r>
            <a:r>
              <a:rPr sz="1100" spc="-5" dirty="0">
                <a:latin typeface="Times New Roman"/>
                <a:cs typeface="Times New Roman"/>
              </a:rPr>
              <a:t>gyermekek </a:t>
            </a:r>
            <a:r>
              <a:rPr sz="1100" dirty="0">
                <a:latin typeface="Times New Roman"/>
                <a:cs typeface="Times New Roman"/>
              </a:rPr>
              <a:t>jogainak </a:t>
            </a:r>
            <a:r>
              <a:rPr sz="1100" spc="-5" dirty="0">
                <a:latin typeface="Times New Roman"/>
                <a:cs typeface="Times New Roman"/>
              </a:rPr>
              <a:t>védelméhez, továbbá </a:t>
            </a:r>
            <a:r>
              <a:rPr sz="1100" dirty="0">
                <a:latin typeface="Times New Roman"/>
                <a:cs typeface="Times New Roman"/>
              </a:rPr>
              <a:t>a </a:t>
            </a:r>
            <a:r>
              <a:rPr sz="1100" spc="-5" dirty="0">
                <a:latin typeface="Times New Roman"/>
                <a:cs typeface="Times New Roman"/>
              </a:rPr>
              <a:t>nemzetközi </a:t>
            </a:r>
            <a:r>
              <a:rPr sz="1100" spc="5" dirty="0">
                <a:latin typeface="Times New Roman"/>
                <a:cs typeface="Times New Roman"/>
              </a:rPr>
              <a:t>jog </a:t>
            </a:r>
            <a:r>
              <a:rPr sz="1100" spc="-5" dirty="0">
                <a:latin typeface="Times New Roman"/>
                <a:cs typeface="Times New Roman"/>
              </a:rPr>
              <a:t>szigorú </a:t>
            </a:r>
            <a:r>
              <a:rPr sz="1100" dirty="0">
                <a:latin typeface="Times New Roman"/>
                <a:cs typeface="Times New Roman"/>
              </a:rPr>
              <a:t>betartásához és </a:t>
            </a:r>
            <a:r>
              <a:rPr sz="1100" spc="-5" dirty="0">
                <a:latin typeface="Times New Roman"/>
                <a:cs typeface="Times New Roman"/>
              </a:rPr>
              <a:t>fejlesztéséhez, így </a:t>
            </a:r>
            <a:r>
              <a:rPr sz="1100" dirty="0">
                <a:latin typeface="Times New Roman"/>
                <a:cs typeface="Times New Roman"/>
              </a:rPr>
              <a:t>különösen az  </a:t>
            </a:r>
            <a:r>
              <a:rPr sz="1100" spc="-5" dirty="0">
                <a:latin typeface="Times New Roman"/>
                <a:cs typeface="Times New Roman"/>
              </a:rPr>
              <a:t>Egyesült Nemzetek Alapokmányában </a:t>
            </a:r>
            <a:r>
              <a:rPr sz="1100" dirty="0">
                <a:latin typeface="Times New Roman"/>
                <a:cs typeface="Times New Roman"/>
              </a:rPr>
              <a:t>foglalt alapelvek </a:t>
            </a:r>
            <a:r>
              <a:rPr sz="1100" spc="-5" dirty="0">
                <a:latin typeface="Times New Roman"/>
                <a:cs typeface="Times New Roman"/>
              </a:rPr>
              <a:t>tiszteletben</a:t>
            </a:r>
            <a:r>
              <a:rPr sz="1100" spc="-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tartásához.</a:t>
            </a:r>
            <a:endParaRPr sz="11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spc="-5" dirty="0">
                <a:latin typeface="Times New Roman"/>
                <a:cs typeface="Times New Roman"/>
              </a:rPr>
              <a:t>elsősorban </a:t>
            </a:r>
            <a:r>
              <a:rPr sz="1700" b="1" dirty="0">
                <a:latin typeface="Times New Roman"/>
                <a:cs typeface="Times New Roman"/>
              </a:rPr>
              <a:t>Európai Tanács </a:t>
            </a:r>
            <a:r>
              <a:rPr sz="1700" spc="-5" dirty="0">
                <a:latin typeface="Times New Roman"/>
                <a:cs typeface="Times New Roman"/>
              </a:rPr>
              <a:t>és </a:t>
            </a:r>
            <a:r>
              <a:rPr sz="1700" b="1" dirty="0">
                <a:latin typeface="Times New Roman"/>
                <a:cs typeface="Times New Roman"/>
              </a:rPr>
              <a:t>Tanács </a:t>
            </a:r>
            <a:r>
              <a:rPr sz="1700" spc="-5" dirty="0">
                <a:latin typeface="Times New Roman"/>
                <a:cs typeface="Times New Roman"/>
              </a:rPr>
              <a:t>szerepe </a:t>
            </a:r>
            <a:r>
              <a:rPr sz="1700" dirty="0">
                <a:latin typeface="Times New Roman"/>
                <a:cs typeface="Times New Roman"/>
              </a:rPr>
              <a:t>(kormányközi</a:t>
            </a:r>
            <a:r>
              <a:rPr sz="1700" spc="-6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jellegzetességek)</a:t>
            </a:r>
            <a:endParaRPr sz="1700">
              <a:latin typeface="Times New Roman"/>
              <a:cs typeface="Times New Roman"/>
            </a:endParaRPr>
          </a:p>
          <a:p>
            <a:pPr marL="355600" marR="944244" indent="-342900">
              <a:lnSpc>
                <a:spcPct val="100000"/>
              </a:lnSpc>
              <a:spcBef>
                <a:spcPts val="409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dirty="0">
                <a:latin typeface="Times New Roman"/>
                <a:cs typeface="Times New Roman"/>
              </a:rPr>
              <a:t>Európai </a:t>
            </a:r>
            <a:r>
              <a:rPr sz="1700" spc="-5" dirty="0">
                <a:latin typeface="Times New Roman"/>
                <a:cs typeface="Times New Roman"/>
              </a:rPr>
              <a:t>Uniót pedig </a:t>
            </a:r>
            <a:r>
              <a:rPr sz="1700" dirty="0">
                <a:latin typeface="Times New Roman"/>
                <a:cs typeface="Times New Roman"/>
              </a:rPr>
              <a:t>e kérdésekben az </a:t>
            </a:r>
            <a:r>
              <a:rPr sz="1700" b="1" spc="-5" dirty="0">
                <a:latin typeface="Times New Roman"/>
                <a:cs typeface="Times New Roman"/>
              </a:rPr>
              <a:t>Unió </a:t>
            </a:r>
            <a:r>
              <a:rPr sz="1700" b="1" dirty="0">
                <a:latin typeface="Times New Roman"/>
                <a:cs typeface="Times New Roman"/>
              </a:rPr>
              <a:t>külügyi és </a:t>
            </a:r>
            <a:r>
              <a:rPr sz="1700" b="1" spc="-5" dirty="0">
                <a:latin typeface="Times New Roman"/>
                <a:cs typeface="Times New Roman"/>
              </a:rPr>
              <a:t>biztonságpolitikai  főképviselője </a:t>
            </a:r>
            <a:r>
              <a:rPr sz="1700" spc="-5" dirty="0">
                <a:latin typeface="Times New Roman"/>
                <a:cs typeface="Times New Roman"/>
              </a:rPr>
              <a:t>képviseli nemzetközi szinten </a:t>
            </a:r>
            <a:r>
              <a:rPr sz="1700" dirty="0">
                <a:latin typeface="Times New Roman"/>
                <a:cs typeface="Times New Roman"/>
              </a:rPr>
              <a:t>(de </a:t>
            </a:r>
            <a:r>
              <a:rPr sz="1700" spc="-5" dirty="0">
                <a:latin typeface="Times New Roman"/>
                <a:cs typeface="Times New Roman"/>
              </a:rPr>
              <a:t>szupranacionális </a:t>
            </a:r>
            <a:r>
              <a:rPr sz="1700" dirty="0">
                <a:latin typeface="Times New Roman"/>
                <a:cs typeface="Times New Roman"/>
              </a:rPr>
              <a:t>működés</a:t>
            </a:r>
            <a:r>
              <a:rPr sz="1700" spc="5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is)</a:t>
            </a:r>
            <a:endParaRPr sz="1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05"/>
              </a:spcBef>
              <a:buChar char="•"/>
              <a:tabLst>
                <a:tab pos="354965" algn="l"/>
                <a:tab pos="355600" algn="l"/>
              </a:tabLst>
            </a:pPr>
            <a:r>
              <a:rPr sz="1700" u="heavy" spc="-4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Európai Külügyi</a:t>
            </a:r>
            <a:r>
              <a:rPr sz="17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Szolgálat</a:t>
            </a:r>
            <a:endParaRPr sz="17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09"/>
              </a:spcBef>
              <a:buChar char="–"/>
              <a:tabLst>
                <a:tab pos="756285" algn="l"/>
                <a:tab pos="756920" algn="l"/>
              </a:tabLst>
            </a:pPr>
            <a:r>
              <a:rPr sz="1700" spc="-5" dirty="0">
                <a:latin typeface="Times New Roman"/>
                <a:cs typeface="Times New Roman"/>
              </a:rPr>
              <a:t>Lisszaboni Szerződés hozta</a:t>
            </a:r>
            <a:r>
              <a:rPr sz="1700" spc="-6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be</a:t>
            </a:r>
            <a:endParaRPr sz="1700">
              <a:latin typeface="Times New Roman"/>
              <a:cs typeface="Times New Roman"/>
            </a:endParaRPr>
          </a:p>
          <a:p>
            <a:pPr marL="756285" marR="57785" lvl="1" indent="-287020">
              <a:lnSpc>
                <a:spcPct val="100000"/>
              </a:lnSpc>
              <a:spcBef>
                <a:spcPts val="409"/>
              </a:spcBef>
              <a:buChar char="–"/>
              <a:tabLst>
                <a:tab pos="756285" algn="l"/>
                <a:tab pos="756920" algn="l"/>
              </a:tabLst>
            </a:pPr>
            <a:r>
              <a:rPr sz="1700" u="sng" spc="-4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közös </a:t>
            </a:r>
            <a:r>
              <a:rPr sz="17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kül- 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és </a:t>
            </a:r>
            <a:r>
              <a:rPr sz="17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biztonságpolitika</a:t>
            </a:r>
            <a:r>
              <a:rPr sz="1700" spc="-5" dirty="0">
                <a:latin typeface="Times New Roman"/>
                <a:cs typeface="Times New Roman"/>
              </a:rPr>
              <a:t> irányításához </a:t>
            </a:r>
            <a:r>
              <a:rPr sz="1700" dirty="0">
                <a:latin typeface="Times New Roman"/>
                <a:cs typeface="Times New Roman"/>
              </a:rPr>
              <a:t>és az EU </a:t>
            </a:r>
            <a:r>
              <a:rPr sz="1700" spc="-5" dirty="0">
                <a:latin typeface="Times New Roman"/>
                <a:cs typeface="Times New Roman"/>
              </a:rPr>
              <a:t>külső </a:t>
            </a:r>
            <a:r>
              <a:rPr sz="1700" dirty="0">
                <a:latin typeface="Times New Roman"/>
                <a:cs typeface="Times New Roman"/>
              </a:rPr>
              <a:t>tevékenységei </a:t>
            </a:r>
            <a:r>
              <a:rPr sz="1700" spc="-5" dirty="0">
                <a:latin typeface="Times New Roman"/>
                <a:cs typeface="Times New Roman"/>
              </a:rPr>
              <a:t>közötti  </a:t>
            </a:r>
            <a:r>
              <a:rPr sz="1700" dirty="0">
                <a:latin typeface="Times New Roman"/>
                <a:cs typeface="Times New Roman"/>
              </a:rPr>
              <a:t>összhang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biztosításához:</a:t>
            </a:r>
            <a:endParaRPr sz="1700">
              <a:latin typeface="Times New Roman"/>
              <a:cs typeface="Times New Roman"/>
            </a:endParaRPr>
          </a:p>
          <a:p>
            <a:pPr marL="812800" indent="-343535">
              <a:lnSpc>
                <a:spcPct val="100000"/>
              </a:lnSpc>
              <a:spcBef>
                <a:spcPts val="405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700" dirty="0">
                <a:latin typeface="Times New Roman"/>
                <a:cs typeface="Times New Roman"/>
              </a:rPr>
              <a:t>közös </a:t>
            </a:r>
            <a:r>
              <a:rPr sz="1700" spc="-5" dirty="0">
                <a:latin typeface="Times New Roman"/>
                <a:cs typeface="Times New Roman"/>
              </a:rPr>
              <a:t>biztonság- </a:t>
            </a:r>
            <a:r>
              <a:rPr sz="1700" dirty="0">
                <a:latin typeface="Times New Roman"/>
                <a:cs typeface="Times New Roman"/>
              </a:rPr>
              <a:t>és </a:t>
            </a:r>
            <a:r>
              <a:rPr sz="1700" spc="-5" dirty="0">
                <a:latin typeface="Times New Roman"/>
                <a:cs typeface="Times New Roman"/>
              </a:rPr>
              <a:t>védelempolitika </a:t>
            </a:r>
            <a:r>
              <a:rPr sz="1700" b="1" dirty="0">
                <a:latin typeface="Times New Roman"/>
                <a:cs typeface="Times New Roman"/>
              </a:rPr>
              <a:t>munkaprogram</a:t>
            </a:r>
            <a:r>
              <a:rPr sz="1700" b="1" spc="-35" dirty="0">
                <a:latin typeface="Times New Roman"/>
                <a:cs typeface="Times New Roman"/>
              </a:rPr>
              <a:t> </a:t>
            </a:r>
            <a:r>
              <a:rPr sz="1700" b="1" spc="-5" dirty="0">
                <a:latin typeface="Times New Roman"/>
                <a:cs typeface="Times New Roman"/>
              </a:rPr>
              <a:t>kialakítása</a:t>
            </a:r>
            <a:r>
              <a:rPr sz="1700" spc="-5" dirty="0">
                <a:latin typeface="Times New Roman"/>
                <a:cs typeface="Times New Roman"/>
              </a:rPr>
              <a:t>,</a:t>
            </a:r>
            <a:endParaRPr sz="1700">
              <a:latin typeface="Times New Roman"/>
              <a:cs typeface="Times New Roman"/>
            </a:endParaRPr>
          </a:p>
          <a:p>
            <a:pPr marL="812800" marR="2203450" indent="-34353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700" dirty="0">
                <a:latin typeface="Times New Roman"/>
                <a:cs typeface="Times New Roman"/>
              </a:rPr>
              <a:t>a közös </a:t>
            </a:r>
            <a:r>
              <a:rPr sz="1700" spc="-5" dirty="0">
                <a:latin typeface="Times New Roman"/>
                <a:cs typeface="Times New Roman"/>
              </a:rPr>
              <a:t>biztonság- </a:t>
            </a:r>
            <a:r>
              <a:rPr sz="1700" dirty="0">
                <a:latin typeface="Times New Roman"/>
                <a:cs typeface="Times New Roman"/>
              </a:rPr>
              <a:t>és </a:t>
            </a:r>
            <a:r>
              <a:rPr sz="1700" spc="-5" dirty="0">
                <a:latin typeface="Times New Roman"/>
                <a:cs typeface="Times New Roman"/>
              </a:rPr>
              <a:t>védelempolitikához </a:t>
            </a:r>
            <a:r>
              <a:rPr sz="1700" dirty="0">
                <a:latin typeface="Times New Roman"/>
                <a:cs typeface="Times New Roman"/>
              </a:rPr>
              <a:t>kötődő </a:t>
            </a:r>
            <a:r>
              <a:rPr sz="1700" b="1" dirty="0">
                <a:latin typeface="Times New Roman"/>
                <a:cs typeface="Times New Roman"/>
              </a:rPr>
              <a:t>tanácsi  </a:t>
            </a:r>
            <a:r>
              <a:rPr sz="1700" b="1" spc="-5" dirty="0">
                <a:latin typeface="Times New Roman"/>
                <a:cs typeface="Times New Roman"/>
              </a:rPr>
              <a:t>munkacsoportok/bizottság eln</a:t>
            </a:r>
            <a:r>
              <a:rPr sz="1700" spc="-5" dirty="0">
                <a:latin typeface="Times New Roman"/>
                <a:cs typeface="Times New Roman"/>
              </a:rPr>
              <a:t>öklése,</a:t>
            </a:r>
            <a:endParaRPr sz="1700">
              <a:latin typeface="Times New Roman"/>
              <a:cs typeface="Times New Roman"/>
            </a:endParaRPr>
          </a:p>
          <a:p>
            <a:pPr marL="812800" marR="5080" indent="-343535" algn="just">
              <a:lnSpc>
                <a:spcPct val="100000"/>
              </a:lnSpc>
              <a:spcBef>
                <a:spcPts val="430"/>
              </a:spcBef>
              <a:buAutoNum type="arabicPeriod"/>
              <a:tabLst>
                <a:tab pos="813435" algn="l"/>
              </a:tabLst>
            </a:pPr>
            <a:r>
              <a:rPr sz="1700" spc="-5" dirty="0">
                <a:latin typeface="Times New Roman"/>
                <a:cs typeface="Times New Roman"/>
              </a:rPr>
              <a:t>diplomáciai szolgálatokkal való </a:t>
            </a:r>
            <a:r>
              <a:rPr sz="1700" dirty="0">
                <a:latin typeface="Times New Roman"/>
                <a:cs typeface="Times New Roman"/>
              </a:rPr>
              <a:t>együttműködés (</a:t>
            </a:r>
            <a:r>
              <a:rPr sz="1800" dirty="0">
                <a:latin typeface="Times New Roman"/>
                <a:cs typeface="Times New Roman"/>
              </a:rPr>
              <a:t>Tanács </a:t>
            </a:r>
            <a:r>
              <a:rPr sz="1800" spc="-5" dirty="0">
                <a:latin typeface="Times New Roman"/>
                <a:cs typeface="Times New Roman"/>
              </a:rPr>
              <a:t>Főtitkársága, </a:t>
            </a:r>
            <a:r>
              <a:rPr sz="1800" dirty="0">
                <a:latin typeface="Times New Roman"/>
                <a:cs typeface="Times New Roman"/>
              </a:rPr>
              <a:t>valamint a  Bizottság megfelelő </a:t>
            </a:r>
            <a:r>
              <a:rPr sz="1800" spc="-5" dirty="0">
                <a:latin typeface="Times New Roman"/>
                <a:cs typeface="Times New Roman"/>
              </a:rPr>
              <a:t>szervezeti </a:t>
            </a:r>
            <a:r>
              <a:rPr sz="1800" dirty="0">
                <a:latin typeface="Times New Roman"/>
                <a:cs typeface="Times New Roman"/>
              </a:rPr>
              <a:t>egységeinek </a:t>
            </a:r>
            <a:r>
              <a:rPr sz="1800" spc="-5" dirty="0">
                <a:latin typeface="Times New Roman"/>
                <a:cs typeface="Times New Roman"/>
              </a:rPr>
              <a:t>tisztviselőiből, </a:t>
            </a:r>
            <a:r>
              <a:rPr sz="1800" dirty="0">
                <a:latin typeface="Times New Roman"/>
                <a:cs typeface="Times New Roman"/>
              </a:rPr>
              <a:t>továbbá a </a:t>
            </a:r>
            <a:r>
              <a:rPr sz="1800" spc="-5" dirty="0">
                <a:latin typeface="Times New Roman"/>
                <a:cs typeface="Times New Roman"/>
              </a:rPr>
              <a:t>nemzeti  </a:t>
            </a:r>
            <a:r>
              <a:rPr sz="1800" dirty="0">
                <a:latin typeface="Times New Roman"/>
                <a:cs typeface="Times New Roman"/>
              </a:rPr>
              <a:t>diplomáciai </a:t>
            </a:r>
            <a:r>
              <a:rPr sz="1800" spc="-5" dirty="0">
                <a:latin typeface="Times New Roman"/>
                <a:cs typeface="Times New Roman"/>
              </a:rPr>
              <a:t>szolgálatok </a:t>
            </a:r>
            <a:r>
              <a:rPr sz="1800" dirty="0">
                <a:latin typeface="Times New Roman"/>
                <a:cs typeface="Times New Roman"/>
              </a:rPr>
              <a:t>által kirendelt személyzetből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áll)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55214" y="2581782"/>
            <a:ext cx="37179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HATÁSKÖRÖK</a:t>
            </a:r>
            <a:endParaRPr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4147" y="403859"/>
            <a:ext cx="6954011" cy="583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93063" y="495046"/>
            <a:ext cx="65024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EU céljai és a </a:t>
            </a:r>
            <a:r>
              <a:rPr sz="2800" spc="-10" dirty="0"/>
              <a:t>demokratikus </a:t>
            </a:r>
            <a:r>
              <a:rPr sz="2800" spc="-5" dirty="0"/>
              <a:t>működés</a:t>
            </a:r>
            <a:r>
              <a:rPr sz="2800" spc="80" dirty="0"/>
              <a:t> </a:t>
            </a:r>
            <a:r>
              <a:rPr sz="2800" spc="-5" dirty="0"/>
              <a:t>elvei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535940" y="1740534"/>
            <a:ext cx="3707129" cy="4326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871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Mit?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(célok)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Szabadságon, </a:t>
            </a:r>
            <a:r>
              <a:rPr sz="2000" dirty="0">
                <a:latin typeface="Times New Roman"/>
                <a:cs typeface="Times New Roman"/>
              </a:rPr>
              <a:t>biztonságon és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jog  érvényesülésén alapuló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térség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Belső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piac</a:t>
            </a:r>
            <a:endParaRPr sz="2000">
              <a:latin typeface="Times New Roman"/>
              <a:cs typeface="Times New Roman"/>
            </a:endParaRPr>
          </a:p>
          <a:p>
            <a:pPr marL="355600" marR="168275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Torzításmentes </a:t>
            </a:r>
            <a:r>
              <a:rPr sz="2000" dirty="0">
                <a:latin typeface="Times New Roman"/>
                <a:cs typeface="Times New Roman"/>
              </a:rPr>
              <a:t>verseny a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belső  piacon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Fenntartható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fejlődés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Kohézió és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szolidaritás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Kulturális és nyelvi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sokszínűség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Monetáris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unió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Unió külső</a:t>
            </a:r>
            <a:r>
              <a:rPr sz="2000" spc="-8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tevékenységei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527" y="1740534"/>
            <a:ext cx="3681095" cy="37166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72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/>
                <a:cs typeface="Times New Roman"/>
              </a:rPr>
              <a:t>Hogyan? (működési</a:t>
            </a:r>
            <a:r>
              <a:rPr sz="2400" b="1" spc="-11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elvek)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1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Times New Roman"/>
                <a:cs typeface="Times New Roman"/>
              </a:rPr>
              <a:t>Demokratikus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egyenlőség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Times New Roman"/>
                <a:cs typeface="Times New Roman"/>
              </a:rPr>
              <a:t>Képviseleti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demokrácia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Times New Roman"/>
                <a:cs typeface="Times New Roman"/>
              </a:rPr>
              <a:t>Részvételi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demokrácia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Times New Roman"/>
                <a:cs typeface="Times New Roman"/>
              </a:rPr>
              <a:t>Nemzeti parlamentek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szerepe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54102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Mit és hogyan?</a:t>
            </a:r>
            <a:r>
              <a:rPr sz="2000" b="1" spc="-1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Egyszerre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Times New Roman"/>
                <a:cs typeface="Times New Roman"/>
              </a:rPr>
              <a:t>Egyenlőség</a:t>
            </a:r>
            <a:endParaRPr sz="20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spc="-5" dirty="0">
                <a:latin typeface="Times New Roman"/>
                <a:cs typeface="Times New Roman"/>
              </a:rPr>
              <a:t>Jogbiztonság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61872" y="0"/>
            <a:ext cx="6800215" cy="1245235"/>
            <a:chOff x="1261872" y="0"/>
            <a:chExt cx="6800215" cy="1245235"/>
          </a:xfrm>
        </p:grpSpPr>
        <p:sp>
          <p:nvSpPr>
            <p:cNvPr id="3" name="object 3"/>
            <p:cNvSpPr/>
            <p:nvPr/>
          </p:nvSpPr>
          <p:spPr>
            <a:xfrm>
              <a:off x="1953768" y="0"/>
              <a:ext cx="5529072" cy="6964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1872" y="504444"/>
              <a:ext cx="6800088" cy="74066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906" rIns="0" bIns="0" rtlCol="0">
            <a:spAutoFit/>
          </a:bodyPr>
          <a:lstStyle/>
          <a:p>
            <a:pPr marL="496570" marR="5080" indent="691515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Szabályozási hatáskörök  megoszlása </a:t>
            </a:r>
            <a:r>
              <a:rPr sz="3600" dirty="0"/>
              <a:t>EU/tagállamok</a:t>
            </a:r>
            <a:r>
              <a:rPr sz="3600" spc="-60" dirty="0"/>
              <a:t> </a:t>
            </a:r>
            <a:r>
              <a:rPr sz="3600" spc="-5" dirty="0"/>
              <a:t>közt</a:t>
            </a:r>
            <a:endParaRPr sz="3600"/>
          </a:p>
        </p:txBody>
      </p:sp>
      <p:sp>
        <p:nvSpPr>
          <p:cNvPr id="6" name="object 6"/>
          <p:cNvSpPr txBox="1"/>
          <p:nvPr/>
        </p:nvSpPr>
        <p:spPr>
          <a:xfrm>
            <a:off x="762304" y="1368297"/>
            <a:ext cx="7375525" cy="501015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Kizárólagos </a:t>
            </a:r>
            <a:r>
              <a:rPr sz="1500" b="1" dirty="0">
                <a:solidFill>
                  <a:srgbClr val="C00000"/>
                </a:solidFill>
                <a:latin typeface="Times New Roman"/>
                <a:cs typeface="Times New Roman"/>
              </a:rPr>
              <a:t>uniós</a:t>
            </a:r>
            <a:r>
              <a:rPr sz="15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hatáskörök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500" u="heavy" spc="-3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Csak </a:t>
            </a:r>
            <a:r>
              <a:rPr sz="15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az </a:t>
            </a:r>
            <a:r>
              <a:rPr sz="15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EU szabályozhatja </a:t>
            </a:r>
            <a:r>
              <a:rPr sz="1500" dirty="0">
                <a:latin typeface="Times New Roman"/>
                <a:cs typeface="Times New Roman"/>
              </a:rPr>
              <a:t>e </a:t>
            </a:r>
            <a:r>
              <a:rPr sz="1500" spc="-5" dirty="0">
                <a:latin typeface="Times New Roman"/>
                <a:cs typeface="Times New Roman"/>
              </a:rPr>
              <a:t>területeket </a:t>
            </a:r>
            <a:r>
              <a:rPr sz="1500" dirty="0">
                <a:latin typeface="Times New Roman"/>
                <a:cs typeface="Times New Roman"/>
              </a:rPr>
              <a:t>(bizonyos</a:t>
            </a:r>
            <a:r>
              <a:rPr sz="1500" spc="-1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kivételekkel)</a:t>
            </a:r>
            <a:endParaRPr sz="1500">
              <a:latin typeface="Times New Roman"/>
              <a:cs typeface="Times New Roman"/>
            </a:endParaRPr>
          </a:p>
          <a:p>
            <a:pPr marL="12700" marR="38735">
              <a:lnSpc>
                <a:spcPct val="100000"/>
              </a:lnSpc>
              <a:spcBef>
                <a:spcPts val="360"/>
              </a:spcBef>
            </a:pPr>
            <a:r>
              <a:rPr sz="1500" b="1" spc="-5" dirty="0">
                <a:latin typeface="Times New Roman"/>
                <a:cs typeface="Times New Roman"/>
              </a:rPr>
              <a:t>szabályozási területek: vámunió</a:t>
            </a:r>
            <a:r>
              <a:rPr sz="1500" spc="-5" dirty="0">
                <a:latin typeface="Times New Roman"/>
                <a:cs typeface="Times New Roman"/>
              </a:rPr>
              <a:t>,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b="1" spc="-5" dirty="0">
                <a:latin typeface="Times New Roman"/>
                <a:cs typeface="Times New Roman"/>
              </a:rPr>
              <a:t>belső </a:t>
            </a:r>
            <a:r>
              <a:rPr sz="1500" b="1" dirty="0">
                <a:latin typeface="Times New Roman"/>
                <a:cs typeface="Times New Roman"/>
              </a:rPr>
              <a:t>piac </a:t>
            </a:r>
            <a:r>
              <a:rPr sz="1500" spc="-5" dirty="0">
                <a:latin typeface="Times New Roman"/>
                <a:cs typeface="Times New Roman"/>
              </a:rPr>
              <a:t>működéséhez szükséges </a:t>
            </a:r>
            <a:r>
              <a:rPr sz="1500" b="1" spc="-5" dirty="0">
                <a:latin typeface="Times New Roman"/>
                <a:cs typeface="Times New Roman"/>
              </a:rPr>
              <a:t>versenyszabályok  </a:t>
            </a:r>
            <a:r>
              <a:rPr sz="1500" spc="-5" dirty="0">
                <a:latin typeface="Times New Roman"/>
                <a:cs typeface="Times New Roman"/>
              </a:rPr>
              <a:t>megállapítása,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b="1" spc="-5" dirty="0">
                <a:latin typeface="Times New Roman"/>
                <a:cs typeface="Times New Roman"/>
              </a:rPr>
              <a:t>monetáris politika </a:t>
            </a:r>
            <a:r>
              <a:rPr sz="1500" spc="-5" dirty="0">
                <a:latin typeface="Times New Roman"/>
                <a:cs typeface="Times New Roman"/>
              </a:rPr>
              <a:t>azon tagállamok tekintetében, </a:t>
            </a:r>
            <a:r>
              <a:rPr sz="1500" spc="-10" dirty="0">
                <a:latin typeface="Times New Roman"/>
                <a:cs typeface="Times New Roman"/>
              </a:rPr>
              <a:t>amelyek </a:t>
            </a:r>
            <a:r>
              <a:rPr sz="1500" spc="-5" dirty="0">
                <a:latin typeface="Times New Roman"/>
                <a:cs typeface="Times New Roman"/>
              </a:rPr>
              <a:t>hivatalos </a:t>
            </a:r>
            <a:r>
              <a:rPr sz="1500" spc="-10" dirty="0">
                <a:latin typeface="Times New Roman"/>
                <a:cs typeface="Times New Roman"/>
              </a:rPr>
              <a:t>pénzneme  </a:t>
            </a:r>
            <a:r>
              <a:rPr sz="1500" spc="-5" dirty="0">
                <a:latin typeface="Times New Roman"/>
                <a:cs typeface="Times New Roman"/>
              </a:rPr>
              <a:t>az </a:t>
            </a:r>
            <a:r>
              <a:rPr sz="1500" dirty="0">
                <a:latin typeface="Times New Roman"/>
                <a:cs typeface="Times New Roman"/>
              </a:rPr>
              <a:t>euró, a </a:t>
            </a:r>
            <a:r>
              <a:rPr sz="1500" b="1" spc="-5" dirty="0">
                <a:latin typeface="Times New Roman"/>
                <a:cs typeface="Times New Roman"/>
              </a:rPr>
              <a:t>tengeri </a:t>
            </a:r>
            <a:r>
              <a:rPr sz="1500" b="1" dirty="0">
                <a:latin typeface="Times New Roman"/>
                <a:cs typeface="Times New Roman"/>
              </a:rPr>
              <a:t>biológiai </a:t>
            </a:r>
            <a:r>
              <a:rPr sz="1500" b="1" spc="-5" dirty="0">
                <a:latin typeface="Times New Roman"/>
                <a:cs typeface="Times New Roman"/>
              </a:rPr>
              <a:t>erőforrások </a:t>
            </a:r>
            <a:r>
              <a:rPr sz="1500" b="1" spc="-10" dirty="0">
                <a:latin typeface="Times New Roman"/>
                <a:cs typeface="Times New Roman"/>
              </a:rPr>
              <a:t>megőrzése </a:t>
            </a:r>
            <a:r>
              <a:rPr sz="1500" b="1" dirty="0">
                <a:latin typeface="Times New Roman"/>
                <a:cs typeface="Times New Roman"/>
              </a:rPr>
              <a:t>a </a:t>
            </a:r>
            <a:r>
              <a:rPr sz="1500" b="1" spc="-5" dirty="0">
                <a:latin typeface="Times New Roman"/>
                <a:cs typeface="Times New Roman"/>
              </a:rPr>
              <a:t>közös </a:t>
            </a:r>
            <a:r>
              <a:rPr sz="1500" b="1" dirty="0">
                <a:latin typeface="Times New Roman"/>
                <a:cs typeface="Times New Roman"/>
              </a:rPr>
              <a:t>halászati </a:t>
            </a:r>
            <a:r>
              <a:rPr sz="1500" b="1" spc="-5" dirty="0">
                <a:latin typeface="Times New Roman"/>
                <a:cs typeface="Times New Roman"/>
              </a:rPr>
              <a:t>politika </a:t>
            </a:r>
            <a:r>
              <a:rPr sz="1500" spc="-5" dirty="0">
                <a:latin typeface="Times New Roman"/>
                <a:cs typeface="Times New Roman"/>
              </a:rPr>
              <a:t>keretében,  közös </a:t>
            </a:r>
            <a:r>
              <a:rPr sz="1500" b="1" spc="-10" dirty="0">
                <a:latin typeface="Times New Roman"/>
                <a:cs typeface="Times New Roman"/>
              </a:rPr>
              <a:t>kereskedelempolitika </a:t>
            </a:r>
            <a:r>
              <a:rPr sz="1500" dirty="0">
                <a:latin typeface="Times New Roman"/>
                <a:cs typeface="Times New Roman"/>
              </a:rPr>
              <a:t>+ </a:t>
            </a:r>
            <a:r>
              <a:rPr sz="1500" spc="-5" dirty="0">
                <a:latin typeface="Times New Roman"/>
                <a:cs typeface="Times New Roman"/>
              </a:rPr>
              <a:t>bizonyos nemzetközi megállapodások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kötése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Megosztott hatáskörök</a:t>
            </a:r>
            <a:r>
              <a:rPr sz="1500" b="1" spc="-3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területei</a:t>
            </a: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360"/>
              </a:spcBef>
            </a:pPr>
            <a:r>
              <a:rPr sz="1500" spc="-5" dirty="0">
                <a:latin typeface="Times New Roman"/>
                <a:cs typeface="Times New Roman"/>
              </a:rPr>
              <a:t>EU és tagállamok </a:t>
            </a:r>
            <a:r>
              <a:rPr sz="15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fogadhatnak el </a:t>
            </a:r>
            <a:r>
              <a:rPr sz="1500" spc="-10" dirty="0">
                <a:latin typeface="Times New Roman"/>
                <a:cs typeface="Times New Roman"/>
              </a:rPr>
              <a:t>ezeken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5" dirty="0">
                <a:latin typeface="Times New Roman"/>
                <a:cs typeface="Times New Roman"/>
              </a:rPr>
              <a:t>területeken kötelező </a:t>
            </a:r>
            <a:r>
              <a:rPr sz="1500" dirty="0">
                <a:latin typeface="Times New Roman"/>
                <a:cs typeface="Times New Roman"/>
              </a:rPr>
              <a:t>jogi </a:t>
            </a:r>
            <a:r>
              <a:rPr sz="1500" spc="-5" dirty="0">
                <a:latin typeface="Times New Roman"/>
                <a:cs typeface="Times New Roman"/>
              </a:rPr>
              <a:t>aktusokat DE: tagállamok  csak akkor és annyiban, amennyiben </a:t>
            </a:r>
            <a:r>
              <a:rPr sz="1500" spc="-10" dirty="0">
                <a:latin typeface="Times New Roman"/>
                <a:cs typeface="Times New Roman"/>
              </a:rPr>
              <a:t>az </a:t>
            </a:r>
            <a:r>
              <a:rPr sz="1500" spc="-5" dirty="0">
                <a:latin typeface="Times New Roman"/>
                <a:cs typeface="Times New Roman"/>
              </a:rPr>
              <a:t>EU </a:t>
            </a:r>
            <a:r>
              <a:rPr sz="1500" b="1" spc="-5" dirty="0">
                <a:latin typeface="Times New Roman"/>
                <a:cs typeface="Times New Roman"/>
              </a:rPr>
              <a:t>nem gyakorolta </a:t>
            </a:r>
            <a:r>
              <a:rPr sz="1500" dirty="0">
                <a:latin typeface="Times New Roman"/>
                <a:cs typeface="Times New Roman"/>
              </a:rPr>
              <a:t>e </a:t>
            </a:r>
            <a:r>
              <a:rPr sz="1500" spc="-5" dirty="0">
                <a:latin typeface="Times New Roman"/>
                <a:cs typeface="Times New Roman"/>
              </a:rPr>
              <a:t>hatáskörét/ </a:t>
            </a:r>
            <a:r>
              <a:rPr sz="1500" b="1" spc="-5" dirty="0">
                <a:latin typeface="Times New Roman"/>
                <a:cs typeface="Times New Roman"/>
              </a:rPr>
              <a:t>lemondott </a:t>
            </a:r>
            <a:r>
              <a:rPr sz="1500" spc="-5" dirty="0">
                <a:latin typeface="Times New Roman"/>
                <a:cs typeface="Times New Roman"/>
              </a:rPr>
              <a:t>annak  gyakorlásáról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500" b="1" spc="-5" dirty="0">
                <a:latin typeface="Times New Roman"/>
                <a:cs typeface="Times New Roman"/>
              </a:rPr>
              <a:t>szabályozási területek: belső </a:t>
            </a:r>
            <a:r>
              <a:rPr sz="1500" b="1" dirty="0">
                <a:latin typeface="Times New Roman"/>
                <a:cs typeface="Times New Roman"/>
              </a:rPr>
              <a:t>piac</a:t>
            </a:r>
            <a:r>
              <a:rPr sz="1500" dirty="0">
                <a:latin typeface="Times New Roman"/>
                <a:cs typeface="Times New Roman"/>
              </a:rPr>
              <a:t>, a </a:t>
            </a:r>
            <a:r>
              <a:rPr sz="1500" spc="-5" dirty="0">
                <a:latin typeface="Times New Roman"/>
                <a:cs typeface="Times New Roman"/>
              </a:rPr>
              <a:t>szociálpolitikának </a:t>
            </a:r>
            <a:r>
              <a:rPr sz="1500" dirty="0">
                <a:latin typeface="Times New Roman"/>
                <a:cs typeface="Times New Roman"/>
              </a:rPr>
              <a:t>a </a:t>
            </a:r>
            <a:r>
              <a:rPr sz="1500" spc="-5" dirty="0">
                <a:latin typeface="Times New Roman"/>
                <a:cs typeface="Times New Roman"/>
              </a:rPr>
              <a:t>szerződésben</a:t>
            </a:r>
            <a:r>
              <a:rPr sz="1500" spc="-6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meghatározott</a:t>
            </a:r>
            <a:endParaRPr sz="1500">
              <a:latin typeface="Times New Roman"/>
              <a:cs typeface="Times New Roman"/>
            </a:endParaRPr>
          </a:p>
          <a:p>
            <a:pPr marL="12700" marR="53340">
              <a:lnSpc>
                <a:spcPct val="100000"/>
              </a:lnSpc>
            </a:pPr>
            <a:r>
              <a:rPr sz="1500" spc="-5" dirty="0">
                <a:latin typeface="Times New Roman"/>
                <a:cs typeface="Times New Roman"/>
              </a:rPr>
              <a:t>vonatkozásai, gazdasági, társadalmi és </a:t>
            </a:r>
            <a:r>
              <a:rPr sz="1500" dirty="0">
                <a:latin typeface="Times New Roman"/>
                <a:cs typeface="Times New Roman"/>
              </a:rPr>
              <a:t>területi </a:t>
            </a:r>
            <a:r>
              <a:rPr sz="1500" b="1" spc="-5" dirty="0">
                <a:latin typeface="Times New Roman"/>
                <a:cs typeface="Times New Roman"/>
              </a:rPr>
              <a:t>kohézió</a:t>
            </a:r>
            <a:r>
              <a:rPr sz="1500" spc="-5" dirty="0">
                <a:latin typeface="Times New Roman"/>
                <a:cs typeface="Times New Roman"/>
              </a:rPr>
              <a:t>, </a:t>
            </a:r>
            <a:r>
              <a:rPr sz="1500" b="1" spc="-5" dirty="0">
                <a:latin typeface="Times New Roman"/>
                <a:cs typeface="Times New Roman"/>
              </a:rPr>
              <a:t>mezőgazdaság </a:t>
            </a:r>
            <a:r>
              <a:rPr sz="1500" spc="-5" dirty="0">
                <a:latin typeface="Times New Roman"/>
                <a:cs typeface="Times New Roman"/>
              </a:rPr>
              <a:t>és halászat (kivéve </a:t>
            </a:r>
            <a:r>
              <a:rPr sz="1500" dirty="0">
                <a:latin typeface="Times New Roman"/>
                <a:cs typeface="Times New Roman"/>
              </a:rPr>
              <a:t>a  </a:t>
            </a:r>
            <a:r>
              <a:rPr sz="1500" spc="-5" dirty="0">
                <a:latin typeface="Times New Roman"/>
                <a:cs typeface="Times New Roman"/>
              </a:rPr>
              <a:t>tengeri </a:t>
            </a:r>
            <a:r>
              <a:rPr sz="1500" dirty="0">
                <a:latin typeface="Times New Roman"/>
                <a:cs typeface="Times New Roman"/>
              </a:rPr>
              <a:t>biológiai </a:t>
            </a:r>
            <a:r>
              <a:rPr sz="1500" spc="-5" dirty="0">
                <a:latin typeface="Times New Roman"/>
                <a:cs typeface="Times New Roman"/>
              </a:rPr>
              <a:t>erőforrások megőrzését), </a:t>
            </a:r>
            <a:r>
              <a:rPr sz="1500" b="1" spc="-5" dirty="0">
                <a:latin typeface="Times New Roman"/>
                <a:cs typeface="Times New Roman"/>
              </a:rPr>
              <a:t>környezetvédelem, fogyasztóvédelem, közlekedés,  transzeurópai </a:t>
            </a:r>
            <a:r>
              <a:rPr sz="1500" b="1" dirty="0">
                <a:latin typeface="Times New Roman"/>
                <a:cs typeface="Times New Roman"/>
              </a:rPr>
              <a:t>hálózatok,</a:t>
            </a:r>
            <a:r>
              <a:rPr sz="1500" b="1" spc="-65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energiaügy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Támogató, összehangoló, kiegészítő </a:t>
            </a:r>
            <a:r>
              <a:rPr sz="1500" b="1" dirty="0">
                <a:solidFill>
                  <a:srgbClr val="C00000"/>
                </a:solidFill>
                <a:latin typeface="Times New Roman"/>
                <a:cs typeface="Times New Roman"/>
              </a:rPr>
              <a:t>uniós</a:t>
            </a:r>
            <a:r>
              <a:rPr sz="15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hatáskörök</a:t>
            </a:r>
            <a:endParaRPr sz="1500">
              <a:latin typeface="Times New Roman"/>
              <a:cs typeface="Times New Roman"/>
            </a:endParaRPr>
          </a:p>
          <a:p>
            <a:pPr marL="12700" marR="30480">
              <a:lnSpc>
                <a:spcPct val="120000"/>
              </a:lnSpc>
            </a:pPr>
            <a:r>
              <a:rPr sz="15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15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tagállamok intézkedéseit </a:t>
            </a:r>
            <a:r>
              <a:rPr sz="15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támogató, összehangoló </a:t>
            </a:r>
            <a:r>
              <a:rPr sz="15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vagy </a:t>
            </a:r>
            <a:r>
              <a:rPr sz="15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kiegészítő intézkedések </a:t>
            </a:r>
            <a:r>
              <a:rPr sz="15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megtételére 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szabályozási területek: </a:t>
            </a:r>
            <a:r>
              <a:rPr sz="1500" spc="-5" dirty="0">
                <a:latin typeface="Times New Roman"/>
                <a:cs typeface="Times New Roman"/>
              </a:rPr>
              <a:t>az </a:t>
            </a:r>
            <a:r>
              <a:rPr sz="1500" spc="-10" dirty="0">
                <a:latin typeface="Times New Roman"/>
                <a:cs typeface="Times New Roman"/>
              </a:rPr>
              <a:t>emberi </a:t>
            </a:r>
            <a:r>
              <a:rPr sz="1500" b="1" spc="-5" dirty="0">
                <a:latin typeface="Times New Roman"/>
                <a:cs typeface="Times New Roman"/>
              </a:rPr>
              <a:t>egészség </a:t>
            </a:r>
            <a:r>
              <a:rPr sz="1500" b="1" spc="-10" dirty="0">
                <a:latin typeface="Times New Roman"/>
                <a:cs typeface="Times New Roman"/>
              </a:rPr>
              <a:t>védelme </a:t>
            </a:r>
            <a:r>
              <a:rPr sz="1500" spc="-5" dirty="0">
                <a:latin typeface="Times New Roman"/>
                <a:cs typeface="Times New Roman"/>
              </a:rPr>
              <a:t>és javítása, </a:t>
            </a:r>
            <a:r>
              <a:rPr sz="1500" b="1" dirty="0">
                <a:latin typeface="Times New Roman"/>
                <a:cs typeface="Times New Roman"/>
              </a:rPr>
              <a:t>ipar,</a:t>
            </a:r>
            <a:r>
              <a:rPr sz="1500" b="1" spc="25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kultúra,</a:t>
            </a:r>
            <a:endParaRPr sz="1500">
              <a:latin typeface="Times New Roman"/>
              <a:cs typeface="Times New Roman"/>
            </a:endParaRPr>
          </a:p>
          <a:p>
            <a:pPr marL="12700" marR="92710">
              <a:lnSpc>
                <a:spcPct val="100000"/>
              </a:lnSpc>
            </a:pPr>
            <a:r>
              <a:rPr sz="1500" b="1" spc="-5" dirty="0">
                <a:latin typeface="Times New Roman"/>
                <a:cs typeface="Times New Roman"/>
              </a:rPr>
              <a:t>idegenforgalom, oktatás, szakképzés, </a:t>
            </a:r>
            <a:r>
              <a:rPr sz="1500" b="1" dirty="0">
                <a:latin typeface="Times New Roman"/>
                <a:cs typeface="Times New Roman"/>
              </a:rPr>
              <a:t>ifjúság </a:t>
            </a:r>
            <a:r>
              <a:rPr sz="1500" spc="-5" dirty="0">
                <a:latin typeface="Times New Roman"/>
                <a:cs typeface="Times New Roman"/>
              </a:rPr>
              <a:t>és </a:t>
            </a:r>
            <a:r>
              <a:rPr sz="1500" dirty="0">
                <a:latin typeface="Times New Roman"/>
                <a:cs typeface="Times New Roman"/>
              </a:rPr>
              <a:t>sport, </a:t>
            </a:r>
            <a:r>
              <a:rPr sz="1500" spc="-5" dirty="0">
                <a:latin typeface="Times New Roman"/>
                <a:cs typeface="Times New Roman"/>
              </a:rPr>
              <a:t>polgári védelem, </a:t>
            </a:r>
            <a:r>
              <a:rPr sz="1500" b="1" dirty="0">
                <a:latin typeface="Times New Roman"/>
                <a:cs typeface="Times New Roman"/>
              </a:rPr>
              <a:t>igazgatási  </a:t>
            </a:r>
            <a:r>
              <a:rPr sz="1500" b="1" spc="-5" dirty="0">
                <a:latin typeface="Times New Roman"/>
                <a:cs typeface="Times New Roman"/>
              </a:rPr>
              <a:t>együttműködés</a:t>
            </a:r>
            <a:r>
              <a:rPr sz="1500" spc="-5" dirty="0">
                <a:latin typeface="Times New Roman"/>
                <a:cs typeface="Times New Roman"/>
              </a:rPr>
              <a:t>, azon tagállamok gazdaságpolitikája, </a:t>
            </a:r>
            <a:r>
              <a:rPr sz="1500" spc="-10" dirty="0">
                <a:latin typeface="Times New Roman"/>
                <a:cs typeface="Times New Roman"/>
              </a:rPr>
              <a:t>amelyek </a:t>
            </a:r>
            <a:r>
              <a:rPr sz="1500" spc="-5" dirty="0">
                <a:latin typeface="Times New Roman"/>
                <a:cs typeface="Times New Roman"/>
              </a:rPr>
              <a:t>nem tartoznak az euró-zónához,  foglalkoztatás- és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szociálpolitika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6395" y="230124"/>
            <a:ext cx="4511039" cy="740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7414" y="348741"/>
            <a:ext cx="3931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0" dirty="0"/>
              <a:t>További</a:t>
            </a:r>
            <a:r>
              <a:rPr sz="3600" spc="-95" dirty="0"/>
              <a:t> </a:t>
            </a:r>
            <a:r>
              <a:rPr sz="3600" spc="-5" dirty="0"/>
              <a:t>hatáskörök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62304" y="1350238"/>
            <a:ext cx="7332980" cy="508698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Speciális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összehangolt</a:t>
            </a:r>
            <a:r>
              <a:rPr sz="2000" b="1" spc="-9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hatáskörök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tagállamok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gazdaságpolitikája,</a:t>
            </a:r>
            <a:r>
              <a:rPr sz="2000" b="1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foglalkoztatáspolitikája,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u="heavy" spc="-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szociálpolitikája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imes New Roman"/>
                <a:cs typeface="Times New Roman"/>
              </a:rPr>
              <a:t>- </a:t>
            </a:r>
            <a:r>
              <a:rPr sz="2000" dirty="0">
                <a:latin typeface="Times New Roman"/>
                <a:cs typeface="Times New Roman"/>
              </a:rPr>
              <a:t>Tanács </a:t>
            </a:r>
            <a:r>
              <a:rPr sz="2000" b="1" dirty="0">
                <a:latin typeface="Times New Roman"/>
                <a:cs typeface="Times New Roman"/>
              </a:rPr>
              <a:t>iránymutatásokat </a:t>
            </a:r>
            <a:r>
              <a:rPr sz="2000" dirty="0">
                <a:latin typeface="Times New Roman"/>
                <a:cs typeface="Times New Roman"/>
              </a:rPr>
              <a:t>fogad el + </a:t>
            </a:r>
            <a:r>
              <a:rPr sz="2000" spc="-5" dirty="0">
                <a:latin typeface="Times New Roman"/>
                <a:cs typeface="Times New Roman"/>
              </a:rPr>
              <a:t>speciális kezdeményezési</a:t>
            </a:r>
            <a:r>
              <a:rPr sz="2000" spc="-1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jog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Speciális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KKBP-ra vonatkozó</a:t>
            </a:r>
            <a:r>
              <a:rPr sz="2000" b="1" spc="-11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hatáskörök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tagállamok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kormányközi együttműködésének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jellemzőivel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bíró</a:t>
            </a:r>
            <a:r>
              <a:rPr sz="2000" u="sng" spc="-1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terület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u="sng" spc="-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máig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imes New Roman"/>
                <a:cs typeface="Times New Roman"/>
              </a:rPr>
              <a:t>- </a:t>
            </a:r>
            <a:r>
              <a:rPr sz="2000" dirty="0">
                <a:latin typeface="Times New Roman"/>
                <a:cs typeface="Times New Roman"/>
              </a:rPr>
              <a:t>Tanács </a:t>
            </a:r>
            <a:r>
              <a:rPr sz="2000" b="1" dirty="0">
                <a:latin typeface="Times New Roman"/>
                <a:cs typeface="Times New Roman"/>
              </a:rPr>
              <a:t>határozatok </a:t>
            </a:r>
            <a:r>
              <a:rPr sz="2000" dirty="0">
                <a:latin typeface="Times New Roman"/>
                <a:cs typeface="Times New Roman"/>
              </a:rPr>
              <a:t>fogad el + EP és EuB </a:t>
            </a:r>
            <a:r>
              <a:rPr sz="2000" spc="-5" dirty="0">
                <a:latin typeface="Times New Roman"/>
                <a:cs typeface="Times New Roman"/>
              </a:rPr>
              <a:t>eltérő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szerepe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Kiegészítő </a:t>
            </a:r>
            <a:r>
              <a:rPr sz="2000" b="1" dirty="0">
                <a:solidFill>
                  <a:srgbClr val="C00000"/>
                </a:solidFill>
                <a:latin typeface="Times New Roman"/>
                <a:cs typeface="Times New Roman"/>
              </a:rPr>
              <a:t>hatáskör (EUMSz. 352.</a:t>
            </a:r>
            <a:r>
              <a:rPr sz="2000" b="1" spc="-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cikk)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Times New Roman"/>
                <a:cs typeface="Times New Roman"/>
              </a:rPr>
              <a:t>a Szerződésekben </a:t>
            </a:r>
            <a:r>
              <a:rPr sz="2000" spc="-5" dirty="0">
                <a:latin typeface="Times New Roman"/>
                <a:cs typeface="Times New Roman"/>
              </a:rPr>
              <a:t>meghatározott </a:t>
            </a:r>
            <a:r>
              <a:rPr sz="2000" dirty="0">
                <a:latin typeface="Times New Roman"/>
                <a:cs typeface="Times New Roman"/>
              </a:rPr>
              <a:t>politikák keretében az Unió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fellépése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bizonyul </a:t>
            </a:r>
            <a:r>
              <a:rPr sz="2000" spc="-5" dirty="0">
                <a:latin typeface="Times New Roman"/>
                <a:cs typeface="Times New Roman"/>
              </a:rPr>
              <a:t>szükségesnek </a:t>
            </a:r>
            <a:r>
              <a:rPr sz="2000" dirty="0">
                <a:latin typeface="Times New Roman"/>
                <a:cs typeface="Times New Roman"/>
              </a:rPr>
              <a:t>ahhoz, hogy a </a:t>
            </a:r>
            <a:r>
              <a:rPr sz="2000" spc="-5" dirty="0">
                <a:latin typeface="Times New Roman"/>
                <a:cs typeface="Times New Roman"/>
              </a:rPr>
              <a:t>Szerződésekben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foglalt</a:t>
            </a:r>
            <a:endParaRPr sz="2000">
              <a:latin typeface="Times New Roman"/>
              <a:cs typeface="Times New Roman"/>
            </a:endParaRPr>
          </a:p>
          <a:p>
            <a:pPr marL="12700" marR="5403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célkitűzések </a:t>
            </a:r>
            <a:r>
              <a:rPr sz="2000" spc="-5" dirty="0">
                <a:latin typeface="Times New Roman"/>
                <a:cs typeface="Times New Roman"/>
              </a:rPr>
              <a:t>valamelyike megvalósuljon, </a:t>
            </a:r>
            <a:r>
              <a:rPr sz="2000" dirty="0">
                <a:latin typeface="Times New Roman"/>
                <a:cs typeface="Times New Roman"/>
              </a:rPr>
              <a:t>és a Szerződések </a:t>
            </a:r>
            <a:r>
              <a:rPr sz="2000" b="1" dirty="0">
                <a:latin typeface="Times New Roman"/>
                <a:cs typeface="Times New Roman"/>
              </a:rPr>
              <a:t>nem  </a:t>
            </a:r>
            <a:r>
              <a:rPr sz="2000" b="1" spc="-5" dirty="0">
                <a:latin typeface="Times New Roman"/>
                <a:cs typeface="Times New Roman"/>
              </a:rPr>
              <a:t>biztosítják </a:t>
            </a:r>
            <a:r>
              <a:rPr sz="2000" b="1" dirty="0">
                <a:latin typeface="Times New Roman"/>
                <a:cs typeface="Times New Roman"/>
              </a:rPr>
              <a:t>a </a:t>
            </a:r>
            <a:r>
              <a:rPr sz="2000" b="1" spc="-5" dirty="0">
                <a:latin typeface="Times New Roman"/>
                <a:cs typeface="Times New Roman"/>
              </a:rPr>
              <a:t>szükséges </a:t>
            </a:r>
            <a:r>
              <a:rPr sz="2000" b="1" dirty="0">
                <a:latin typeface="Times New Roman"/>
                <a:cs typeface="Times New Roman"/>
              </a:rPr>
              <a:t>hatáskört</a:t>
            </a:r>
            <a:r>
              <a:rPr sz="2000" dirty="0">
                <a:latin typeface="Times New Roman"/>
                <a:cs typeface="Times New Roman"/>
              </a:rPr>
              <a:t>, a </a:t>
            </a:r>
            <a:r>
              <a:rPr sz="2000" b="1" dirty="0">
                <a:latin typeface="Times New Roman"/>
                <a:cs typeface="Times New Roman"/>
              </a:rPr>
              <a:t>Tanács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Bizottság </a:t>
            </a:r>
            <a:r>
              <a:rPr sz="2000" dirty="0">
                <a:latin typeface="Times New Roman"/>
                <a:cs typeface="Times New Roman"/>
              </a:rPr>
              <a:t>javaslata  alapján és az Európai </a:t>
            </a:r>
            <a:r>
              <a:rPr sz="2000" spc="-5" dirty="0">
                <a:latin typeface="Times New Roman"/>
                <a:cs typeface="Times New Roman"/>
              </a:rPr>
              <a:t>Parlament </a:t>
            </a:r>
            <a:r>
              <a:rPr sz="2000" dirty="0">
                <a:latin typeface="Times New Roman"/>
                <a:cs typeface="Times New Roman"/>
              </a:rPr>
              <a:t>egyetértését követően, elfogadja</a:t>
            </a:r>
            <a:r>
              <a:rPr sz="2000" spc="-2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 </a:t>
            </a:r>
            <a:r>
              <a:rPr sz="2000" spc="-5" dirty="0">
                <a:latin typeface="Times New Roman"/>
                <a:cs typeface="Times New Roman"/>
              </a:rPr>
              <a:t>megfelelő </a:t>
            </a:r>
            <a:r>
              <a:rPr sz="2000" dirty="0">
                <a:latin typeface="Times New Roman"/>
                <a:cs typeface="Times New Roman"/>
              </a:rPr>
              <a:t>rendelkezéseket. </a:t>
            </a:r>
            <a:r>
              <a:rPr sz="2000" b="1" dirty="0">
                <a:latin typeface="Times New Roman"/>
                <a:cs typeface="Times New Roman"/>
              </a:rPr>
              <a:t>Egyhangúság</a:t>
            </a:r>
            <a:r>
              <a:rPr sz="2000" b="1" spc="-13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Tanácsban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6395" y="230124"/>
            <a:ext cx="4511039" cy="740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77414" y="348741"/>
            <a:ext cx="39319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0" dirty="0"/>
              <a:t>További</a:t>
            </a:r>
            <a:r>
              <a:rPr sz="3600" spc="-95" dirty="0"/>
              <a:t> </a:t>
            </a:r>
            <a:r>
              <a:rPr sz="3600" spc="-5" dirty="0"/>
              <a:t>hatáskörök</a:t>
            </a:r>
            <a:endParaRPr sz="3600"/>
          </a:p>
        </p:txBody>
      </p:sp>
      <p:sp>
        <p:nvSpPr>
          <p:cNvPr id="4" name="object 4"/>
          <p:cNvSpPr txBox="1"/>
          <p:nvPr/>
        </p:nvSpPr>
        <p:spPr>
          <a:xfrm>
            <a:off x="762406" y="1368183"/>
            <a:ext cx="7198359" cy="50552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Beleértett hatáskörök (implied</a:t>
            </a:r>
            <a:r>
              <a:rPr sz="1500" b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C00000"/>
                </a:solidFill>
                <a:latin typeface="Times New Roman"/>
                <a:cs typeface="Times New Roman"/>
              </a:rPr>
              <a:t>powers)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 EUB esetjogában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merült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fel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Times New Roman"/>
                <a:cs typeface="Times New Roman"/>
              </a:rPr>
              <a:t>-olyan esetekben kerülhet szóba, ha a Szerződésekben fellelhető </a:t>
            </a:r>
            <a:r>
              <a:rPr sz="1600" b="1" dirty="0">
                <a:latin typeface="Times New Roman"/>
                <a:cs typeface="Times New Roman"/>
              </a:rPr>
              <a:t>egyik</a:t>
            </a:r>
            <a:r>
              <a:rPr sz="1600" b="1" spc="204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szubsztantív</a:t>
            </a:r>
            <a:endParaRPr sz="1600">
              <a:latin typeface="Times New Roman"/>
              <a:cs typeface="Times New Roman"/>
            </a:endParaRPr>
          </a:p>
          <a:p>
            <a:pPr marL="12700" marR="961390">
              <a:lnSpc>
                <a:spcPct val="100000"/>
              </a:lnSpc>
            </a:pPr>
            <a:r>
              <a:rPr sz="1600" b="1" spc="-5" dirty="0">
                <a:latin typeface="Times New Roman"/>
                <a:cs typeface="Times New Roman"/>
              </a:rPr>
              <a:t>hatáskörből </a:t>
            </a:r>
            <a:r>
              <a:rPr sz="1600" b="1" spc="-10" dirty="0">
                <a:latin typeface="Times New Roman"/>
                <a:cs typeface="Times New Roman"/>
              </a:rPr>
              <a:t>kell </a:t>
            </a:r>
            <a:r>
              <a:rPr sz="1600" b="1" spc="-5" dirty="0">
                <a:latin typeface="Times New Roman"/>
                <a:cs typeface="Times New Roman"/>
              </a:rPr>
              <a:t>következtetést levonni az adott eljárás jogszerűségének  alátámasztására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NEMZETKÖZI SZERZŐDÉSEK </a:t>
            </a: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MEGKÖTÉSÉNEK</a:t>
            </a:r>
            <a:r>
              <a:rPr sz="1500" b="1" spc="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LEHETŐSÉGE: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500" b="1" dirty="0">
                <a:solidFill>
                  <a:srgbClr val="C00000"/>
                </a:solidFill>
                <a:latin typeface="Times New Roman"/>
                <a:cs typeface="Times New Roman"/>
              </a:rPr>
              <a:t>Külső</a:t>
            </a:r>
            <a:r>
              <a:rPr sz="1500" b="1" spc="-3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hatáskörök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 EUB esetjogában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merült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fel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Times New Roman"/>
                <a:cs typeface="Times New Roman"/>
              </a:rPr>
              <a:t>-Európai Bíróság gyakorlatából leszűrhetjük azt a következtetést, hogy ha egy</a:t>
            </a:r>
            <a:r>
              <a:rPr sz="1600" spc="2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adott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célkitűzés alapján az Uniónak belső </a:t>
            </a:r>
            <a:r>
              <a:rPr sz="1600" b="1" spc="-5" dirty="0">
                <a:latin typeface="Times New Roman"/>
                <a:cs typeface="Times New Roman"/>
              </a:rPr>
              <a:t>(azaz </a:t>
            </a:r>
            <a:r>
              <a:rPr sz="1600" b="1" spc="-10" dirty="0">
                <a:latin typeface="Times New Roman"/>
                <a:cs typeface="Times New Roman"/>
              </a:rPr>
              <a:t>Unión belüli) </a:t>
            </a:r>
            <a:r>
              <a:rPr sz="1600" b="1" spc="-5" dirty="0">
                <a:latin typeface="Times New Roman"/>
                <a:cs typeface="Times New Roman"/>
              </a:rPr>
              <a:t>szabályozásra </a:t>
            </a:r>
            <a:r>
              <a:rPr sz="1600" spc="-5" dirty="0">
                <a:latin typeface="Times New Roman"/>
                <a:cs typeface="Times New Roman"/>
              </a:rPr>
              <a:t>van lehetősége,  úgy az ehhez kapcsolódó </a:t>
            </a:r>
            <a:r>
              <a:rPr sz="1600" b="1" spc="-10" dirty="0">
                <a:latin typeface="Times New Roman"/>
                <a:cs typeface="Times New Roman"/>
              </a:rPr>
              <a:t>külső </a:t>
            </a:r>
            <a:r>
              <a:rPr sz="1600" b="1" spc="-5" dirty="0">
                <a:latin typeface="Times New Roman"/>
                <a:cs typeface="Times New Roman"/>
              </a:rPr>
              <a:t>jogviszonyokban is jogosult </a:t>
            </a:r>
            <a:r>
              <a:rPr sz="1600" b="1" dirty="0">
                <a:latin typeface="Times New Roman"/>
                <a:cs typeface="Times New Roman"/>
              </a:rPr>
              <a:t>eljárni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5" dirty="0">
                <a:latin typeface="Times New Roman"/>
                <a:cs typeface="Times New Roman"/>
              </a:rPr>
              <a:t>adott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esetben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nemzetközi </a:t>
            </a:r>
            <a:r>
              <a:rPr sz="1600" spc="-5" dirty="0">
                <a:latin typeface="Times New Roman"/>
                <a:cs typeface="Times New Roman"/>
              </a:rPr>
              <a:t>szerződést kötni (ERTA</a:t>
            </a:r>
            <a:r>
              <a:rPr sz="1600" spc="8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ügy)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500" b="1" dirty="0">
                <a:solidFill>
                  <a:srgbClr val="C00000"/>
                </a:solidFill>
                <a:latin typeface="Times New Roman"/>
                <a:cs typeface="Times New Roman"/>
              </a:rPr>
              <a:t>Osztott </a:t>
            </a:r>
            <a:r>
              <a:rPr sz="15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hatáskörök </a:t>
            </a:r>
            <a:r>
              <a:rPr sz="1500" b="1" dirty="0">
                <a:solidFill>
                  <a:srgbClr val="C00000"/>
                </a:solidFill>
                <a:latin typeface="Times New Roman"/>
                <a:cs typeface="Times New Roman"/>
              </a:rPr>
              <a:t>(NEM</a:t>
            </a:r>
            <a:r>
              <a:rPr sz="1500" b="1" spc="-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C00000"/>
                </a:solidFill>
                <a:latin typeface="Times New Roman"/>
                <a:cs typeface="Times New Roman"/>
              </a:rPr>
              <a:t>MEGOSZTOTT)</a:t>
            </a:r>
            <a:endParaRPr sz="1500">
              <a:latin typeface="Times New Roman"/>
              <a:cs typeface="Times New Roman"/>
            </a:endParaRPr>
          </a:p>
          <a:p>
            <a:pPr marL="12700" marR="186055">
              <a:lnSpc>
                <a:spcPct val="100000"/>
              </a:lnSpc>
              <a:spcBef>
                <a:spcPts val="380"/>
              </a:spcBef>
            </a:pPr>
            <a:r>
              <a:rPr sz="1600" spc="-5" dirty="0">
                <a:latin typeface="Times New Roman"/>
                <a:cs typeface="Times New Roman"/>
              </a:rPr>
              <a:t>Ha a megkötendő nemzetközi szerződésben vannak olyan </a:t>
            </a:r>
            <a:r>
              <a:rPr sz="1600" dirty="0">
                <a:latin typeface="Times New Roman"/>
                <a:cs typeface="Times New Roman"/>
              </a:rPr>
              <a:t>elemek</a:t>
            </a:r>
            <a:r>
              <a:rPr sz="1600" b="1" dirty="0">
                <a:latin typeface="Times New Roman"/>
                <a:cs typeface="Times New Roman"/>
              </a:rPr>
              <a:t>, </a:t>
            </a:r>
            <a:r>
              <a:rPr sz="1600" b="1" spc="-10" dirty="0">
                <a:latin typeface="Times New Roman"/>
                <a:cs typeface="Times New Roman"/>
              </a:rPr>
              <a:t>amik </a:t>
            </a:r>
            <a:r>
              <a:rPr sz="1600" b="1" spc="-5" dirty="0">
                <a:latin typeface="Times New Roman"/>
                <a:cs typeface="Times New Roman"/>
              </a:rPr>
              <a:t>kizárólagos  tagállami hatáskörbe, </a:t>
            </a:r>
            <a:r>
              <a:rPr sz="1600" b="1" spc="-15" dirty="0">
                <a:latin typeface="Times New Roman"/>
                <a:cs typeface="Times New Roman"/>
              </a:rPr>
              <a:t>míg más </a:t>
            </a:r>
            <a:r>
              <a:rPr sz="1600" b="1" spc="-5" dirty="0">
                <a:latin typeface="Times New Roman"/>
                <a:cs typeface="Times New Roman"/>
              </a:rPr>
              <a:t>kérdések kizárólag uniós hatáskörbe tartoznak</a:t>
            </a:r>
            <a:r>
              <a:rPr sz="1600" spc="-5" dirty="0">
                <a:latin typeface="Times New Roman"/>
                <a:cs typeface="Times New Roman"/>
              </a:rPr>
              <a:t>, a  kérdések önállóan viszont </a:t>
            </a:r>
            <a:r>
              <a:rPr sz="1600" b="1" spc="-10" dirty="0">
                <a:latin typeface="Times New Roman"/>
                <a:cs typeface="Times New Roman"/>
              </a:rPr>
              <a:t>külön </a:t>
            </a:r>
            <a:r>
              <a:rPr sz="1600" b="1" spc="-5" dirty="0">
                <a:latin typeface="Times New Roman"/>
                <a:cs typeface="Times New Roman"/>
              </a:rPr>
              <a:t>egyezményekkel </a:t>
            </a:r>
            <a:r>
              <a:rPr sz="1600" b="1" spc="-10" dirty="0">
                <a:latin typeface="Times New Roman"/>
                <a:cs typeface="Times New Roman"/>
              </a:rPr>
              <a:t>nem </a:t>
            </a:r>
            <a:r>
              <a:rPr sz="1600" b="1" spc="-5" dirty="0">
                <a:latin typeface="Times New Roman"/>
                <a:cs typeface="Times New Roman"/>
              </a:rPr>
              <a:t>rendezhetők</a:t>
            </a:r>
            <a:r>
              <a:rPr sz="1600" spc="-5" dirty="0">
                <a:latin typeface="Times New Roman"/>
                <a:cs typeface="Times New Roman"/>
              </a:rPr>
              <a:t>, úgy</a:t>
            </a:r>
            <a:r>
              <a:rPr sz="1600" spc="2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osztott</a:t>
            </a:r>
            <a:endParaRPr sz="1600">
              <a:latin typeface="Times New Roman"/>
              <a:cs typeface="Times New Roman"/>
            </a:endParaRPr>
          </a:p>
          <a:p>
            <a:pPr marL="12700" marR="403225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hatáskör alapján </a:t>
            </a:r>
            <a:r>
              <a:rPr sz="1600" b="1" spc="-10" dirty="0">
                <a:latin typeface="Times New Roman"/>
                <a:cs typeface="Times New Roman"/>
              </a:rPr>
              <a:t>szerződő </a:t>
            </a:r>
            <a:r>
              <a:rPr sz="1600" b="1" spc="-5" dirty="0">
                <a:latin typeface="Times New Roman"/>
                <a:cs typeface="Times New Roman"/>
              </a:rPr>
              <a:t>félként </a:t>
            </a:r>
            <a:r>
              <a:rPr sz="1600" b="1" spc="-10" dirty="0">
                <a:latin typeface="Times New Roman"/>
                <a:cs typeface="Times New Roman"/>
              </a:rPr>
              <a:t>mind </a:t>
            </a:r>
            <a:r>
              <a:rPr sz="1600" b="1" spc="-5" dirty="0">
                <a:latin typeface="Times New Roman"/>
                <a:cs typeface="Times New Roman"/>
              </a:rPr>
              <a:t>az Unió, </a:t>
            </a:r>
            <a:r>
              <a:rPr sz="1600" b="1" spc="-10" dirty="0">
                <a:latin typeface="Times New Roman"/>
                <a:cs typeface="Times New Roman"/>
              </a:rPr>
              <a:t>mind </a:t>
            </a:r>
            <a:r>
              <a:rPr sz="1600" b="1" spc="-5" dirty="0">
                <a:latin typeface="Times New Roman"/>
                <a:cs typeface="Times New Roman"/>
              </a:rPr>
              <a:t>a tagállam </a:t>
            </a:r>
            <a:r>
              <a:rPr sz="1600" b="1" dirty="0">
                <a:latin typeface="Times New Roman"/>
                <a:cs typeface="Times New Roman"/>
              </a:rPr>
              <a:t>eljár</a:t>
            </a:r>
            <a:r>
              <a:rPr sz="1600" dirty="0">
                <a:latin typeface="Times New Roman"/>
                <a:cs typeface="Times New Roman"/>
              </a:rPr>
              <a:t>, </a:t>
            </a:r>
            <a:r>
              <a:rPr sz="1600" spc="-10" dirty="0">
                <a:latin typeface="Times New Roman"/>
                <a:cs typeface="Times New Roman"/>
              </a:rPr>
              <a:t>melynek  </a:t>
            </a:r>
            <a:r>
              <a:rPr sz="1600" spc="-5" dirty="0">
                <a:latin typeface="Times New Roman"/>
                <a:cs typeface="Times New Roman"/>
              </a:rPr>
              <a:t>eredményeként </a:t>
            </a:r>
            <a:r>
              <a:rPr sz="1600" b="1" spc="-5" dirty="0">
                <a:latin typeface="Times New Roman"/>
                <a:cs typeface="Times New Roman"/>
              </a:rPr>
              <a:t>vegyes egyezmények </a:t>
            </a:r>
            <a:r>
              <a:rPr sz="1600" spc="-10" dirty="0">
                <a:latin typeface="Times New Roman"/>
                <a:cs typeface="Times New Roman"/>
              </a:rPr>
              <a:t>(mixed </a:t>
            </a:r>
            <a:r>
              <a:rPr sz="1600" spc="-5" dirty="0">
                <a:latin typeface="Times New Roman"/>
                <a:cs typeface="Times New Roman"/>
              </a:rPr>
              <a:t>agreements) jönnek</a:t>
            </a:r>
            <a:r>
              <a:rPr sz="1600" spc="2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létre.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1789" y="2581782"/>
            <a:ext cx="51854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ELVEK ÉS</a:t>
            </a:r>
            <a:r>
              <a:rPr sz="4000" spc="-85" dirty="0"/>
              <a:t> </a:t>
            </a:r>
            <a:r>
              <a:rPr sz="4000" spc="-5" dirty="0"/>
              <a:t>ÉRTÉKEK</a:t>
            </a:r>
            <a:endParaRPr sz="4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44773" y="269240"/>
            <a:ext cx="37674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Általános</a:t>
            </a:r>
            <a:r>
              <a:rPr sz="3600" spc="-75" dirty="0"/>
              <a:t> </a:t>
            </a:r>
            <a:r>
              <a:rPr sz="3600" spc="-5" dirty="0"/>
              <a:t>jellemzés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5854"/>
            <a:ext cx="7907020" cy="4369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Emberi méltóság tiszteletben tartása, szabadság, demokrácia, egyenlőség,  jogállamiság, és emberi jogok tiszteletben</a:t>
            </a:r>
            <a:r>
              <a:rPr sz="1900" b="1" spc="50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tartása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Gyakorlati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érvényesülés:</a:t>
            </a:r>
            <a:endParaRPr sz="19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55"/>
              </a:spcBef>
              <a:buFont typeface="Times New Roman"/>
              <a:buChar char="–"/>
              <a:tabLst>
                <a:tab pos="756285" algn="l"/>
                <a:tab pos="7569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EuB esetjogában </a:t>
            </a:r>
            <a:r>
              <a:rPr sz="1900" spc="-5" dirty="0">
                <a:latin typeface="Times New Roman"/>
                <a:cs typeface="Times New Roman"/>
              </a:rPr>
              <a:t>kidolgozottak és hivatkozhatóak is</a:t>
            </a:r>
            <a:r>
              <a:rPr sz="1900" spc="2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emiatt</a:t>
            </a:r>
            <a:endParaRPr sz="19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55"/>
              </a:spcBef>
              <a:buFont typeface="Times New Roman"/>
              <a:buChar char="–"/>
              <a:tabLst>
                <a:tab pos="756285" algn="l"/>
                <a:tab pos="7569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Kereset jogalapja </a:t>
            </a:r>
            <a:r>
              <a:rPr sz="1900" spc="-10" dirty="0">
                <a:latin typeface="Times New Roman"/>
                <a:cs typeface="Times New Roman"/>
              </a:rPr>
              <a:t>megsemmisítési</a:t>
            </a:r>
            <a:r>
              <a:rPr sz="1900" spc="5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eljárásban</a:t>
            </a:r>
            <a:endParaRPr sz="19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55"/>
              </a:spcBef>
              <a:buFont typeface="Times New Roman"/>
              <a:buChar char="–"/>
              <a:tabLst>
                <a:tab pos="756285" algn="l"/>
                <a:tab pos="7569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Mulasztási </a:t>
            </a:r>
            <a:r>
              <a:rPr sz="1900" b="1" spc="-10" dirty="0">
                <a:latin typeface="Times New Roman"/>
                <a:cs typeface="Times New Roman"/>
              </a:rPr>
              <a:t>per</a:t>
            </a:r>
            <a:r>
              <a:rPr sz="1900" b="1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alapja</a:t>
            </a:r>
            <a:endParaRPr sz="19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55"/>
              </a:spcBef>
              <a:buFont typeface="Times New Roman"/>
              <a:buChar char="–"/>
              <a:tabLst>
                <a:tab pos="756285" algn="l"/>
                <a:tab pos="7569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Tagállam magatartásának </a:t>
            </a:r>
            <a:r>
              <a:rPr sz="1900" spc="-5" dirty="0">
                <a:latin typeface="Times New Roman"/>
                <a:cs typeface="Times New Roman"/>
              </a:rPr>
              <a:t>kifogásolása</a:t>
            </a:r>
            <a:r>
              <a:rPr sz="1900" spc="4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esetén</a:t>
            </a:r>
            <a:endParaRPr sz="19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59"/>
              </a:spcBef>
              <a:buFont typeface="Times New Roman"/>
              <a:buChar char="–"/>
              <a:tabLst>
                <a:tab pos="756285" algn="l"/>
                <a:tab pos="756920" algn="l"/>
              </a:tabLst>
            </a:pPr>
            <a:r>
              <a:rPr sz="1900" b="1" spc="-5" dirty="0">
                <a:latin typeface="Times New Roman"/>
                <a:cs typeface="Times New Roman"/>
              </a:rPr>
              <a:t>Deliktuális felelősség</a:t>
            </a:r>
            <a:r>
              <a:rPr sz="1900" b="1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alapja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LSz. 2 kapott normatív tartalmat: </a:t>
            </a:r>
            <a:r>
              <a:rPr sz="1900" b="1" spc="-5" dirty="0">
                <a:latin typeface="Times New Roman"/>
                <a:cs typeface="Times New Roman"/>
              </a:rPr>
              <a:t>egyenlőség és</a:t>
            </a:r>
            <a:r>
              <a:rPr sz="1900" b="1" spc="30" dirty="0">
                <a:latin typeface="Times New Roman"/>
                <a:cs typeface="Times New Roman"/>
              </a:rPr>
              <a:t> </a:t>
            </a:r>
            <a:r>
              <a:rPr sz="1900" b="1" spc="-5" dirty="0">
                <a:latin typeface="Times New Roman"/>
                <a:cs typeface="Times New Roman"/>
              </a:rPr>
              <a:t>jogbiztonság</a:t>
            </a: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55"/>
              </a:spcBef>
              <a:buChar char="•"/>
              <a:tabLst>
                <a:tab pos="354965" algn="l"/>
                <a:tab pos="355600" algn="l"/>
              </a:tabLst>
            </a:pPr>
            <a:r>
              <a:rPr sz="1900" spc="-5" dirty="0">
                <a:latin typeface="Times New Roman"/>
                <a:cs typeface="Times New Roman"/>
              </a:rPr>
              <a:t>Emellett </a:t>
            </a:r>
            <a:r>
              <a:rPr sz="1900" b="1" spc="-5" dirty="0">
                <a:latin typeface="Times New Roman"/>
                <a:cs typeface="Times New Roman"/>
              </a:rPr>
              <a:t>kötelezettségek </a:t>
            </a:r>
            <a:r>
              <a:rPr sz="1900" spc="-5" dirty="0">
                <a:latin typeface="Times New Roman"/>
                <a:cs typeface="Times New Roman"/>
              </a:rPr>
              <a:t>az értékklauzula alapján (EUSz. </a:t>
            </a:r>
            <a:r>
              <a:rPr sz="1900" b="1" spc="-5" dirty="0">
                <a:latin typeface="Times New Roman"/>
                <a:cs typeface="Times New Roman"/>
              </a:rPr>
              <a:t>7.</a:t>
            </a:r>
            <a:r>
              <a:rPr sz="1900" b="1" spc="15" dirty="0">
                <a:latin typeface="Times New Roman"/>
                <a:cs typeface="Times New Roman"/>
              </a:rPr>
              <a:t> </a:t>
            </a:r>
            <a:r>
              <a:rPr sz="1900" b="1" dirty="0">
                <a:latin typeface="Times New Roman"/>
                <a:cs typeface="Times New Roman"/>
              </a:rPr>
              <a:t>cikk</a:t>
            </a:r>
            <a:r>
              <a:rPr sz="1900" dirty="0">
                <a:latin typeface="Times New Roman"/>
                <a:cs typeface="Times New Roman"/>
              </a:rPr>
              <a:t>)</a:t>
            </a:r>
            <a:endParaRPr sz="19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59"/>
              </a:spcBef>
              <a:buChar char="–"/>
              <a:tabLst>
                <a:tab pos="756285" algn="l"/>
                <a:tab pos="756920" algn="l"/>
              </a:tabLst>
            </a:pPr>
            <a:r>
              <a:rPr sz="1900" spc="-5" dirty="0">
                <a:latin typeface="Times New Roman"/>
                <a:cs typeface="Times New Roman"/>
              </a:rPr>
              <a:t>Tagállamoknak és csatlakozni kívánó államoknak is</a:t>
            </a:r>
            <a:r>
              <a:rPr sz="1900" spc="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orientáló</a:t>
            </a:r>
            <a:endParaRPr sz="19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55"/>
              </a:spcBef>
              <a:buChar char="–"/>
              <a:tabLst>
                <a:tab pos="756285" algn="l"/>
                <a:tab pos="756920" algn="l"/>
              </a:tabLst>
            </a:pPr>
            <a:r>
              <a:rPr sz="1900" spc="-5" dirty="0">
                <a:latin typeface="Times New Roman"/>
                <a:cs typeface="Times New Roman"/>
              </a:rPr>
              <a:t>Megelőző és szankcionáló </a:t>
            </a:r>
            <a:r>
              <a:rPr sz="1900" spc="-10" dirty="0">
                <a:latin typeface="Times New Roman"/>
                <a:cs typeface="Times New Roman"/>
              </a:rPr>
              <a:t>mechanizmussal </a:t>
            </a:r>
            <a:r>
              <a:rPr sz="1900" spc="-5" dirty="0">
                <a:latin typeface="Times New Roman"/>
                <a:cs typeface="Times New Roman"/>
              </a:rPr>
              <a:t>– </a:t>
            </a:r>
            <a:r>
              <a:rPr sz="1900" dirty="0">
                <a:latin typeface="Times New Roman"/>
                <a:cs typeface="Times New Roman"/>
              </a:rPr>
              <a:t>Európai </a:t>
            </a:r>
            <a:r>
              <a:rPr sz="1900" spc="-5" dirty="0">
                <a:latin typeface="Times New Roman"/>
                <a:cs typeface="Times New Roman"/>
              </a:rPr>
              <a:t>Tanács</a:t>
            </a:r>
            <a:r>
              <a:rPr sz="1900" spc="30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egyhangú</a:t>
            </a:r>
            <a:endParaRPr sz="19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</a:pPr>
            <a:r>
              <a:rPr sz="1900" spc="-5" dirty="0">
                <a:latin typeface="Times New Roman"/>
                <a:cs typeface="Times New Roman"/>
              </a:rPr>
              <a:t>döntése végső </a:t>
            </a:r>
            <a:r>
              <a:rPr sz="1900" spc="-10" dirty="0">
                <a:latin typeface="Times New Roman"/>
                <a:cs typeface="Times New Roman"/>
              </a:rPr>
              <a:t>soron </a:t>
            </a:r>
            <a:r>
              <a:rPr sz="1900" spc="-5" dirty="0">
                <a:latin typeface="Times New Roman"/>
                <a:cs typeface="Times New Roman"/>
              </a:rPr>
              <a:t>EUSz. 2 cikke szerinti értékek</a:t>
            </a:r>
            <a:r>
              <a:rPr sz="1900" spc="35" dirty="0">
                <a:latin typeface="Times New Roman"/>
                <a:cs typeface="Times New Roman"/>
              </a:rPr>
              <a:t> </a:t>
            </a:r>
            <a:r>
              <a:rPr sz="1900" spc="-5" dirty="0">
                <a:latin typeface="Times New Roman"/>
                <a:cs typeface="Times New Roman"/>
              </a:rPr>
              <a:t>megsértéséről)</a:t>
            </a:r>
            <a:endParaRPr sz="1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90365" y="269240"/>
            <a:ext cx="26777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1/</a:t>
            </a:r>
            <a:r>
              <a:rPr sz="3600" spc="-110" dirty="0"/>
              <a:t> </a:t>
            </a:r>
            <a:r>
              <a:rPr sz="3600" dirty="0"/>
              <a:t>Egyenlőség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7793990" cy="3917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20979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Hasonló </a:t>
            </a:r>
            <a:r>
              <a:rPr sz="2400" dirty="0">
                <a:latin typeface="Times New Roman"/>
                <a:cs typeface="Times New Roman"/>
              </a:rPr>
              <a:t>helyzetben lévő </a:t>
            </a:r>
            <a:r>
              <a:rPr sz="2400" spc="-5" dirty="0">
                <a:latin typeface="Times New Roman"/>
                <a:cs typeface="Times New Roman"/>
              </a:rPr>
              <a:t>személyek </a:t>
            </a:r>
            <a:r>
              <a:rPr sz="2400" dirty="0">
                <a:latin typeface="Times New Roman"/>
                <a:cs typeface="Times New Roman"/>
              </a:rPr>
              <a:t>tilos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különbözőképpen  kezelni (kiv. </a:t>
            </a:r>
            <a:r>
              <a:rPr sz="2400" b="1" dirty="0">
                <a:latin typeface="Times New Roman"/>
                <a:cs typeface="Times New Roman"/>
              </a:rPr>
              <a:t>objektív kritériumok </a:t>
            </a:r>
            <a:r>
              <a:rPr sz="2400" dirty="0">
                <a:latin typeface="Times New Roman"/>
                <a:cs typeface="Times New Roman"/>
              </a:rPr>
              <a:t>alapján</a:t>
            </a:r>
            <a:r>
              <a:rPr sz="2400" spc="-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megalapozott)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És </a:t>
            </a:r>
            <a:r>
              <a:rPr sz="2400" b="1" spc="-5" dirty="0">
                <a:latin typeface="Times New Roman"/>
                <a:cs typeface="Times New Roman"/>
              </a:rPr>
              <a:t>szükséges </a:t>
            </a:r>
            <a:r>
              <a:rPr sz="2400" b="1" dirty="0">
                <a:latin typeface="Times New Roman"/>
                <a:cs typeface="Times New Roman"/>
              </a:rPr>
              <a:t>és arányos </a:t>
            </a:r>
            <a:r>
              <a:rPr sz="2400" dirty="0">
                <a:latin typeface="Times New Roman"/>
                <a:cs typeface="Times New Roman"/>
              </a:rPr>
              <a:t>legyen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Adott jellemzők </a:t>
            </a:r>
            <a:r>
              <a:rPr sz="2400" dirty="0">
                <a:latin typeface="Times New Roman"/>
                <a:cs typeface="Times New Roman"/>
              </a:rPr>
              <a:t>alapján </a:t>
            </a:r>
            <a:r>
              <a:rPr sz="2400" b="1" dirty="0">
                <a:latin typeface="Times New Roman"/>
                <a:cs typeface="Times New Roman"/>
              </a:rPr>
              <a:t>tilos </a:t>
            </a:r>
            <a:r>
              <a:rPr sz="2400" spc="-5" dirty="0">
                <a:latin typeface="Times New Roman"/>
                <a:cs typeface="Times New Roman"/>
              </a:rPr>
              <a:t>(nem, faj, </a:t>
            </a:r>
            <a:r>
              <a:rPr sz="2400" dirty="0">
                <a:latin typeface="Times New Roman"/>
                <a:cs typeface="Times New Roman"/>
              </a:rPr>
              <a:t>etnikai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származás…)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Speciális </a:t>
            </a:r>
            <a:r>
              <a:rPr sz="2400" dirty="0">
                <a:latin typeface="Times New Roman"/>
                <a:cs typeface="Times New Roman"/>
              </a:rPr>
              <a:t>jogterületek ahol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megjelenik</a:t>
            </a:r>
            <a:endParaRPr sz="24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9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Munkajog és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foglakoztatás</a:t>
            </a:r>
            <a:endParaRPr sz="2000">
              <a:latin typeface="Times New Roman"/>
              <a:cs typeface="Times New Roman"/>
            </a:endParaRPr>
          </a:p>
          <a:p>
            <a:pPr marL="756285" marR="248920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latin typeface="Times New Roman"/>
                <a:cs typeface="Times New Roman"/>
              </a:rPr>
              <a:t>Mezőgazdaság és KAP esetén Uniós belüli </a:t>
            </a:r>
            <a:r>
              <a:rPr sz="2000" spc="-5" dirty="0">
                <a:latin typeface="Times New Roman"/>
                <a:cs typeface="Times New Roman"/>
              </a:rPr>
              <a:t>termelők </a:t>
            </a:r>
            <a:r>
              <a:rPr sz="2000" dirty="0">
                <a:latin typeface="Times New Roman"/>
                <a:cs typeface="Times New Roman"/>
              </a:rPr>
              <a:t>és</a:t>
            </a:r>
            <a:r>
              <a:rPr sz="2000" spc="-1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fogyasztók  </a:t>
            </a:r>
            <a:r>
              <a:rPr sz="2000" dirty="0">
                <a:latin typeface="Times New Roman"/>
                <a:cs typeface="Times New Roman"/>
              </a:rPr>
              <a:t>között</a:t>
            </a:r>
            <a:endParaRPr sz="20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Times New Roman"/>
                <a:cs typeface="Times New Roman"/>
              </a:rPr>
              <a:t>Szolgáltatásnyújtás tekintetében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is…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2058" y="269240"/>
            <a:ext cx="30333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2/</a:t>
            </a:r>
            <a:r>
              <a:rPr sz="3600" spc="-110" dirty="0"/>
              <a:t> </a:t>
            </a:r>
            <a:r>
              <a:rPr sz="3600" dirty="0"/>
              <a:t>Jogbiztonság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549650"/>
            <a:ext cx="7429500" cy="24403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Jog kiszámíthatóságát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jelenti</a:t>
            </a:r>
            <a:endParaRPr sz="24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Jogos </a:t>
            </a:r>
            <a:r>
              <a:rPr sz="2400" dirty="0">
                <a:latin typeface="Times New Roman"/>
                <a:cs typeface="Times New Roman"/>
              </a:rPr>
              <a:t>elvárások (jogszerű </a:t>
            </a:r>
            <a:r>
              <a:rPr sz="2400" spc="-5" dirty="0">
                <a:latin typeface="Times New Roman"/>
                <a:cs typeface="Times New Roman"/>
              </a:rPr>
              <a:t>magatartás </a:t>
            </a:r>
            <a:r>
              <a:rPr sz="2400" dirty="0">
                <a:latin typeface="Times New Roman"/>
                <a:cs typeface="Times New Roman"/>
              </a:rPr>
              <a:t>tanúsítása </a:t>
            </a:r>
            <a:r>
              <a:rPr sz="2400" spc="-5" dirty="0">
                <a:latin typeface="Times New Roman"/>
                <a:cs typeface="Times New Roman"/>
              </a:rPr>
              <a:t>mellett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 jogalany alappal </a:t>
            </a:r>
            <a:r>
              <a:rPr sz="2400" spc="-5" dirty="0">
                <a:latin typeface="Times New Roman"/>
                <a:cs typeface="Times New Roman"/>
              </a:rPr>
              <a:t>számíthat </a:t>
            </a:r>
            <a:r>
              <a:rPr sz="2400" dirty="0">
                <a:latin typeface="Times New Roman"/>
                <a:cs typeface="Times New Roman"/>
              </a:rPr>
              <a:t>az előre tisztán és világosan  </a:t>
            </a:r>
            <a:r>
              <a:rPr sz="2400" spc="-5" dirty="0">
                <a:latin typeface="Times New Roman"/>
                <a:cs typeface="Times New Roman"/>
              </a:rPr>
              <a:t>meghatározott </a:t>
            </a:r>
            <a:r>
              <a:rPr sz="2400" dirty="0">
                <a:latin typeface="Times New Roman"/>
                <a:cs typeface="Times New Roman"/>
              </a:rPr>
              <a:t>jog elvárható pozitív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reakcióira)</a:t>
            </a:r>
            <a:endParaRPr sz="2400">
              <a:latin typeface="Times New Roman"/>
              <a:cs typeface="Times New Roman"/>
            </a:endParaRPr>
          </a:p>
          <a:p>
            <a:pPr marL="469900" marR="521334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Visszaható </a:t>
            </a:r>
            <a:r>
              <a:rPr sz="2400" dirty="0">
                <a:latin typeface="Times New Roman"/>
                <a:cs typeface="Times New Roman"/>
              </a:rPr>
              <a:t>hatály </a:t>
            </a:r>
            <a:r>
              <a:rPr sz="2400" spc="-5" dirty="0">
                <a:latin typeface="Times New Roman"/>
                <a:cs typeface="Times New Roman"/>
              </a:rPr>
              <a:t>tilalma </a:t>
            </a:r>
            <a:r>
              <a:rPr sz="2400" dirty="0">
                <a:latin typeface="Times New Roman"/>
                <a:cs typeface="Times New Roman"/>
              </a:rPr>
              <a:t>(elfogadás előtt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keletkezett  jogviszonyokra való </a:t>
            </a:r>
            <a:r>
              <a:rPr sz="2400" spc="-5" dirty="0">
                <a:latin typeface="Times New Roman"/>
                <a:cs typeface="Times New Roman"/>
              </a:rPr>
              <a:t>alkalmazás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tilalma)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3030" y="2581782"/>
            <a:ext cx="705993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40660" marR="5080" indent="-2728595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DEMOKRATIKUS MŰKÖDÉS  </a:t>
            </a:r>
            <a:r>
              <a:rPr sz="4000" spc="-5" dirty="0"/>
              <a:t>ELVEI</a:t>
            </a:r>
            <a:endParaRPr sz="4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380" y="269240"/>
            <a:ext cx="548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1/ </a:t>
            </a:r>
            <a:r>
              <a:rPr sz="3600" spc="-5" dirty="0"/>
              <a:t>Demokratikus</a:t>
            </a:r>
            <a:r>
              <a:rPr sz="3600" spc="-50" dirty="0"/>
              <a:t> </a:t>
            </a:r>
            <a:r>
              <a:rPr sz="3600" dirty="0"/>
              <a:t>egyenlőség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7868284" cy="507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28625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Times New Roman"/>
                <a:cs typeface="Times New Roman"/>
              </a:rPr>
              <a:t>Demokratikus deficit </a:t>
            </a:r>
            <a:r>
              <a:rPr sz="2400" dirty="0">
                <a:latin typeface="Times New Roman"/>
                <a:cs typeface="Times New Roman"/>
              </a:rPr>
              <a:t>alapvető </a:t>
            </a:r>
            <a:r>
              <a:rPr sz="2400" spc="-5" dirty="0">
                <a:latin typeface="Times New Roman"/>
                <a:cs typeface="Times New Roman"/>
              </a:rPr>
              <a:t>probléma Unió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működése  során</a:t>
            </a:r>
            <a:endParaRPr sz="2400">
              <a:latin typeface="Times New Roman"/>
              <a:cs typeface="Times New Roman"/>
            </a:endParaRPr>
          </a:p>
          <a:p>
            <a:pPr marL="355600" marR="628650" indent="-342900">
              <a:lnSpc>
                <a:spcPct val="100000"/>
              </a:lnSpc>
              <a:spcBef>
                <a:spcPts val="5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Képviselet szereplői</a:t>
            </a:r>
            <a:r>
              <a:rPr sz="2400" spc="-5" dirty="0">
                <a:latin typeface="Times New Roman"/>
                <a:cs typeface="Times New Roman"/>
              </a:rPr>
              <a:t>: </a:t>
            </a:r>
            <a:r>
              <a:rPr sz="2400" dirty="0">
                <a:latin typeface="Times New Roman"/>
                <a:cs typeface="Times New Roman"/>
              </a:rPr>
              <a:t>Bizottság (Uniót) </a:t>
            </a:r>
            <a:r>
              <a:rPr sz="2400" spc="-5" dirty="0">
                <a:latin typeface="Times New Roman"/>
                <a:cs typeface="Times New Roman"/>
              </a:rPr>
              <a:t>EP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(polgárokat)  Tanács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(tagállamokat)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EUSz: </a:t>
            </a:r>
            <a:r>
              <a:rPr sz="2400" dirty="0">
                <a:latin typeface="Times New Roman"/>
                <a:cs typeface="Times New Roman"/>
              </a:rPr>
              <a:t>„EU és </a:t>
            </a:r>
            <a:r>
              <a:rPr sz="2400" spc="-5" dirty="0">
                <a:latin typeface="Times New Roman"/>
                <a:cs typeface="Times New Roman"/>
              </a:rPr>
              <a:t>intézményei tiszteletben </a:t>
            </a:r>
            <a:r>
              <a:rPr sz="2400" dirty="0">
                <a:latin typeface="Times New Roman"/>
                <a:cs typeface="Times New Roman"/>
              </a:rPr>
              <a:t>tartják a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polgárok</a:t>
            </a:r>
            <a:endParaRPr sz="2400">
              <a:latin typeface="Times New Roman"/>
              <a:cs typeface="Times New Roman"/>
            </a:endParaRPr>
          </a:p>
          <a:p>
            <a:pPr marL="355600" marR="210185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egyenjogúságát </a:t>
            </a:r>
            <a:r>
              <a:rPr sz="2400" dirty="0">
                <a:latin typeface="Times New Roman"/>
                <a:cs typeface="Times New Roman"/>
              </a:rPr>
              <a:t>és eljárásaik </a:t>
            </a:r>
            <a:r>
              <a:rPr sz="2400" spc="-5" dirty="0">
                <a:latin typeface="Times New Roman"/>
                <a:cs typeface="Times New Roman"/>
              </a:rPr>
              <a:t>során minden </a:t>
            </a:r>
            <a:r>
              <a:rPr sz="2400" dirty="0">
                <a:latin typeface="Times New Roman"/>
                <a:cs typeface="Times New Roman"/>
              </a:rPr>
              <a:t>polgárt</a:t>
            </a:r>
            <a:r>
              <a:rPr sz="2400" spc="-11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egyenlő  figyelemben </a:t>
            </a:r>
            <a:r>
              <a:rPr sz="2400" spc="-5" dirty="0">
                <a:latin typeface="Times New Roman"/>
                <a:cs typeface="Times New Roman"/>
              </a:rPr>
              <a:t>részesítenek </a:t>
            </a:r>
            <a:r>
              <a:rPr sz="2400" dirty="0">
                <a:latin typeface="Times New Roman"/>
                <a:cs typeface="Times New Roman"/>
              </a:rPr>
              <a:t>+ </a:t>
            </a: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b="1" spc="-10" dirty="0">
                <a:latin typeface="Times New Roman"/>
                <a:cs typeface="Times New Roman"/>
              </a:rPr>
              <a:t>Szerződés </a:t>
            </a:r>
            <a:r>
              <a:rPr sz="2400" b="1" spc="-5" dirty="0">
                <a:latin typeface="Times New Roman"/>
                <a:cs typeface="Times New Roman"/>
              </a:rPr>
              <a:t>biztosítja </a:t>
            </a:r>
            <a:r>
              <a:rPr sz="2400" b="1" dirty="0">
                <a:latin typeface="Times New Roman"/>
                <a:cs typeface="Times New Roman"/>
              </a:rPr>
              <a:t>a  tagállamok egyenjogúságát</a:t>
            </a:r>
            <a:r>
              <a:rPr sz="2400" b="1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is”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Intézményen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belül: EP (többségi)/Tanácson belüli</a:t>
            </a:r>
            <a:r>
              <a:rPr sz="2400" u="heavy" spc="-1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(minősített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u="heavy" spc="-6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többségi egyhangúság helyett)</a:t>
            </a:r>
            <a:r>
              <a:rPr sz="2400" u="heavy" spc="-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döntéshozatal</a:t>
            </a:r>
            <a:endParaRPr sz="2400">
              <a:latin typeface="Times New Roman"/>
              <a:cs typeface="Times New Roman"/>
            </a:endParaRPr>
          </a:p>
          <a:p>
            <a:pPr marL="355600" marR="762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Intézmények </a:t>
            </a:r>
            <a:r>
              <a:rPr sz="2400" dirty="0">
                <a:latin typeface="Times New Roman"/>
                <a:cs typeface="Times New Roman"/>
              </a:rPr>
              <a:t>között: EP szerepének felértékelődése  </a:t>
            </a:r>
            <a:r>
              <a:rPr sz="2400" spc="-5" dirty="0">
                <a:latin typeface="Times New Roman"/>
                <a:cs typeface="Times New Roman"/>
              </a:rPr>
              <a:t>döntéshozatalban </a:t>
            </a:r>
            <a:r>
              <a:rPr sz="2400" dirty="0">
                <a:latin typeface="Times New Roman"/>
                <a:cs typeface="Times New Roman"/>
              </a:rPr>
              <a:t>Tanáccsal </a:t>
            </a:r>
            <a:r>
              <a:rPr sz="2400" spc="-5" dirty="0">
                <a:latin typeface="Times New Roman"/>
                <a:cs typeface="Times New Roman"/>
              </a:rPr>
              <a:t>szemben, </a:t>
            </a:r>
            <a:r>
              <a:rPr sz="2400" dirty="0">
                <a:latin typeface="Times New Roman"/>
                <a:cs typeface="Times New Roman"/>
              </a:rPr>
              <a:t>de </a:t>
            </a:r>
            <a:r>
              <a:rPr sz="2400" b="1" dirty="0">
                <a:latin typeface="Times New Roman"/>
                <a:cs typeface="Times New Roman"/>
              </a:rPr>
              <a:t>inkább </a:t>
            </a:r>
            <a:r>
              <a:rPr sz="2400" b="1" spc="-5" dirty="0">
                <a:latin typeface="Times New Roman"/>
                <a:cs typeface="Times New Roman"/>
              </a:rPr>
              <a:t>képviseleti  demokrácia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0597" y="269240"/>
            <a:ext cx="5077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2/ </a:t>
            </a:r>
            <a:r>
              <a:rPr sz="3600" spc="-5" dirty="0"/>
              <a:t>Képviseleti</a:t>
            </a:r>
            <a:r>
              <a:rPr sz="3600" spc="-65" dirty="0"/>
              <a:t> </a:t>
            </a:r>
            <a:r>
              <a:rPr sz="3600" spc="-5" dirty="0"/>
              <a:t>demokrácia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7929880" cy="3537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573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EUSz. </a:t>
            </a:r>
            <a:r>
              <a:rPr sz="2400" dirty="0">
                <a:latin typeface="Times New Roman"/>
                <a:cs typeface="Times New Roman"/>
              </a:rPr>
              <a:t>10. cikk (1) bek.: </a:t>
            </a:r>
            <a:r>
              <a:rPr sz="2400" spc="-5" dirty="0">
                <a:latin typeface="Times New Roman"/>
                <a:cs typeface="Times New Roman"/>
              </a:rPr>
              <a:t>„Az EUSZ kimondja </a:t>
            </a:r>
            <a:r>
              <a:rPr sz="2400" dirty="0">
                <a:latin typeface="Times New Roman"/>
                <a:cs typeface="Times New Roman"/>
              </a:rPr>
              <a:t>azt </a:t>
            </a:r>
            <a:r>
              <a:rPr sz="2400" spc="-5" dirty="0">
                <a:latin typeface="Times New Roman"/>
                <a:cs typeface="Times New Roman"/>
              </a:rPr>
              <a:t>is, </a:t>
            </a:r>
            <a:r>
              <a:rPr sz="2400" dirty="0">
                <a:latin typeface="Times New Roman"/>
                <a:cs typeface="Times New Roman"/>
              </a:rPr>
              <a:t>hogy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az  Európai </a:t>
            </a:r>
            <a:r>
              <a:rPr sz="2400" spc="-5" dirty="0">
                <a:latin typeface="Times New Roman"/>
                <a:cs typeface="Times New Roman"/>
              </a:rPr>
              <a:t>Unió működése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b="1" dirty="0">
                <a:latin typeface="Times New Roman"/>
                <a:cs typeface="Times New Roman"/>
              </a:rPr>
              <a:t>képviseleti </a:t>
            </a:r>
            <a:r>
              <a:rPr sz="2400" b="1" spc="-5" dirty="0">
                <a:latin typeface="Times New Roman"/>
                <a:cs typeface="Times New Roman"/>
              </a:rPr>
              <a:t>demokrácián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alapul”</a:t>
            </a:r>
            <a:endParaRPr sz="2400">
              <a:latin typeface="Times New Roman"/>
              <a:cs typeface="Times New Roman"/>
            </a:endParaRPr>
          </a:p>
          <a:p>
            <a:pPr marL="355600" marR="192405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Intézmények </a:t>
            </a:r>
            <a:r>
              <a:rPr sz="2400" dirty="0">
                <a:latin typeface="Times New Roman"/>
                <a:cs typeface="Times New Roman"/>
              </a:rPr>
              <a:t>között: </a:t>
            </a:r>
            <a:r>
              <a:rPr sz="2400" b="1" dirty="0">
                <a:latin typeface="Times New Roman"/>
                <a:cs typeface="Times New Roman"/>
              </a:rPr>
              <a:t>EP </a:t>
            </a:r>
            <a:r>
              <a:rPr sz="2400" b="1" spc="-5" dirty="0">
                <a:latin typeface="Times New Roman"/>
                <a:cs typeface="Times New Roman"/>
              </a:rPr>
              <a:t>szerepének </a:t>
            </a:r>
            <a:r>
              <a:rPr sz="2400" b="1" dirty="0">
                <a:latin typeface="Times New Roman"/>
                <a:cs typeface="Times New Roman"/>
              </a:rPr>
              <a:t>felértékelődése  </a:t>
            </a:r>
            <a:r>
              <a:rPr sz="2400" spc="-5" dirty="0">
                <a:latin typeface="Times New Roman"/>
                <a:cs typeface="Times New Roman"/>
              </a:rPr>
              <a:t>döntéshozatalban </a:t>
            </a:r>
            <a:r>
              <a:rPr sz="2400" dirty="0">
                <a:latin typeface="Times New Roman"/>
                <a:cs typeface="Times New Roman"/>
              </a:rPr>
              <a:t>Tanáccsal </a:t>
            </a:r>
            <a:r>
              <a:rPr sz="2400" spc="-5" dirty="0">
                <a:latin typeface="Times New Roman"/>
                <a:cs typeface="Times New Roman"/>
              </a:rPr>
              <a:t>szemben </a:t>
            </a:r>
            <a:r>
              <a:rPr sz="2400" dirty="0">
                <a:latin typeface="Times New Roman"/>
                <a:cs typeface="Times New Roman"/>
              </a:rPr>
              <a:t>+ 79-től </a:t>
            </a:r>
            <a:r>
              <a:rPr sz="2400" b="1" dirty="0">
                <a:latin typeface="Times New Roman"/>
                <a:cs typeface="Times New Roman"/>
              </a:rPr>
              <a:t>EP </a:t>
            </a:r>
            <a:r>
              <a:rPr sz="2400" b="1" spc="-5" dirty="0">
                <a:latin typeface="Times New Roman"/>
                <a:cs typeface="Times New Roman"/>
              </a:rPr>
              <a:t>közvetlen  megválasztás </a:t>
            </a:r>
            <a:r>
              <a:rPr sz="2400" b="1" dirty="0">
                <a:latin typeface="Times New Roman"/>
                <a:cs typeface="Times New Roman"/>
              </a:rPr>
              <a:t>és a </a:t>
            </a:r>
            <a:r>
              <a:rPr sz="2400" b="1" spc="-5" dirty="0">
                <a:latin typeface="Times New Roman"/>
                <a:cs typeface="Times New Roman"/>
              </a:rPr>
              <a:t>transznacionális pártok</a:t>
            </a:r>
            <a:r>
              <a:rPr sz="2400" b="1" spc="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kialakulása</a:t>
            </a: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Legutóbbi változtatás pártokat érintette: </a:t>
            </a:r>
            <a:r>
              <a:rPr sz="2400" b="1" dirty="0">
                <a:latin typeface="Times New Roman"/>
                <a:cs typeface="Times New Roman"/>
              </a:rPr>
              <a:t>csúcsjelölti</a:t>
            </a:r>
            <a:r>
              <a:rPr sz="2400" b="1" spc="-21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rendszer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– </a:t>
            </a:r>
            <a:r>
              <a:rPr sz="2400" b="1" spc="-5" dirty="0">
                <a:latin typeface="Times New Roman"/>
                <a:cs typeface="Times New Roman"/>
              </a:rPr>
              <a:t>pártok láthatóságát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növelte</a:t>
            </a:r>
            <a:endParaRPr sz="2400">
              <a:latin typeface="Times New Roman"/>
              <a:cs typeface="Times New Roman"/>
            </a:endParaRPr>
          </a:p>
          <a:p>
            <a:pPr marL="355600" marR="304800" indent="-342900">
              <a:lnSpc>
                <a:spcPct val="100000"/>
              </a:lnSpc>
              <a:spcBef>
                <a:spcPts val="57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Nyilvánosság </a:t>
            </a:r>
            <a:r>
              <a:rPr sz="2400" spc="-5" dirty="0">
                <a:latin typeface="Times New Roman"/>
                <a:cs typeface="Times New Roman"/>
              </a:rPr>
              <a:t>követelménye: </a:t>
            </a:r>
            <a:r>
              <a:rPr sz="2400" dirty="0">
                <a:latin typeface="Times New Roman"/>
                <a:cs typeface="Times New Roman"/>
              </a:rPr>
              <a:t>EP és Tanács adott </a:t>
            </a:r>
            <a:r>
              <a:rPr sz="2400" spc="-5" dirty="0">
                <a:latin typeface="Times New Roman"/>
                <a:cs typeface="Times New Roman"/>
              </a:rPr>
              <a:t>üléseire </a:t>
            </a:r>
            <a:r>
              <a:rPr sz="2400" dirty="0">
                <a:latin typeface="Times New Roman"/>
                <a:cs typeface="Times New Roman"/>
              </a:rPr>
              <a:t>is  kiterjed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4189" y="2581782"/>
            <a:ext cx="33375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UNIÓ</a:t>
            </a:r>
            <a:r>
              <a:rPr sz="4000" spc="-70" dirty="0"/>
              <a:t> </a:t>
            </a:r>
            <a:r>
              <a:rPr sz="4000" spc="-10" dirty="0"/>
              <a:t>CÉLJAI</a:t>
            </a:r>
            <a:endParaRPr sz="40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1180" y="269240"/>
            <a:ext cx="48723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3/ </a:t>
            </a:r>
            <a:r>
              <a:rPr sz="3600" spc="-5" dirty="0"/>
              <a:t>Részvételi</a:t>
            </a:r>
            <a:r>
              <a:rPr sz="3600" spc="-105" dirty="0"/>
              <a:t> </a:t>
            </a:r>
            <a:r>
              <a:rPr sz="3600" spc="-5" dirty="0"/>
              <a:t>demokrácia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7917180" cy="397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80744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Times New Roman"/>
                <a:cs typeface="Times New Roman"/>
              </a:rPr>
              <a:t>EUSz. </a:t>
            </a:r>
            <a:r>
              <a:rPr sz="2400" dirty="0">
                <a:latin typeface="Times New Roman"/>
                <a:cs typeface="Times New Roman"/>
              </a:rPr>
              <a:t>10. cikk (3) bek.: </a:t>
            </a:r>
            <a:r>
              <a:rPr sz="2400" spc="-5" dirty="0">
                <a:latin typeface="Times New Roman"/>
                <a:cs typeface="Times New Roman"/>
              </a:rPr>
              <a:t>„Az </a:t>
            </a:r>
            <a:r>
              <a:rPr sz="2400" dirty="0">
                <a:latin typeface="Times New Roman"/>
                <a:cs typeface="Times New Roman"/>
              </a:rPr>
              <a:t>Európai </a:t>
            </a:r>
            <a:r>
              <a:rPr sz="2400" spc="-5" dirty="0">
                <a:latin typeface="Times New Roman"/>
                <a:cs typeface="Times New Roman"/>
              </a:rPr>
              <a:t>Unióban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minden  </a:t>
            </a:r>
            <a:r>
              <a:rPr sz="2400" dirty="0">
                <a:latin typeface="Times New Roman"/>
                <a:cs typeface="Times New Roman"/>
              </a:rPr>
              <a:t>polgárnak joga van ahhoz, hogy részt vegyen az </a:t>
            </a:r>
            <a:r>
              <a:rPr sz="2400" spc="-5" dirty="0">
                <a:latin typeface="Times New Roman"/>
                <a:cs typeface="Times New Roman"/>
              </a:rPr>
              <a:t>Unió  demokratikus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életében”</a:t>
            </a:r>
            <a:endParaRPr sz="2400">
              <a:latin typeface="Times New Roman"/>
              <a:cs typeface="Times New Roman"/>
            </a:endParaRPr>
          </a:p>
          <a:p>
            <a:pPr marL="469900" marR="1804670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dirty="0">
                <a:latin typeface="Times New Roman"/>
                <a:cs typeface="Times New Roman"/>
              </a:rPr>
              <a:t>Petíciós jog </a:t>
            </a:r>
            <a:r>
              <a:rPr sz="2400" spc="-5" dirty="0">
                <a:latin typeface="Times New Roman"/>
                <a:cs typeface="Times New Roman"/>
              </a:rPr>
              <a:t>(történelmileg </a:t>
            </a:r>
            <a:r>
              <a:rPr sz="2400" dirty="0">
                <a:latin typeface="Times New Roman"/>
                <a:cs typeface="Times New Roman"/>
              </a:rPr>
              <a:t>uralkodóhoz,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majd  parlamentekhez, </a:t>
            </a:r>
            <a:r>
              <a:rPr sz="2400" dirty="0">
                <a:latin typeface="Times New Roman"/>
                <a:cs typeface="Times New Roman"/>
              </a:rPr>
              <a:t>így uniós </a:t>
            </a:r>
            <a:r>
              <a:rPr sz="2400" spc="-5" dirty="0">
                <a:latin typeface="Times New Roman"/>
                <a:cs typeface="Times New Roman"/>
              </a:rPr>
              <a:t>szinten: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EP)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Panaszjog </a:t>
            </a:r>
            <a:r>
              <a:rPr sz="2400" dirty="0">
                <a:latin typeface="Times New Roman"/>
                <a:cs typeface="Times New Roman"/>
              </a:rPr>
              <a:t>(Európai</a:t>
            </a:r>
            <a:r>
              <a:rPr sz="2400" spc="-5" dirty="0">
                <a:latin typeface="Times New Roman"/>
                <a:cs typeface="Times New Roman"/>
              </a:rPr>
              <a:t> Ombudsmanhoz)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Európai polgári </a:t>
            </a:r>
            <a:r>
              <a:rPr sz="2400" b="1" spc="-10" dirty="0">
                <a:latin typeface="Times New Roman"/>
                <a:cs typeface="Times New Roman"/>
              </a:rPr>
              <a:t>kezdeményezés </a:t>
            </a:r>
            <a:r>
              <a:rPr sz="2400" spc="-5" dirty="0">
                <a:latin typeface="Times New Roman"/>
                <a:cs typeface="Times New Roman"/>
              </a:rPr>
              <a:t>(jogalkotásra </a:t>
            </a:r>
            <a:r>
              <a:rPr sz="2400" dirty="0">
                <a:latin typeface="Times New Roman"/>
                <a:cs typeface="Times New Roman"/>
              </a:rPr>
              <a:t>való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ráhatás)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Lobbi </a:t>
            </a:r>
            <a:r>
              <a:rPr sz="2400" b="1" dirty="0">
                <a:latin typeface="Times New Roman"/>
                <a:cs typeface="Times New Roman"/>
              </a:rPr>
              <a:t>tevékenység és annak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szabályozottsága</a:t>
            </a:r>
            <a:endParaRPr sz="2400">
              <a:latin typeface="Times New Roman"/>
              <a:cs typeface="Times New Roman"/>
            </a:endParaRPr>
          </a:p>
          <a:p>
            <a:pPr marL="870585" lvl="1" indent="-457834">
              <a:lnSpc>
                <a:spcPct val="100000"/>
              </a:lnSpc>
              <a:spcBef>
                <a:spcPts val="495"/>
              </a:spcBef>
              <a:buChar char="–"/>
              <a:tabLst>
                <a:tab pos="870585" algn="l"/>
                <a:tab pos="871219" algn="l"/>
              </a:tabLst>
            </a:pPr>
            <a:r>
              <a:rPr sz="2000" spc="-5" dirty="0">
                <a:latin typeface="Times New Roman"/>
                <a:cs typeface="Times New Roman"/>
              </a:rPr>
              <a:t>szabályozottság </a:t>
            </a:r>
            <a:r>
              <a:rPr sz="2000" dirty="0">
                <a:latin typeface="Times New Roman"/>
                <a:cs typeface="Times New Roman"/>
              </a:rPr>
              <a:t>alacsony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szintje</a:t>
            </a:r>
            <a:endParaRPr sz="2000">
              <a:latin typeface="Times New Roman"/>
              <a:cs typeface="Times New Roman"/>
            </a:endParaRPr>
          </a:p>
          <a:p>
            <a:pPr marL="870585" lvl="1" indent="-457834">
              <a:lnSpc>
                <a:spcPct val="100000"/>
              </a:lnSpc>
              <a:spcBef>
                <a:spcPts val="480"/>
              </a:spcBef>
              <a:buChar char="–"/>
              <a:tabLst>
                <a:tab pos="870585" algn="l"/>
                <a:tab pos="871219" algn="l"/>
              </a:tabLst>
            </a:pPr>
            <a:r>
              <a:rPr sz="2000" dirty="0">
                <a:latin typeface="Times New Roman"/>
                <a:cs typeface="Times New Roman"/>
              </a:rPr>
              <a:t>EGSZB </a:t>
            </a:r>
            <a:r>
              <a:rPr sz="2000" spc="-5" dirty="0">
                <a:latin typeface="Times New Roman"/>
                <a:cs typeface="Times New Roman"/>
              </a:rPr>
              <a:t>szerepe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(duplikálás?)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99285" y="269240"/>
            <a:ext cx="62585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4/ Nemzeti parlamentek</a:t>
            </a:r>
            <a:r>
              <a:rPr sz="3600" spc="-110" dirty="0"/>
              <a:t> </a:t>
            </a:r>
            <a:r>
              <a:rPr sz="3600" dirty="0"/>
              <a:t>szerepe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549650"/>
            <a:ext cx="8033384" cy="48545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latin typeface="Times New Roman"/>
                <a:cs typeface="Times New Roman"/>
              </a:rPr>
              <a:t>EUSz. </a:t>
            </a:r>
            <a:r>
              <a:rPr sz="2400" dirty="0">
                <a:latin typeface="Times New Roman"/>
                <a:cs typeface="Times New Roman"/>
              </a:rPr>
              <a:t>12. cikke és 2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jegyzőkönyv</a:t>
            </a:r>
            <a:endParaRPr sz="2400">
              <a:latin typeface="Times New Roman"/>
              <a:cs typeface="Times New Roman"/>
            </a:endParaRPr>
          </a:p>
          <a:p>
            <a:pPr marL="544830" indent="-532765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44195" algn="l"/>
                <a:tab pos="545465" algn="l"/>
              </a:tabLst>
            </a:pPr>
            <a:r>
              <a:rPr sz="2400" dirty="0">
                <a:latin typeface="Times New Roman"/>
                <a:cs typeface="Times New Roman"/>
              </a:rPr>
              <a:t>részt vesznek a </a:t>
            </a:r>
            <a:r>
              <a:rPr sz="2400" b="1" spc="-5" dirty="0">
                <a:latin typeface="Times New Roman"/>
                <a:cs typeface="Times New Roman"/>
              </a:rPr>
              <a:t>Szerződések felülvizsgálati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eljárásaiban</a:t>
            </a:r>
            <a:r>
              <a:rPr sz="240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469900" marR="135509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tájékoztatást kapnak az </a:t>
            </a:r>
            <a:r>
              <a:rPr sz="2400" b="1" spc="-5" dirty="0">
                <a:latin typeface="Times New Roman"/>
                <a:cs typeface="Times New Roman"/>
              </a:rPr>
              <a:t>uniós </a:t>
            </a:r>
            <a:r>
              <a:rPr sz="2400" b="1" dirty="0">
                <a:latin typeface="Times New Roman"/>
                <a:cs typeface="Times New Roman"/>
              </a:rPr>
              <a:t>jogalkotási</a:t>
            </a:r>
            <a:r>
              <a:rPr sz="2400" b="1" spc="-1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aktusok  tervezeteiről</a:t>
            </a:r>
            <a:r>
              <a:rPr sz="2400" dirty="0">
                <a:latin typeface="Times New Roman"/>
                <a:cs typeface="Times New Roman"/>
              </a:rPr>
              <a:t>;</a:t>
            </a:r>
            <a:endParaRPr sz="2400">
              <a:latin typeface="Times New Roman"/>
              <a:cs typeface="Times New Roman"/>
            </a:endParaRPr>
          </a:p>
          <a:p>
            <a:pPr marL="469900" marR="38735" indent="-457200" algn="just">
              <a:lnSpc>
                <a:spcPct val="100000"/>
              </a:lnSpc>
              <a:spcBef>
                <a:spcPts val="575"/>
              </a:spcBef>
              <a:buFont typeface="Times New Roman"/>
              <a:buAutoNum type="arabicPeriod"/>
              <a:tabLst>
                <a:tab pos="545465" algn="l"/>
              </a:tabLst>
            </a:pPr>
            <a:r>
              <a:rPr dirty="0"/>
              <a:t>	</a:t>
            </a:r>
            <a:r>
              <a:rPr sz="2400" spc="-5" dirty="0">
                <a:latin typeface="Times New Roman"/>
                <a:cs typeface="Times New Roman"/>
              </a:rPr>
              <a:t>részt </a:t>
            </a:r>
            <a:r>
              <a:rPr sz="2400" dirty="0">
                <a:latin typeface="Times New Roman"/>
                <a:cs typeface="Times New Roman"/>
              </a:rPr>
              <a:t>vesznek a </a:t>
            </a:r>
            <a:r>
              <a:rPr sz="2400" spc="-5" dirty="0">
                <a:latin typeface="Times New Roman"/>
                <a:cs typeface="Times New Roman"/>
              </a:rPr>
              <a:t>szabadság, </a:t>
            </a:r>
            <a:r>
              <a:rPr sz="2400" dirty="0">
                <a:latin typeface="Times New Roman"/>
                <a:cs typeface="Times New Roman"/>
              </a:rPr>
              <a:t>biztonság és a jog érvényesülésén  alapuló </a:t>
            </a:r>
            <a:r>
              <a:rPr sz="2400" spc="-5" dirty="0">
                <a:latin typeface="Times New Roman"/>
                <a:cs typeface="Times New Roman"/>
              </a:rPr>
              <a:t>térséghez </a:t>
            </a:r>
            <a:r>
              <a:rPr sz="2400" dirty="0">
                <a:latin typeface="Times New Roman"/>
                <a:cs typeface="Times New Roman"/>
              </a:rPr>
              <a:t>kapcsolódó </a:t>
            </a:r>
            <a:r>
              <a:rPr sz="2400" b="1" spc="-5" dirty="0">
                <a:latin typeface="Times New Roman"/>
                <a:cs typeface="Times New Roman"/>
              </a:rPr>
              <a:t>uniós </a:t>
            </a:r>
            <a:r>
              <a:rPr sz="2400" b="1" dirty="0">
                <a:latin typeface="Times New Roman"/>
                <a:cs typeface="Times New Roman"/>
              </a:rPr>
              <a:t>politikák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értékelésében,  az </a:t>
            </a:r>
            <a:r>
              <a:rPr sz="2400" b="1" spc="-5" dirty="0">
                <a:latin typeface="Times New Roman"/>
                <a:cs typeface="Times New Roman"/>
              </a:rPr>
              <a:t>Europol politikai ellenőrzésében, </a:t>
            </a:r>
            <a:r>
              <a:rPr sz="2400" b="1" dirty="0">
                <a:latin typeface="Times New Roman"/>
                <a:cs typeface="Times New Roman"/>
              </a:rPr>
              <a:t>az</a:t>
            </a:r>
            <a:r>
              <a:rPr sz="2400" b="1" spc="-4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Eurojust</a:t>
            </a:r>
            <a:endParaRPr sz="2400">
              <a:latin typeface="Times New Roman"/>
              <a:cs typeface="Times New Roman"/>
            </a:endParaRPr>
          </a:p>
          <a:p>
            <a:pPr marL="469900" algn="just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latin typeface="Times New Roman"/>
                <a:cs typeface="Times New Roman"/>
              </a:rPr>
              <a:t>tevékenységének értékelésében; (volt 3. </a:t>
            </a:r>
            <a:r>
              <a:rPr sz="2400" b="1" spc="-5" dirty="0">
                <a:latin typeface="Times New Roman"/>
                <a:cs typeface="Times New Roman"/>
              </a:rPr>
              <a:t>pillér, de</a:t>
            </a:r>
            <a:r>
              <a:rPr sz="2400" b="1" spc="-18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KKBP!)</a:t>
            </a:r>
            <a:endParaRPr sz="240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575"/>
              </a:spcBef>
              <a:buAutoNum type="arabicPeriod" startAt="4"/>
              <a:tabLst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értesítést </a:t>
            </a:r>
            <a:r>
              <a:rPr sz="2400" dirty="0">
                <a:latin typeface="Times New Roman"/>
                <a:cs typeface="Times New Roman"/>
              </a:rPr>
              <a:t>kapnak az </a:t>
            </a:r>
            <a:r>
              <a:rPr sz="2400" spc="-5" dirty="0">
                <a:latin typeface="Times New Roman"/>
                <a:cs typeface="Times New Roman"/>
              </a:rPr>
              <a:t>Unióhoz </a:t>
            </a:r>
            <a:r>
              <a:rPr sz="2400" dirty="0">
                <a:latin typeface="Times New Roman"/>
                <a:cs typeface="Times New Roman"/>
              </a:rPr>
              <a:t>való </a:t>
            </a:r>
            <a:r>
              <a:rPr sz="2400" b="1" spc="-5" dirty="0">
                <a:latin typeface="Times New Roman"/>
                <a:cs typeface="Times New Roman"/>
              </a:rPr>
              <a:t>csatlakozási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kérelmek</a:t>
            </a:r>
            <a:endParaRPr sz="24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benyújtásáról;</a:t>
            </a:r>
            <a:endParaRPr sz="24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575"/>
              </a:spcBef>
              <a:buFont typeface="Times New Roman"/>
              <a:buAutoNum type="arabicPeriod" startAt="5"/>
              <a:tabLst>
                <a:tab pos="544195" algn="l"/>
                <a:tab pos="545465" algn="l"/>
              </a:tabLst>
            </a:pPr>
            <a:r>
              <a:rPr dirty="0"/>
              <a:t>	</a:t>
            </a:r>
            <a:r>
              <a:rPr sz="2400" spc="-5" dirty="0">
                <a:latin typeface="Times New Roman"/>
                <a:cs typeface="Times New Roman"/>
              </a:rPr>
              <a:t>részt </a:t>
            </a:r>
            <a:r>
              <a:rPr sz="2400" dirty="0">
                <a:latin typeface="Times New Roman"/>
                <a:cs typeface="Times New Roman"/>
              </a:rPr>
              <a:t>vesznek a </a:t>
            </a:r>
            <a:r>
              <a:rPr sz="2400" b="1" spc="-5" dirty="0">
                <a:latin typeface="Times New Roman"/>
                <a:cs typeface="Times New Roman"/>
              </a:rPr>
              <a:t>nemzeti parlamentek közötti </a:t>
            </a:r>
            <a:r>
              <a:rPr sz="2400" b="1" dirty="0">
                <a:latin typeface="Times New Roman"/>
                <a:cs typeface="Times New Roman"/>
              </a:rPr>
              <a:t>és az </a:t>
            </a:r>
            <a:r>
              <a:rPr sz="2400" b="1" spc="-5" dirty="0">
                <a:latin typeface="Times New Roman"/>
                <a:cs typeface="Times New Roman"/>
              </a:rPr>
              <a:t>Európai  </a:t>
            </a:r>
            <a:r>
              <a:rPr sz="2400" b="1" dirty="0">
                <a:latin typeface="Times New Roman"/>
                <a:cs typeface="Times New Roman"/>
              </a:rPr>
              <a:t>Parlamenttel folytatott </a:t>
            </a:r>
            <a:r>
              <a:rPr sz="2400" b="1" spc="-5" dirty="0">
                <a:latin typeface="Times New Roman"/>
                <a:cs typeface="Times New Roman"/>
              </a:rPr>
              <a:t>parlamentközi</a:t>
            </a:r>
            <a:r>
              <a:rPr sz="2400" b="1" spc="-114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együttműködésben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9785" y="0"/>
            <a:ext cx="588010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8350" marR="5080" indent="-756285">
              <a:lnSpc>
                <a:spcPct val="100000"/>
              </a:lnSpc>
              <a:spcBef>
                <a:spcPts val="100"/>
              </a:spcBef>
              <a:tabLst>
                <a:tab pos="3433445" algn="l"/>
              </a:tabLst>
            </a:pPr>
            <a:r>
              <a:rPr sz="3600" dirty="0"/>
              <a:t>4/ </a:t>
            </a:r>
            <a:r>
              <a:rPr sz="3600" spc="-5" dirty="0"/>
              <a:t>Fellépés uniós jogszabályok  tervezeteivel	</a:t>
            </a:r>
            <a:r>
              <a:rPr sz="3600" dirty="0"/>
              <a:t>szemben</a:t>
            </a:r>
            <a:endParaRPr sz="36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45173" y="1298321"/>
          <a:ext cx="8713469" cy="5424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4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4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6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Sárgalapos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eljárás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Narancssárga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 lapos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eljárás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9283">
                <a:tc>
                  <a:txBody>
                    <a:bodyPr/>
                    <a:lstStyle/>
                    <a:p>
                      <a:pPr marL="90805" marR="4267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Támogatási arány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tagállami  parlamentektől szubszidiaritás  megsértését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illetően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572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1/3, illetve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¼ 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szabadság,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biztonság és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jog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érvényesülésén  alapuló térségre vonatkozó  jogalkotási aktusok tervezete  esetén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egyszerű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többség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72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Előterjesztője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tervezetnek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Bizottság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Bizottság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854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Következmény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felülvizsgálat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felülvizsgálat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492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b="1" spc="-5" dirty="0">
                          <a:latin typeface="Arial"/>
                          <a:cs typeface="Arial"/>
                        </a:rPr>
                        <a:t>Válaszlépés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30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Bizottság, illetve adott esetben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–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amennyiben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jogalkotási aktus  tervezete tőlük származik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– a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tagállamok csoportja, az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Európai  Parlament, a Bíróság,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az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EKB a  tervezetet fenntarthatja,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módosíthatja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vagy</a:t>
                      </a:r>
                      <a:r>
                        <a:rPr sz="14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visszavonhatja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65" dirty="0">
                          <a:latin typeface="Trebuchet MS"/>
                          <a:cs typeface="Trebuchet MS"/>
                        </a:rPr>
                        <a:t>E </a:t>
                      </a:r>
                      <a:r>
                        <a:rPr sz="1400" spc="-75" dirty="0">
                          <a:latin typeface="Trebuchet MS"/>
                          <a:cs typeface="Trebuchet MS"/>
                        </a:rPr>
                        <a:t>felülvizsgálatot </a:t>
                      </a:r>
                      <a:r>
                        <a:rPr sz="1400" spc="-65" dirty="0">
                          <a:latin typeface="Trebuchet MS"/>
                          <a:cs typeface="Trebuchet MS"/>
                        </a:rPr>
                        <a:t>követően a</a:t>
                      </a:r>
                      <a:r>
                        <a:rPr sz="1400" spc="-2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spc="-70" dirty="0">
                          <a:latin typeface="Trebuchet MS"/>
                          <a:cs typeface="Trebuchet MS"/>
                        </a:rPr>
                        <a:t>Bizottság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  <a:p>
                      <a:pPr marL="226060" marR="217170" indent="297180">
                        <a:lnSpc>
                          <a:spcPct val="114999"/>
                        </a:lnSpc>
                      </a:pPr>
                      <a:r>
                        <a:rPr sz="1400" spc="-11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0" dirty="0">
                          <a:latin typeface="Arial"/>
                          <a:cs typeface="Arial"/>
                        </a:rPr>
                        <a:t>javaslatot 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fenntarthatja,  </a:t>
                      </a:r>
                      <a:r>
                        <a:rPr sz="1400" spc="-65" dirty="0">
                          <a:latin typeface="Trebuchet MS"/>
                          <a:cs typeface="Trebuchet MS"/>
                        </a:rPr>
                        <a:t>módosíthatja </a:t>
                      </a:r>
                      <a:r>
                        <a:rPr sz="1400" spc="-60" dirty="0">
                          <a:latin typeface="Trebuchet MS"/>
                          <a:cs typeface="Trebuchet MS"/>
                        </a:rPr>
                        <a:t>vagy</a:t>
                      </a:r>
                      <a:r>
                        <a:rPr sz="1400" spc="-2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spc="-75" dirty="0">
                          <a:latin typeface="Trebuchet MS"/>
                          <a:cs typeface="Trebuchet MS"/>
                        </a:rPr>
                        <a:t>visszavonhatja.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8918" y="2581782"/>
            <a:ext cx="73304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EURÓPAI </a:t>
            </a:r>
            <a:r>
              <a:rPr sz="4000" spc="-10" dirty="0"/>
              <a:t>UNIÓ </a:t>
            </a:r>
            <a:r>
              <a:rPr sz="4000" spc="-5" dirty="0"/>
              <a:t>ÉS A</a:t>
            </a:r>
            <a:r>
              <a:rPr sz="4000" spc="-40" dirty="0"/>
              <a:t> </a:t>
            </a:r>
            <a:r>
              <a:rPr sz="4000" spc="-5" dirty="0"/>
              <a:t>TAGSÁG</a:t>
            </a:r>
            <a:endParaRPr sz="4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129" y="277495"/>
            <a:ext cx="53486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Csatlakozási</a:t>
            </a:r>
            <a:r>
              <a:rPr spc="-75" dirty="0"/>
              <a:t> </a:t>
            </a:r>
            <a:r>
              <a:rPr dirty="0"/>
              <a:t>feltételek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5325"/>
            <a:ext cx="7952740" cy="42595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Földrajzilag Európa </a:t>
            </a:r>
            <a:r>
              <a:rPr sz="2800" b="1" spc="-10" dirty="0">
                <a:latin typeface="Times New Roman"/>
                <a:cs typeface="Times New Roman"/>
              </a:rPr>
              <a:t>részét </a:t>
            </a:r>
            <a:r>
              <a:rPr sz="2800" spc="-5" dirty="0">
                <a:latin typeface="Times New Roman"/>
                <a:cs typeface="Times New Roman"/>
              </a:rPr>
              <a:t>képezi</a:t>
            </a:r>
            <a:r>
              <a:rPr sz="2800" spc="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(viszonylagos)</a:t>
            </a:r>
            <a:endParaRPr sz="2800">
              <a:latin typeface="Times New Roman"/>
              <a:cs typeface="Times New Roman"/>
            </a:endParaRPr>
          </a:p>
          <a:p>
            <a:pPr marL="527685" marR="1339215" indent="-515620">
              <a:lnSpc>
                <a:spcPct val="100000"/>
              </a:lnSpc>
              <a:spcBef>
                <a:spcPts val="675"/>
              </a:spcBef>
              <a:buAutoNum type="arabicParenR"/>
              <a:tabLst>
                <a:tab pos="527685" algn="l"/>
                <a:tab pos="52832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Értékelkötelezettség </a:t>
            </a:r>
            <a:r>
              <a:rPr sz="2800" dirty="0">
                <a:latin typeface="Times New Roman"/>
                <a:cs typeface="Times New Roman"/>
              </a:rPr>
              <a:t>(ld. </a:t>
            </a:r>
            <a:r>
              <a:rPr sz="2800" spc="-5" dirty="0">
                <a:latin typeface="Times New Roman"/>
                <a:cs typeface="Times New Roman"/>
              </a:rPr>
              <a:t>EUSz. 2. cikk </a:t>
            </a:r>
            <a:r>
              <a:rPr sz="2800" spc="-10" dirty="0">
                <a:latin typeface="Times New Roman"/>
                <a:cs typeface="Times New Roman"/>
              </a:rPr>
              <a:t>és  </a:t>
            </a:r>
            <a:r>
              <a:rPr sz="2800" spc="-5" dirty="0">
                <a:latin typeface="Times New Roman"/>
                <a:cs typeface="Times New Roman"/>
              </a:rPr>
              <a:t>koppenhágai/madridi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kritériumok):</a:t>
            </a:r>
            <a:endParaRPr sz="2800">
              <a:latin typeface="Times New Roman"/>
              <a:cs typeface="Times New Roman"/>
            </a:endParaRPr>
          </a:p>
          <a:p>
            <a:pPr marL="323850" marR="5080" indent="-323850">
              <a:lnSpc>
                <a:spcPct val="100000"/>
              </a:lnSpc>
              <a:spcBef>
                <a:spcPts val="595"/>
              </a:spcBef>
              <a:buAutoNum type="alphaLcParenR"/>
              <a:tabLst>
                <a:tab pos="323850" algn="l"/>
              </a:tabLst>
            </a:pPr>
            <a:r>
              <a:rPr sz="2400" dirty="0">
                <a:latin typeface="Times New Roman"/>
                <a:cs typeface="Times New Roman"/>
              </a:rPr>
              <a:t>az </a:t>
            </a:r>
            <a:r>
              <a:rPr sz="2400" spc="-5" dirty="0">
                <a:latin typeface="Times New Roman"/>
                <a:cs typeface="Times New Roman"/>
              </a:rPr>
              <a:t>emberi méltóság, </a:t>
            </a:r>
            <a:r>
              <a:rPr sz="2400" dirty="0">
                <a:latin typeface="Times New Roman"/>
                <a:cs typeface="Times New Roman"/>
              </a:rPr>
              <a:t>a szabadság, a </a:t>
            </a:r>
            <a:r>
              <a:rPr sz="2400" spc="-5" dirty="0">
                <a:latin typeface="Times New Roman"/>
                <a:cs typeface="Times New Roman"/>
              </a:rPr>
              <a:t>demokrácia, </a:t>
            </a:r>
            <a:r>
              <a:rPr sz="2400" dirty="0">
                <a:latin typeface="Times New Roman"/>
                <a:cs typeface="Times New Roman"/>
              </a:rPr>
              <a:t>az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egyenlőség  és a </a:t>
            </a:r>
            <a:r>
              <a:rPr sz="2400" spc="-5" dirty="0">
                <a:latin typeface="Times New Roman"/>
                <a:cs typeface="Times New Roman"/>
              </a:rPr>
              <a:t>jogállamiság tiszteletben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tartása;</a:t>
            </a:r>
            <a:endParaRPr sz="2400">
              <a:latin typeface="Times New Roman"/>
              <a:cs typeface="Times New Roman"/>
            </a:endParaRPr>
          </a:p>
          <a:p>
            <a:pPr marL="341630" indent="-329565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342265" algn="l"/>
              </a:tabLst>
            </a:pPr>
            <a:r>
              <a:rPr sz="2400" dirty="0">
                <a:latin typeface="Times New Roman"/>
                <a:cs typeface="Times New Roman"/>
              </a:rPr>
              <a:t>az </a:t>
            </a:r>
            <a:r>
              <a:rPr sz="2400" spc="-5" dirty="0">
                <a:latin typeface="Times New Roman"/>
                <a:cs typeface="Times New Roman"/>
              </a:rPr>
              <a:t>emberi </a:t>
            </a:r>
            <a:r>
              <a:rPr sz="2400" dirty="0">
                <a:latin typeface="Times New Roman"/>
                <a:cs typeface="Times New Roman"/>
              </a:rPr>
              <a:t>jogok – köztük a kisebbségekhez tartozó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személyek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jogainak – tiszteletben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tartása;</a:t>
            </a:r>
            <a:endParaRPr sz="2400">
              <a:latin typeface="Times New Roman"/>
              <a:cs typeface="Times New Roman"/>
            </a:endParaRPr>
          </a:p>
          <a:p>
            <a:pPr marL="323215" indent="-311150">
              <a:lnSpc>
                <a:spcPct val="100000"/>
              </a:lnSpc>
              <a:spcBef>
                <a:spcPts val="575"/>
              </a:spcBef>
              <a:buAutoNum type="alphaLcParenR" startAt="3"/>
              <a:tabLst>
                <a:tab pos="323850" algn="l"/>
              </a:tabLst>
            </a:pP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pluralista </a:t>
            </a:r>
            <a:r>
              <a:rPr sz="2400" dirty="0">
                <a:latin typeface="Times New Roman"/>
                <a:cs typeface="Times New Roman"/>
              </a:rPr>
              <a:t>társadalom és a </a:t>
            </a:r>
            <a:r>
              <a:rPr sz="2400" spc="-5" dirty="0">
                <a:latin typeface="Times New Roman"/>
                <a:cs typeface="Times New Roman"/>
              </a:rPr>
              <a:t>megkülönböztetésmentesség,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355600" marR="5461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tolerancia, </a:t>
            </a:r>
            <a:r>
              <a:rPr sz="2400" dirty="0">
                <a:latin typeface="Times New Roman"/>
                <a:cs typeface="Times New Roman"/>
              </a:rPr>
              <a:t>az igazságosság, a </a:t>
            </a:r>
            <a:r>
              <a:rPr sz="2400" spc="-5" dirty="0">
                <a:latin typeface="Times New Roman"/>
                <a:cs typeface="Times New Roman"/>
              </a:rPr>
              <a:t>szolidaritás, valamint </a:t>
            </a:r>
            <a:r>
              <a:rPr sz="2400" dirty="0">
                <a:latin typeface="Times New Roman"/>
                <a:cs typeface="Times New Roman"/>
              </a:rPr>
              <a:t>a nők és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 </a:t>
            </a:r>
            <a:r>
              <a:rPr sz="2400" spc="-5" dirty="0">
                <a:latin typeface="Times New Roman"/>
                <a:cs typeface="Times New Roman"/>
              </a:rPr>
              <a:t>férfiak </a:t>
            </a:r>
            <a:r>
              <a:rPr sz="2400" dirty="0">
                <a:latin typeface="Times New Roman"/>
                <a:cs typeface="Times New Roman"/>
              </a:rPr>
              <a:t>közötti egyenlőség tiszteletben</a:t>
            </a:r>
            <a:r>
              <a:rPr sz="2400" spc="-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tartása.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129" y="277495"/>
            <a:ext cx="534860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Csatlakozási</a:t>
            </a:r>
            <a:r>
              <a:rPr spc="-75" dirty="0"/>
              <a:t> </a:t>
            </a:r>
            <a:r>
              <a:rPr dirty="0"/>
              <a:t>feltételek</a:t>
            </a:r>
          </a:p>
        </p:txBody>
      </p:sp>
      <p:sp>
        <p:nvSpPr>
          <p:cNvPr id="3" name="object 3"/>
          <p:cNvSpPr/>
          <p:nvPr/>
        </p:nvSpPr>
        <p:spPr>
          <a:xfrm>
            <a:off x="1004316" y="1918715"/>
            <a:ext cx="5520055" cy="12700"/>
          </a:xfrm>
          <a:custGeom>
            <a:avLst/>
            <a:gdLst/>
            <a:ahLst/>
            <a:cxnLst/>
            <a:rect l="l" t="t" r="r" b="b"/>
            <a:pathLst>
              <a:path w="5520055" h="12700">
                <a:moveTo>
                  <a:pt x="5519928" y="0"/>
                </a:moveTo>
                <a:lnTo>
                  <a:pt x="0" y="0"/>
                </a:lnTo>
                <a:lnTo>
                  <a:pt x="0" y="12192"/>
                </a:lnTo>
                <a:lnTo>
                  <a:pt x="5519928" y="12192"/>
                </a:lnTo>
                <a:lnTo>
                  <a:pt x="55199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563979"/>
            <a:ext cx="7883525" cy="429387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„madridi </a:t>
            </a:r>
            <a:r>
              <a:rPr sz="2000" dirty="0">
                <a:latin typeface="Times New Roman"/>
                <a:cs typeface="Times New Roman"/>
              </a:rPr>
              <a:t>többlettel kiegészült koppenhágai kritériumok”</a:t>
            </a:r>
            <a:r>
              <a:rPr sz="2000" spc="-22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 marL="355600" marR="39941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a) a demokráciát, a </a:t>
            </a:r>
            <a:r>
              <a:rPr sz="2000" spc="-5" dirty="0">
                <a:latin typeface="Times New Roman"/>
                <a:cs typeface="Times New Roman"/>
              </a:rPr>
              <a:t>jogállamiság </a:t>
            </a:r>
            <a:r>
              <a:rPr sz="2000" dirty="0">
                <a:latin typeface="Times New Roman"/>
                <a:cs typeface="Times New Roman"/>
              </a:rPr>
              <a:t>és az </a:t>
            </a:r>
            <a:r>
              <a:rPr sz="2000" spc="-5" dirty="0">
                <a:latin typeface="Times New Roman"/>
                <a:cs typeface="Times New Roman"/>
              </a:rPr>
              <a:t>emberi </a:t>
            </a:r>
            <a:r>
              <a:rPr sz="2000" dirty="0">
                <a:latin typeface="Times New Roman"/>
                <a:cs typeface="Times New Roman"/>
              </a:rPr>
              <a:t>jogok érvényesülését,  </a:t>
            </a:r>
            <a:r>
              <a:rPr sz="2000" spc="-5" dirty="0">
                <a:latin typeface="Times New Roman"/>
                <a:cs typeface="Times New Roman"/>
              </a:rPr>
              <a:t>valamint </a:t>
            </a:r>
            <a:r>
              <a:rPr sz="2000" dirty="0">
                <a:latin typeface="Times New Roman"/>
                <a:cs typeface="Times New Roman"/>
              </a:rPr>
              <a:t>a kisebbségi jogok </a:t>
            </a:r>
            <a:r>
              <a:rPr sz="2000" spc="-5" dirty="0">
                <a:latin typeface="Times New Roman"/>
                <a:cs typeface="Times New Roman"/>
              </a:rPr>
              <a:t>tiszteletben </a:t>
            </a:r>
            <a:r>
              <a:rPr sz="2000" dirty="0">
                <a:latin typeface="Times New Roman"/>
                <a:cs typeface="Times New Roman"/>
              </a:rPr>
              <a:t>tartását és </a:t>
            </a:r>
            <a:r>
              <a:rPr sz="2000" spc="-5" dirty="0">
                <a:latin typeface="Times New Roman"/>
                <a:cs typeface="Times New Roman"/>
              </a:rPr>
              <a:t>védelmét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garantáló  </a:t>
            </a:r>
            <a:r>
              <a:rPr sz="2000" b="1" spc="-5" dirty="0">
                <a:latin typeface="Times New Roman"/>
                <a:cs typeface="Times New Roman"/>
              </a:rPr>
              <a:t>stabil</a:t>
            </a:r>
            <a:r>
              <a:rPr sz="2000" b="1" spc="-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intézmények</a:t>
            </a:r>
            <a:r>
              <a:rPr sz="2000" dirty="0">
                <a:latin typeface="Times New Roman"/>
                <a:cs typeface="Times New Roman"/>
              </a:rPr>
              <a:t>;</a:t>
            </a:r>
            <a:endParaRPr sz="2000">
              <a:latin typeface="Times New Roman"/>
              <a:cs typeface="Times New Roman"/>
            </a:endParaRPr>
          </a:p>
          <a:p>
            <a:pPr marL="355600" marR="159512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b) </a:t>
            </a:r>
            <a:r>
              <a:rPr sz="2000" b="1" dirty="0">
                <a:latin typeface="Times New Roman"/>
                <a:cs typeface="Times New Roman"/>
              </a:rPr>
              <a:t>működő </a:t>
            </a:r>
            <a:r>
              <a:rPr sz="2000" b="1" spc="-5" dirty="0">
                <a:latin typeface="Times New Roman"/>
                <a:cs typeface="Times New Roman"/>
              </a:rPr>
              <a:t>piacgazdaság </a:t>
            </a:r>
            <a:r>
              <a:rPr sz="2000" dirty="0">
                <a:latin typeface="Times New Roman"/>
                <a:cs typeface="Times New Roman"/>
              </a:rPr>
              <a:t>és képesség az Unión belüli  </a:t>
            </a:r>
            <a:r>
              <a:rPr sz="2000" spc="-5" dirty="0">
                <a:latin typeface="Times New Roman"/>
                <a:cs typeface="Times New Roman"/>
              </a:rPr>
              <a:t>versenyviszonyokkal </a:t>
            </a:r>
            <a:r>
              <a:rPr sz="2000" dirty="0">
                <a:latin typeface="Times New Roman"/>
                <a:cs typeface="Times New Roman"/>
              </a:rPr>
              <a:t>és piaci erőkkel való</a:t>
            </a:r>
            <a:r>
              <a:rPr sz="2000" spc="-1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megbirkózásra;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484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c) a tagságból eredő </a:t>
            </a:r>
            <a:r>
              <a:rPr sz="2000" spc="-5" dirty="0">
                <a:latin typeface="Times New Roman"/>
                <a:cs typeface="Times New Roman"/>
              </a:rPr>
              <a:t>kötelezettségek </a:t>
            </a:r>
            <a:r>
              <a:rPr sz="2000" dirty="0">
                <a:latin typeface="Times New Roman"/>
                <a:cs typeface="Times New Roman"/>
              </a:rPr>
              <a:t>– többek között a politikai,</a:t>
            </a:r>
            <a:r>
              <a:rPr sz="2000" spc="-1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gazdasági  és </a:t>
            </a:r>
            <a:r>
              <a:rPr sz="2000" spc="-5" dirty="0">
                <a:latin typeface="Times New Roman"/>
                <a:cs typeface="Times New Roman"/>
              </a:rPr>
              <a:t>monetáris </a:t>
            </a:r>
            <a:r>
              <a:rPr sz="2000" dirty="0">
                <a:latin typeface="Times New Roman"/>
                <a:cs typeface="Times New Roman"/>
              </a:rPr>
              <a:t>unió </a:t>
            </a:r>
            <a:r>
              <a:rPr sz="2000" spc="-5" dirty="0">
                <a:latin typeface="Times New Roman"/>
                <a:cs typeface="Times New Roman"/>
              </a:rPr>
              <a:t>céljai </a:t>
            </a:r>
            <a:r>
              <a:rPr sz="2000" dirty="0">
                <a:latin typeface="Times New Roman"/>
                <a:cs typeface="Times New Roman"/>
              </a:rPr>
              <a:t>– </a:t>
            </a:r>
            <a:r>
              <a:rPr sz="2000" b="1" dirty="0">
                <a:latin typeface="Times New Roman"/>
                <a:cs typeface="Times New Roman"/>
              </a:rPr>
              <a:t>felvállalásának és hatékony végrehajtásának  </a:t>
            </a:r>
            <a:r>
              <a:rPr sz="2000" dirty="0">
                <a:latin typeface="Times New Roman"/>
                <a:cs typeface="Times New Roman"/>
              </a:rPr>
              <a:t>képessége.</a:t>
            </a:r>
            <a:endParaRPr sz="2000">
              <a:latin typeface="Times New Roman"/>
              <a:cs typeface="Times New Roman"/>
            </a:endParaRPr>
          </a:p>
          <a:p>
            <a:pPr marL="355600" marR="38862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d) a tagjelölt országnak képesnek kell lennie az </a:t>
            </a:r>
            <a:r>
              <a:rPr sz="2000" b="1" spc="-5" dirty="0">
                <a:latin typeface="Times New Roman"/>
                <a:cs typeface="Times New Roman"/>
              </a:rPr>
              <a:t>uniós </a:t>
            </a:r>
            <a:r>
              <a:rPr sz="2000" b="1" dirty="0">
                <a:latin typeface="Times New Roman"/>
                <a:cs typeface="Times New Roman"/>
              </a:rPr>
              <a:t>jogszabályok  alkalmazására, valamint az uniós jog </a:t>
            </a:r>
            <a:r>
              <a:rPr sz="2000" b="1" spc="-5" dirty="0">
                <a:latin typeface="Times New Roman"/>
                <a:cs typeface="Times New Roman"/>
              </a:rPr>
              <a:t>nemzeti </a:t>
            </a:r>
            <a:r>
              <a:rPr sz="2000" b="1" dirty="0">
                <a:latin typeface="Times New Roman"/>
                <a:cs typeface="Times New Roman"/>
              </a:rPr>
              <a:t>jogba – a </a:t>
            </a:r>
            <a:r>
              <a:rPr sz="2000" b="1" spc="-5" dirty="0">
                <a:latin typeface="Times New Roman"/>
                <a:cs typeface="Times New Roman"/>
              </a:rPr>
              <a:t>megfelelő  </a:t>
            </a:r>
            <a:r>
              <a:rPr sz="2000" b="1" dirty="0">
                <a:latin typeface="Times New Roman"/>
                <a:cs typeface="Times New Roman"/>
              </a:rPr>
              <a:t>igazgatási és </a:t>
            </a:r>
            <a:r>
              <a:rPr sz="2000" b="1" spc="-5" dirty="0">
                <a:latin typeface="Times New Roman"/>
                <a:cs typeface="Times New Roman"/>
              </a:rPr>
              <a:t>igazságszolgáltatási struktúrákon keresztül </a:t>
            </a:r>
            <a:r>
              <a:rPr sz="2000" b="1" dirty="0">
                <a:latin typeface="Times New Roman"/>
                <a:cs typeface="Times New Roman"/>
              </a:rPr>
              <a:t>– történő  </a:t>
            </a:r>
            <a:r>
              <a:rPr sz="2000" b="1" spc="-5" dirty="0">
                <a:latin typeface="Times New Roman"/>
                <a:cs typeface="Times New Roman"/>
              </a:rPr>
              <a:t>átültetése </a:t>
            </a:r>
            <a:r>
              <a:rPr sz="2000" b="1" dirty="0">
                <a:latin typeface="Times New Roman"/>
                <a:cs typeface="Times New Roman"/>
              </a:rPr>
              <a:t>hatékony végrehajtásának</a:t>
            </a:r>
            <a:r>
              <a:rPr sz="2000" b="1" spc="-15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biztosítására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3877" y="277495"/>
            <a:ext cx="479107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Csatlakozási</a:t>
            </a:r>
            <a:r>
              <a:rPr spc="-80" dirty="0"/>
              <a:t> </a:t>
            </a:r>
            <a:r>
              <a:rPr dirty="0"/>
              <a:t>eljárás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1281"/>
            <a:ext cx="7730490" cy="4549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201295" indent="-51562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Times New Roman"/>
                <a:cs typeface="Times New Roman"/>
              </a:rPr>
              <a:t>Kérelem </a:t>
            </a:r>
            <a:r>
              <a:rPr sz="2800" spc="-5" dirty="0">
                <a:latin typeface="Times New Roman"/>
                <a:cs typeface="Times New Roman"/>
              </a:rPr>
              <a:t>benyújtása a </a:t>
            </a:r>
            <a:r>
              <a:rPr sz="2800" b="1" spc="-5" dirty="0">
                <a:latin typeface="Times New Roman"/>
                <a:cs typeface="Times New Roman"/>
              </a:rPr>
              <a:t>Tanácshoz </a:t>
            </a:r>
            <a:r>
              <a:rPr sz="2800" spc="-5" dirty="0">
                <a:latin typeface="Times New Roman"/>
                <a:cs typeface="Times New Roman"/>
              </a:rPr>
              <a:t>(Bizottságot, EP,  </a:t>
            </a:r>
            <a:r>
              <a:rPr sz="2800" spc="-10" dirty="0">
                <a:latin typeface="Times New Roman"/>
                <a:cs typeface="Times New Roman"/>
              </a:rPr>
              <a:t>nemzeti </a:t>
            </a:r>
            <a:r>
              <a:rPr sz="2800" spc="-5" dirty="0">
                <a:latin typeface="Times New Roman"/>
                <a:cs typeface="Times New Roman"/>
              </a:rPr>
              <a:t>parlamenteket tájékoztatja és folyamatos  konzultáció)</a:t>
            </a:r>
            <a:endParaRPr sz="2800">
              <a:latin typeface="Times New Roman"/>
              <a:cs typeface="Times New Roman"/>
            </a:endParaRPr>
          </a:p>
          <a:p>
            <a:pPr marL="12700" marR="17780" algn="ctr">
              <a:lnSpc>
                <a:spcPct val="110000"/>
              </a:lnSpc>
              <a:spcBef>
                <a:spcPts val="340"/>
              </a:spcBef>
            </a:pPr>
            <a:r>
              <a:rPr sz="2800" spc="-10" dirty="0">
                <a:latin typeface="Times New Roman"/>
                <a:cs typeface="Times New Roman"/>
              </a:rPr>
              <a:t>majd </a:t>
            </a:r>
            <a:r>
              <a:rPr sz="2800" b="1" spc="-5" dirty="0">
                <a:latin typeface="Times New Roman"/>
                <a:cs typeface="Times New Roman"/>
              </a:rPr>
              <a:t>tagjelölt </a:t>
            </a:r>
            <a:r>
              <a:rPr sz="2800" spc="-5" dirty="0">
                <a:latin typeface="Times New Roman"/>
                <a:cs typeface="Times New Roman"/>
              </a:rPr>
              <a:t>státusz </a:t>
            </a:r>
            <a:r>
              <a:rPr sz="2800" b="1" spc="-5" dirty="0">
                <a:latin typeface="Times New Roman"/>
                <a:cs typeface="Times New Roman"/>
              </a:rPr>
              <a:t>Európai Tanács döntése </a:t>
            </a:r>
            <a:r>
              <a:rPr sz="2800" b="1" dirty="0">
                <a:latin typeface="Times New Roman"/>
                <a:cs typeface="Times New Roman"/>
              </a:rPr>
              <a:t>által</a:t>
            </a:r>
            <a:r>
              <a:rPr sz="2800" dirty="0">
                <a:latin typeface="Times New Roman"/>
                <a:cs typeface="Times New Roman"/>
              </a:rPr>
              <a:t>,  </a:t>
            </a:r>
            <a:r>
              <a:rPr sz="2800" b="1" spc="-5" dirty="0">
                <a:latin typeface="Times New Roman"/>
                <a:cs typeface="Times New Roman"/>
              </a:rPr>
              <a:t>csatlakozási tárgyalások </a:t>
            </a:r>
            <a:r>
              <a:rPr sz="2800" spc="-5" dirty="0">
                <a:latin typeface="Times New Roman"/>
                <a:cs typeface="Times New Roman"/>
              </a:rPr>
              <a:t>megindulása (szakpolitikai  területeként </a:t>
            </a:r>
            <a:r>
              <a:rPr sz="2800" spc="-10" dirty="0">
                <a:latin typeface="Times New Roman"/>
                <a:cs typeface="Times New Roman"/>
              </a:rPr>
              <a:t>szétválasztva) </a:t>
            </a:r>
            <a:r>
              <a:rPr sz="2800" b="1" spc="-5" dirty="0">
                <a:latin typeface="Times New Roman"/>
                <a:cs typeface="Times New Roman"/>
              </a:rPr>
              <a:t>Bizottság</a:t>
            </a:r>
            <a:r>
              <a:rPr sz="2800" b="1" spc="-10" dirty="0">
                <a:latin typeface="Times New Roman"/>
                <a:cs typeface="Times New Roman"/>
              </a:rPr>
              <a:t> kiemelt</a:t>
            </a:r>
            <a:endParaRPr sz="2800">
              <a:latin typeface="Times New Roman"/>
              <a:cs typeface="Times New Roman"/>
            </a:endParaRPr>
          </a:p>
          <a:p>
            <a:pPr marL="514984" algn="ctr">
              <a:lnSpc>
                <a:spcPct val="100000"/>
              </a:lnSpc>
            </a:pPr>
            <a:r>
              <a:rPr sz="2800" b="1" spc="-5" dirty="0">
                <a:latin typeface="Times New Roman"/>
                <a:cs typeface="Times New Roman"/>
              </a:rPr>
              <a:t>monitorozási </a:t>
            </a:r>
            <a:r>
              <a:rPr sz="2800" spc="-10" dirty="0">
                <a:latin typeface="Times New Roman"/>
                <a:cs typeface="Times New Roman"/>
              </a:rPr>
              <a:t>szerepe </a:t>
            </a:r>
            <a:r>
              <a:rPr sz="2800" spc="-5" dirty="0">
                <a:latin typeface="Times New Roman"/>
                <a:cs typeface="Times New Roman"/>
              </a:rPr>
              <a:t>és </a:t>
            </a:r>
            <a:r>
              <a:rPr sz="2800" b="1" spc="-5" dirty="0">
                <a:latin typeface="Times New Roman"/>
                <a:cs typeface="Times New Roman"/>
              </a:rPr>
              <a:t>éves jelentések</a:t>
            </a:r>
            <a:r>
              <a:rPr sz="2800" b="1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készítése</a:t>
            </a:r>
            <a:endParaRPr sz="2800">
              <a:latin typeface="Times New Roman"/>
              <a:cs typeface="Times New Roman"/>
            </a:endParaRPr>
          </a:p>
          <a:p>
            <a:pPr marL="527685" marR="501650" indent="-515620" algn="just">
              <a:lnSpc>
                <a:spcPct val="100000"/>
              </a:lnSpc>
              <a:spcBef>
                <a:spcPts val="670"/>
              </a:spcBef>
            </a:pPr>
            <a:r>
              <a:rPr sz="2800" b="1" spc="-10" dirty="0">
                <a:latin typeface="Times New Roman"/>
                <a:cs typeface="Times New Roman"/>
              </a:rPr>
              <a:t>Csatlakozási szerződéssel </a:t>
            </a:r>
            <a:r>
              <a:rPr sz="2800" spc="-5" dirty="0">
                <a:latin typeface="Times New Roman"/>
                <a:cs typeface="Times New Roman"/>
              </a:rPr>
              <a:t>zárul EP egyetértése és  </a:t>
            </a:r>
            <a:r>
              <a:rPr sz="2800" b="1" spc="-5" dirty="0">
                <a:latin typeface="Times New Roman"/>
                <a:cs typeface="Times New Roman"/>
              </a:rPr>
              <a:t>Tanács </a:t>
            </a:r>
            <a:r>
              <a:rPr sz="2800" b="1" dirty="0">
                <a:latin typeface="Times New Roman"/>
                <a:cs typeface="Times New Roman"/>
              </a:rPr>
              <a:t>jóváhagyása </a:t>
            </a:r>
            <a:r>
              <a:rPr sz="2800" spc="-5" dirty="0">
                <a:latin typeface="Times New Roman"/>
                <a:cs typeface="Times New Roman"/>
              </a:rPr>
              <a:t>(tagállami ratifikációk és  módosító </a:t>
            </a:r>
            <a:r>
              <a:rPr sz="2800" spc="-10" dirty="0">
                <a:latin typeface="Times New Roman"/>
                <a:cs typeface="Times New Roman"/>
              </a:rPr>
              <a:t>szerződés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is)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72690" marR="5080" indent="-1146810">
              <a:lnSpc>
                <a:spcPct val="100000"/>
              </a:lnSpc>
              <a:spcBef>
                <a:spcPts val="100"/>
              </a:spcBef>
            </a:pPr>
            <a:r>
              <a:rPr dirty="0"/>
              <a:t>Tagság </a:t>
            </a:r>
            <a:r>
              <a:rPr spc="-5" dirty="0"/>
              <a:t>felfüggesztése</a:t>
            </a:r>
            <a:r>
              <a:rPr spc="-140" dirty="0"/>
              <a:t> </a:t>
            </a:r>
            <a:r>
              <a:rPr dirty="0"/>
              <a:t>és  megszüntetése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24329"/>
            <a:ext cx="8053070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75945" indent="-515620">
              <a:lnSpc>
                <a:spcPct val="100000"/>
              </a:lnSpc>
              <a:spcBef>
                <a:spcPts val="95"/>
              </a:spcBef>
              <a:buAutoNum type="arabicParenR"/>
              <a:tabLst>
                <a:tab pos="527685" algn="l"/>
                <a:tab pos="528320" algn="l"/>
                <a:tab pos="241744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Felfüggesztésre </a:t>
            </a:r>
            <a:r>
              <a:rPr sz="2200" spc="-5" dirty="0">
                <a:latin typeface="Times New Roman"/>
                <a:cs typeface="Times New Roman"/>
              </a:rPr>
              <a:t>külön rendelkezések nem vonatkoznak  Szerződésekből	(max. szankcióként elképzelhető – ld. 7. cikk  szerinti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eljárás)</a:t>
            </a:r>
            <a:endParaRPr sz="2200" dirty="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30"/>
              </a:spcBef>
              <a:buAutoNum type="arabicParenR"/>
              <a:tabLst>
                <a:tab pos="527685" algn="l"/>
                <a:tab pos="528320" algn="l"/>
                <a:tab pos="368427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Megszüntetése</a:t>
            </a:r>
            <a:r>
              <a:rPr sz="2200" b="1" spc="2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tagságnak	- </a:t>
            </a:r>
            <a:r>
              <a:rPr sz="2200" b="1" spc="-10" dirty="0">
                <a:latin typeface="Times New Roman"/>
                <a:cs typeface="Times New Roman"/>
              </a:rPr>
              <a:t>kilépés </a:t>
            </a:r>
            <a:r>
              <a:rPr sz="2200" spc="-5" dirty="0">
                <a:latin typeface="Times New Roman"/>
                <a:cs typeface="Times New Roman"/>
              </a:rPr>
              <a:t>(EUSz. </a:t>
            </a:r>
            <a:r>
              <a:rPr sz="2200" dirty="0">
                <a:latin typeface="Times New Roman"/>
                <a:cs typeface="Times New Roman"/>
              </a:rPr>
              <a:t>50.</a:t>
            </a:r>
            <a:r>
              <a:rPr sz="2200" spc="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cikk)</a:t>
            </a:r>
            <a:endParaRPr sz="2200" dirty="0">
              <a:latin typeface="Times New Roman"/>
              <a:cs typeface="Times New Roman"/>
            </a:endParaRPr>
          </a:p>
          <a:p>
            <a:pPr marL="927100" marR="1908175" lvl="1" indent="-514350">
              <a:lnSpc>
                <a:spcPct val="100000"/>
              </a:lnSpc>
              <a:spcBef>
                <a:spcPts val="530"/>
              </a:spcBef>
              <a:buChar char="–"/>
              <a:tabLst>
                <a:tab pos="927100" algn="l"/>
                <a:tab pos="927735" algn="l"/>
              </a:tabLst>
            </a:pPr>
            <a:r>
              <a:rPr sz="2200" spc="-5" dirty="0">
                <a:latin typeface="Times New Roman"/>
                <a:cs typeface="Times New Roman"/>
              </a:rPr>
              <a:t>LSz. Újdonsága, amely tagállami alkotmányos  követelményeivel összhangban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lehetséges</a:t>
            </a:r>
            <a:endParaRPr sz="2200">
              <a:latin typeface="Times New Roman"/>
              <a:cs typeface="Times New Roman"/>
            </a:endParaRPr>
          </a:p>
          <a:p>
            <a:pPr marL="927100" marR="5080" lvl="1" indent="-514350">
              <a:lnSpc>
                <a:spcPct val="100000"/>
              </a:lnSpc>
              <a:spcBef>
                <a:spcPts val="530"/>
              </a:spcBef>
              <a:buChar char="–"/>
              <a:tabLst>
                <a:tab pos="927100" algn="l"/>
                <a:tab pos="927735" algn="l"/>
              </a:tabLst>
            </a:pPr>
            <a:r>
              <a:rPr sz="2200" dirty="0">
                <a:latin typeface="Times New Roman"/>
                <a:cs typeface="Times New Roman"/>
              </a:rPr>
              <a:t>Európai </a:t>
            </a:r>
            <a:r>
              <a:rPr sz="2200" spc="-5" dirty="0">
                <a:latin typeface="Times New Roman"/>
                <a:cs typeface="Times New Roman"/>
              </a:rPr>
              <a:t>Tanácsnak bejelentés, </a:t>
            </a:r>
            <a:r>
              <a:rPr sz="2200" b="1" dirty="0">
                <a:latin typeface="Times New Roman"/>
                <a:cs typeface="Times New Roman"/>
              </a:rPr>
              <a:t>Tanács </a:t>
            </a:r>
            <a:r>
              <a:rPr sz="2200" b="1" spc="-5" dirty="0">
                <a:latin typeface="Times New Roman"/>
                <a:cs typeface="Times New Roman"/>
              </a:rPr>
              <a:t>főszerepe </a:t>
            </a:r>
            <a:r>
              <a:rPr sz="2200" b="1" dirty="0">
                <a:latin typeface="Times New Roman"/>
                <a:cs typeface="Times New Roman"/>
              </a:rPr>
              <a:t>főtárgyaló  </a:t>
            </a:r>
            <a:r>
              <a:rPr sz="2200" b="1" spc="-5" dirty="0">
                <a:latin typeface="Times New Roman"/>
                <a:cs typeface="Times New Roman"/>
              </a:rPr>
              <a:t>kijelölésében és megállapodás megkötésében</a:t>
            </a:r>
            <a:r>
              <a:rPr sz="2200" spc="-5" dirty="0">
                <a:latin typeface="Times New Roman"/>
                <a:cs typeface="Times New Roman"/>
              </a:rPr>
              <a:t>, de Bizottság és  EP bevonása is</a:t>
            </a:r>
            <a:r>
              <a:rPr sz="2200" spc="-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megvan</a:t>
            </a:r>
            <a:endParaRPr sz="2200" dirty="0">
              <a:latin typeface="Times New Roman"/>
              <a:cs typeface="Times New Roman"/>
            </a:endParaRPr>
          </a:p>
          <a:p>
            <a:pPr marL="927100" lvl="1" indent="-514350">
              <a:lnSpc>
                <a:spcPct val="100000"/>
              </a:lnSpc>
              <a:spcBef>
                <a:spcPts val="525"/>
              </a:spcBef>
              <a:buFont typeface="Times New Roman"/>
              <a:buChar char="–"/>
              <a:tabLst>
                <a:tab pos="927100" algn="l"/>
                <a:tab pos="92773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2 éves határidő </a:t>
            </a:r>
            <a:r>
              <a:rPr sz="2200" spc="-5" dirty="0">
                <a:latin typeface="Times New Roman"/>
                <a:cs typeface="Times New Roman"/>
              </a:rPr>
              <a:t>bejelentéstől (utána államra </a:t>
            </a:r>
            <a:r>
              <a:rPr sz="2200" spc="-10" dirty="0">
                <a:latin typeface="Times New Roman"/>
                <a:cs typeface="Times New Roman"/>
              </a:rPr>
              <a:t>Szerződések</a:t>
            </a:r>
            <a:r>
              <a:rPr sz="2200" spc="1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nem</a:t>
            </a:r>
            <a:endParaRPr sz="2200" dirty="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alkalmazhatóak)</a:t>
            </a:r>
            <a:endParaRPr sz="2200" dirty="0">
              <a:latin typeface="Times New Roman"/>
              <a:cs typeface="Times New Roman"/>
            </a:endParaRPr>
          </a:p>
          <a:p>
            <a:pPr marL="927100" marR="964565" indent="-514350">
              <a:lnSpc>
                <a:spcPct val="100000"/>
              </a:lnSpc>
              <a:spcBef>
                <a:spcPts val="525"/>
              </a:spcBef>
            </a:pPr>
            <a:r>
              <a:rPr sz="2200" b="1" spc="-5" dirty="0">
                <a:latin typeface="Times New Roman"/>
                <a:cs typeface="Times New Roman"/>
              </a:rPr>
              <a:t>Kizárás és EU </a:t>
            </a:r>
            <a:r>
              <a:rPr sz="2200" b="1" spc="-10" dirty="0">
                <a:latin typeface="Times New Roman"/>
                <a:cs typeface="Times New Roman"/>
              </a:rPr>
              <a:t>megszűnése </a:t>
            </a:r>
            <a:r>
              <a:rPr sz="2200" spc="-10" dirty="0">
                <a:latin typeface="Times New Roman"/>
                <a:cs typeface="Times New Roman"/>
              </a:rPr>
              <a:t>max. </a:t>
            </a:r>
            <a:r>
              <a:rPr sz="2200" spc="-5" dirty="0">
                <a:latin typeface="Times New Roman"/>
                <a:cs typeface="Times New Roman"/>
              </a:rPr>
              <a:t>nemzetközi jog szabályai  </a:t>
            </a:r>
            <a:r>
              <a:rPr sz="2200" dirty="0">
                <a:latin typeface="Times New Roman"/>
                <a:cs typeface="Times New Roman"/>
              </a:rPr>
              <a:t>irányadóak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3398" y="511886"/>
            <a:ext cx="35394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Célok</a:t>
            </a:r>
            <a:r>
              <a:rPr sz="4000" spc="-50" dirty="0"/>
              <a:t> </a:t>
            </a:r>
            <a:r>
              <a:rPr sz="4000" spc="-5" dirty="0"/>
              <a:t>rendszere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49650"/>
            <a:ext cx="7868920" cy="441579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5" dirty="0">
                <a:latin typeface="Times New Roman"/>
                <a:cs typeface="Times New Roman"/>
              </a:rPr>
              <a:t>Amszterdami </a:t>
            </a:r>
            <a:r>
              <a:rPr sz="2400" b="1" spc="-10" dirty="0">
                <a:latin typeface="Times New Roman"/>
                <a:cs typeface="Times New Roman"/>
              </a:rPr>
              <a:t>Szerződés</a:t>
            </a:r>
            <a:r>
              <a:rPr sz="2400" b="1" spc="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óta:</a:t>
            </a:r>
          </a:p>
          <a:p>
            <a:pPr marL="12700" marR="508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latin typeface="Times New Roman"/>
                <a:cs typeface="Times New Roman"/>
              </a:rPr>
              <a:t>az Európai </a:t>
            </a:r>
            <a:r>
              <a:rPr sz="2400" spc="-5" dirty="0">
                <a:latin typeface="Times New Roman"/>
                <a:cs typeface="Times New Roman"/>
              </a:rPr>
              <a:t>Unió </a:t>
            </a:r>
            <a:r>
              <a:rPr sz="2400" dirty="0">
                <a:latin typeface="Times New Roman"/>
                <a:cs typeface="Times New Roman"/>
              </a:rPr>
              <a:t>egy belső határok nélküli, a </a:t>
            </a:r>
            <a:r>
              <a:rPr sz="2400" spc="-5" dirty="0">
                <a:latin typeface="Times New Roman"/>
                <a:cs typeface="Times New Roman"/>
              </a:rPr>
              <a:t>szabadságon, </a:t>
            </a:r>
            <a:r>
              <a:rPr sz="2400" dirty="0">
                <a:latin typeface="Times New Roman"/>
                <a:cs typeface="Times New Roman"/>
              </a:rPr>
              <a:t>a  biztonságon és a jog érvényesülésén alapuló olyan térséget</a:t>
            </a:r>
            <a:r>
              <a:rPr sz="2400" spc="-2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kínál  polgárai </a:t>
            </a:r>
            <a:r>
              <a:rPr sz="2400" spc="-5" dirty="0">
                <a:latin typeface="Times New Roman"/>
                <a:cs typeface="Times New Roman"/>
              </a:rPr>
              <a:t>számára, </a:t>
            </a:r>
            <a:r>
              <a:rPr sz="2400" dirty="0">
                <a:latin typeface="Times New Roman"/>
                <a:cs typeface="Times New Roman"/>
              </a:rPr>
              <a:t>ahol a </a:t>
            </a:r>
            <a:r>
              <a:rPr sz="2400" spc="-5" dirty="0">
                <a:latin typeface="Times New Roman"/>
                <a:cs typeface="Times New Roman"/>
              </a:rPr>
              <a:t>személyek szabad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mozgásának</a:t>
            </a:r>
            <a:endParaRPr sz="2400" dirty="0">
              <a:latin typeface="Times New Roman"/>
              <a:cs typeface="Times New Roman"/>
            </a:endParaRPr>
          </a:p>
          <a:p>
            <a:pPr marL="12700" marR="47244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biztosítása a külső határok ellenőrzésére, a </a:t>
            </a:r>
            <a:r>
              <a:rPr sz="2400" spc="-5" dirty="0">
                <a:latin typeface="Times New Roman"/>
                <a:cs typeface="Times New Roman"/>
              </a:rPr>
              <a:t>menekültügyre,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 bevándorlásra, </a:t>
            </a:r>
            <a:r>
              <a:rPr sz="2400" spc="-5" dirty="0">
                <a:latin typeface="Times New Roman"/>
                <a:cs typeface="Times New Roman"/>
              </a:rPr>
              <a:t>valamint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bűnmegelőzésre </a:t>
            </a:r>
            <a:r>
              <a:rPr sz="2400" dirty="0">
                <a:latin typeface="Times New Roman"/>
                <a:cs typeface="Times New Roman"/>
              </a:rPr>
              <a:t>és bűnüldözésre  vonatkozó </a:t>
            </a:r>
            <a:r>
              <a:rPr sz="2400" spc="-5" dirty="0">
                <a:latin typeface="Times New Roman"/>
                <a:cs typeface="Times New Roman"/>
              </a:rPr>
              <a:t>megfelelő </a:t>
            </a:r>
            <a:r>
              <a:rPr sz="2400" dirty="0">
                <a:latin typeface="Times New Roman"/>
                <a:cs typeface="Times New Roman"/>
              </a:rPr>
              <a:t>intézkedésekkel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párosul,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Times New Roman"/>
                <a:cs typeface="Times New Roman"/>
              </a:rPr>
              <a:t>Lisszaboni Szerződés: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b="1" spc="-5" dirty="0">
                <a:latin typeface="Times New Roman"/>
                <a:cs typeface="Times New Roman"/>
              </a:rPr>
              <a:t>célkitűzések </a:t>
            </a:r>
            <a:r>
              <a:rPr sz="2400" dirty="0">
                <a:latin typeface="Times New Roman"/>
                <a:cs typeface="Times New Roman"/>
              </a:rPr>
              <a:t>a Lisszaboni </a:t>
            </a:r>
            <a:r>
              <a:rPr sz="2400" spc="-5" dirty="0">
                <a:latin typeface="Times New Roman"/>
                <a:cs typeface="Times New Roman"/>
              </a:rPr>
              <a:t>Szerződéssel </a:t>
            </a:r>
            <a:r>
              <a:rPr sz="2400" dirty="0">
                <a:latin typeface="Times New Roman"/>
                <a:cs typeface="Times New Roman"/>
              </a:rPr>
              <a:t>az uniós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célkitűzések</a:t>
            </a: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között kaptak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helyet</a:t>
            </a:r>
          </a:p>
        </p:txBody>
      </p:sp>
      <p:sp>
        <p:nvSpPr>
          <p:cNvPr id="4" name="object 4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4388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1/ Szabadságon,</a:t>
            </a:r>
            <a:r>
              <a:rPr sz="2800" spc="-15" dirty="0"/>
              <a:t> </a:t>
            </a:r>
            <a:r>
              <a:rPr sz="2800" spc="-5" dirty="0"/>
              <a:t>biztonságon</a:t>
            </a:r>
            <a:endParaRPr sz="2800"/>
          </a:p>
          <a:p>
            <a:pPr marL="4445" algn="ctr">
              <a:lnSpc>
                <a:spcPct val="100000"/>
              </a:lnSpc>
            </a:pPr>
            <a:r>
              <a:rPr sz="2800" spc="-5" dirty="0"/>
              <a:t>és </a:t>
            </a:r>
            <a:r>
              <a:rPr sz="2800" dirty="0"/>
              <a:t>jog </a:t>
            </a:r>
            <a:r>
              <a:rPr sz="2800" spc="-5" dirty="0"/>
              <a:t>érvényesülésén </a:t>
            </a:r>
            <a:r>
              <a:rPr sz="2800" dirty="0"/>
              <a:t>alapuló</a:t>
            </a:r>
            <a:r>
              <a:rPr sz="2800" spc="-30" dirty="0"/>
              <a:t> </a:t>
            </a:r>
            <a:r>
              <a:rPr sz="2800" spc="-5" dirty="0"/>
              <a:t>térség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622805"/>
            <a:ext cx="7689215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belső piac integráció </a:t>
            </a:r>
            <a:r>
              <a:rPr sz="2400" spc="-5" dirty="0">
                <a:latin typeface="Times New Roman"/>
                <a:cs typeface="Times New Roman"/>
              </a:rPr>
              <a:t>magja, </a:t>
            </a:r>
            <a:r>
              <a:rPr sz="2400" dirty="0">
                <a:latin typeface="Times New Roman"/>
                <a:cs typeface="Times New Roman"/>
              </a:rPr>
              <a:t>ehhez képest EGK Szerz. </a:t>
            </a:r>
            <a:r>
              <a:rPr sz="2400" spc="-10" dirty="0">
                <a:latin typeface="Times New Roman"/>
                <a:cs typeface="Times New Roman"/>
              </a:rPr>
              <a:t>még  </a:t>
            </a:r>
            <a:r>
              <a:rPr sz="2400" dirty="0">
                <a:latin typeface="Times New Roman"/>
                <a:cs typeface="Times New Roman"/>
              </a:rPr>
              <a:t>nem </a:t>
            </a:r>
            <a:r>
              <a:rPr sz="2400" spc="-5" dirty="0">
                <a:latin typeface="Times New Roman"/>
                <a:cs typeface="Times New Roman"/>
              </a:rPr>
              <a:t>tartalmazott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rendelkezéseket</a:t>
            </a:r>
            <a:endParaRPr sz="2400">
              <a:latin typeface="Times New Roman"/>
              <a:cs typeface="Times New Roman"/>
            </a:endParaRPr>
          </a:p>
          <a:p>
            <a:pPr marL="355600" marR="8255" indent="-342900">
              <a:lnSpc>
                <a:spcPct val="100000"/>
              </a:lnSpc>
              <a:spcBef>
                <a:spcPts val="580"/>
              </a:spcBef>
              <a:buFont typeface="Times New Roman"/>
              <a:buChar char="•"/>
              <a:tabLst>
                <a:tab pos="354965" algn="l"/>
                <a:tab pos="355600" algn="l"/>
                <a:tab pos="5510530" algn="l"/>
              </a:tabLst>
            </a:pPr>
            <a:r>
              <a:rPr sz="2400" b="1" dirty="0">
                <a:latin typeface="Times New Roman"/>
                <a:cs typeface="Times New Roman"/>
              </a:rPr>
              <a:t>Egységes </a:t>
            </a:r>
            <a:r>
              <a:rPr sz="2400" b="1" spc="-5" dirty="0">
                <a:latin typeface="Times New Roman"/>
                <a:cs typeface="Times New Roman"/>
              </a:rPr>
              <a:t>Európai </a:t>
            </a:r>
            <a:r>
              <a:rPr sz="2400" b="1" dirty="0">
                <a:latin typeface="Times New Roman"/>
                <a:cs typeface="Times New Roman"/>
              </a:rPr>
              <a:t>Okmány </a:t>
            </a:r>
            <a:r>
              <a:rPr sz="2400" dirty="0">
                <a:latin typeface="Times New Roman"/>
                <a:cs typeface="Times New Roman"/>
              </a:rPr>
              <a:t>(pozitív integrációs</a:t>
            </a:r>
            <a:r>
              <a:rPr sz="2400" spc="-1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lépésekkel  </a:t>
            </a:r>
            <a:r>
              <a:rPr sz="2400" spc="-5" dirty="0">
                <a:latin typeface="Times New Roman"/>
                <a:cs typeface="Times New Roman"/>
              </a:rPr>
              <a:t>belső </a:t>
            </a:r>
            <a:r>
              <a:rPr sz="2400" dirty="0">
                <a:latin typeface="Times New Roman"/>
                <a:cs typeface="Times New Roman"/>
              </a:rPr>
              <a:t>piac </a:t>
            </a:r>
            <a:r>
              <a:rPr sz="2400" spc="-5" dirty="0">
                <a:latin typeface="Times New Roman"/>
                <a:cs typeface="Times New Roman"/>
              </a:rPr>
              <a:t>megteremtését </a:t>
            </a:r>
            <a:r>
              <a:rPr sz="2400" dirty="0">
                <a:latin typeface="Times New Roman"/>
                <a:cs typeface="Times New Roman"/>
              </a:rPr>
              <a:t>tűzte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ki célként	* </a:t>
            </a:r>
            <a:r>
              <a:rPr sz="2400" spc="-5" dirty="0">
                <a:latin typeface="Times New Roman"/>
                <a:cs typeface="Times New Roman"/>
              </a:rPr>
              <a:t>komoly  </a:t>
            </a:r>
            <a:r>
              <a:rPr sz="2400" dirty="0">
                <a:latin typeface="Times New Roman"/>
                <a:cs typeface="Times New Roman"/>
              </a:rPr>
              <a:t>kockázatokat jelentett bűnüldözés és </a:t>
            </a:r>
            <a:r>
              <a:rPr sz="2400" spc="-5" dirty="0">
                <a:latin typeface="Times New Roman"/>
                <a:cs typeface="Times New Roman"/>
              </a:rPr>
              <a:t>igazságszolgáltatás  szempontjából </a:t>
            </a:r>
            <a:r>
              <a:rPr sz="2400" dirty="0">
                <a:latin typeface="Times New Roman"/>
                <a:cs typeface="Times New Roman"/>
              </a:rPr>
              <a:t>is – </a:t>
            </a:r>
            <a:r>
              <a:rPr sz="2400" spc="-5" dirty="0">
                <a:latin typeface="Times New Roman"/>
                <a:cs typeface="Times New Roman"/>
              </a:rPr>
              <a:t>személyek szabad mozgása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szorosabb</a:t>
            </a:r>
            <a:endParaRPr sz="24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együttműködést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feltételezett)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latin typeface="Times New Roman"/>
                <a:cs typeface="Times New Roman"/>
              </a:rPr>
              <a:t>Maastrichti </a:t>
            </a:r>
            <a:r>
              <a:rPr sz="2400" b="1" spc="-10" dirty="0">
                <a:latin typeface="Times New Roman"/>
                <a:cs typeface="Times New Roman"/>
              </a:rPr>
              <a:t>Szerződés </a:t>
            </a:r>
            <a:r>
              <a:rPr sz="2400" dirty="0">
                <a:latin typeface="Times New Roman"/>
                <a:cs typeface="Times New Roman"/>
              </a:rPr>
              <a:t>(3 pilléres lett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integráció):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Európai Közösségeket </a:t>
            </a:r>
            <a:r>
              <a:rPr sz="2400" spc="-5" dirty="0">
                <a:latin typeface="Times New Roman"/>
                <a:cs typeface="Times New Roman"/>
              </a:rPr>
              <a:t>magában foglaló </a:t>
            </a:r>
            <a:r>
              <a:rPr sz="2400" dirty="0">
                <a:latin typeface="Times New Roman"/>
                <a:cs typeface="Times New Roman"/>
              </a:rPr>
              <a:t>első pillér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második </a:t>
            </a:r>
            <a:r>
              <a:rPr sz="2400" dirty="0">
                <a:latin typeface="Times New Roman"/>
                <a:cs typeface="Times New Roman"/>
              </a:rPr>
              <a:t>pillért alkotó </a:t>
            </a:r>
            <a:r>
              <a:rPr sz="2400" b="1" spc="-5" dirty="0">
                <a:latin typeface="Times New Roman"/>
                <a:cs typeface="Times New Roman"/>
              </a:rPr>
              <a:t>kül- </a:t>
            </a:r>
            <a:r>
              <a:rPr sz="2400" b="1" dirty="0">
                <a:latin typeface="Times New Roman"/>
                <a:cs typeface="Times New Roman"/>
              </a:rPr>
              <a:t>és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biztonságpolitika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latin typeface="Times New Roman"/>
                <a:cs typeface="Times New Roman"/>
              </a:rPr>
              <a:t>harmadik </a:t>
            </a:r>
            <a:r>
              <a:rPr sz="2400" dirty="0">
                <a:latin typeface="Times New Roman"/>
                <a:cs typeface="Times New Roman"/>
              </a:rPr>
              <a:t>pillér, a </a:t>
            </a:r>
            <a:r>
              <a:rPr sz="2400" b="1" dirty="0">
                <a:latin typeface="Times New Roman"/>
                <a:cs typeface="Times New Roman"/>
              </a:rPr>
              <a:t>bel- és </a:t>
            </a:r>
            <a:r>
              <a:rPr sz="2400" b="1" spc="-5" dirty="0">
                <a:latin typeface="Times New Roman"/>
                <a:cs typeface="Times New Roman"/>
              </a:rPr>
              <a:t>igazságügyi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együttműködés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64388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Szabadságon,</a:t>
            </a:r>
            <a:r>
              <a:rPr sz="2800" dirty="0"/>
              <a:t> </a:t>
            </a:r>
            <a:r>
              <a:rPr sz="2800" spc="-5" dirty="0"/>
              <a:t>biztonságon</a:t>
            </a:r>
            <a:endParaRPr sz="2800"/>
          </a:p>
          <a:p>
            <a:pPr marL="4445" algn="ctr">
              <a:lnSpc>
                <a:spcPct val="100000"/>
              </a:lnSpc>
            </a:pPr>
            <a:r>
              <a:rPr sz="2800" spc="-5" dirty="0"/>
              <a:t>és </a:t>
            </a:r>
            <a:r>
              <a:rPr sz="2800" dirty="0"/>
              <a:t>jog </a:t>
            </a:r>
            <a:r>
              <a:rPr sz="2800" spc="-5" dirty="0"/>
              <a:t>érvényesülésén </a:t>
            </a:r>
            <a:r>
              <a:rPr sz="2800" dirty="0"/>
              <a:t>alapuló</a:t>
            </a:r>
            <a:r>
              <a:rPr sz="2800" spc="-30" dirty="0"/>
              <a:t> </a:t>
            </a:r>
            <a:r>
              <a:rPr sz="2800" spc="-5" dirty="0"/>
              <a:t>térség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5940" y="1563979"/>
            <a:ext cx="7888605" cy="478155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spc="-5" dirty="0">
                <a:latin typeface="Times New Roman"/>
                <a:cs typeface="Times New Roman"/>
              </a:rPr>
              <a:t>Amszterdami Szerződés </a:t>
            </a:r>
            <a:r>
              <a:rPr sz="2000" dirty="0">
                <a:latin typeface="Times New Roman"/>
                <a:cs typeface="Times New Roman"/>
              </a:rPr>
              <a:t>(3 pilléres </a:t>
            </a:r>
            <a:r>
              <a:rPr sz="2000" spc="-5" dirty="0">
                <a:latin typeface="Times New Roman"/>
                <a:cs typeface="Times New Roman"/>
              </a:rPr>
              <a:t>lett</a:t>
            </a:r>
            <a:r>
              <a:rPr sz="2000" spc="-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integráció):</a:t>
            </a: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harmadik pillér,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b="1" dirty="0">
                <a:latin typeface="Times New Roman"/>
                <a:cs typeface="Times New Roman"/>
              </a:rPr>
              <a:t>bel- és igazságügyi együttműködés </a:t>
            </a:r>
            <a:r>
              <a:rPr sz="2000" spc="-5" dirty="0">
                <a:latin typeface="Times New Roman"/>
                <a:cs typeface="Times New Roman"/>
              </a:rPr>
              <a:t>leszűkítette </a:t>
            </a:r>
            <a:r>
              <a:rPr sz="2000" b="1" dirty="0">
                <a:latin typeface="Times New Roman"/>
                <a:cs typeface="Times New Roman"/>
              </a:rPr>
              <a:t>csak</a:t>
            </a:r>
            <a:r>
              <a:rPr sz="2000" b="1" spc="-16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  büntetőügyekben </a:t>
            </a:r>
            <a:r>
              <a:rPr sz="2000" spc="-5" dirty="0">
                <a:latin typeface="Times New Roman"/>
                <a:cs typeface="Times New Roman"/>
              </a:rPr>
              <a:t>folytatott </a:t>
            </a:r>
            <a:r>
              <a:rPr sz="2000" dirty="0">
                <a:latin typeface="Times New Roman"/>
                <a:cs typeface="Times New Roman"/>
              </a:rPr>
              <a:t>rendőrségi és igazságügyi</a:t>
            </a:r>
            <a:r>
              <a:rPr sz="2000" spc="-2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együttműködés</a:t>
            </a:r>
            <a:endParaRPr sz="20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területeit </a:t>
            </a:r>
            <a:r>
              <a:rPr sz="2000" dirty="0">
                <a:latin typeface="Times New Roman"/>
                <a:cs typeface="Times New Roman"/>
              </a:rPr>
              <a:t>foglalta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magában</a:t>
            </a:r>
            <a:endParaRPr sz="2000">
              <a:latin typeface="Times New Roman"/>
              <a:cs typeface="Times New Roman"/>
            </a:endParaRPr>
          </a:p>
          <a:p>
            <a:pPr marL="355600" marR="381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bel- és igazságügyi kérdések nagy részét (</a:t>
            </a:r>
            <a:r>
              <a:rPr sz="2000" b="1" dirty="0">
                <a:latin typeface="Times New Roman"/>
                <a:cs typeface="Times New Roman"/>
              </a:rPr>
              <a:t>menekültügyi és</a:t>
            </a:r>
            <a:r>
              <a:rPr sz="2000" b="1" spc="-16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bevándorlási  </a:t>
            </a:r>
            <a:r>
              <a:rPr sz="2000" b="1" dirty="0">
                <a:latin typeface="Times New Roman"/>
                <a:cs typeface="Times New Roman"/>
              </a:rPr>
              <a:t>politika, </a:t>
            </a:r>
            <a:r>
              <a:rPr sz="2000" b="1" spc="-5" dirty="0">
                <a:latin typeface="Times New Roman"/>
                <a:cs typeface="Times New Roman"/>
              </a:rPr>
              <a:t>külső </a:t>
            </a:r>
            <a:r>
              <a:rPr sz="2000" b="1" dirty="0">
                <a:latin typeface="Times New Roman"/>
                <a:cs typeface="Times New Roman"/>
              </a:rPr>
              <a:t>és </a:t>
            </a:r>
            <a:r>
              <a:rPr sz="2000" b="1" spc="-5" dirty="0">
                <a:latin typeface="Times New Roman"/>
                <a:cs typeface="Times New Roman"/>
              </a:rPr>
              <a:t>belső határellenőrzés, </a:t>
            </a:r>
            <a:r>
              <a:rPr sz="2000" b="1" dirty="0">
                <a:latin typeface="Times New Roman"/>
                <a:cs typeface="Times New Roman"/>
              </a:rPr>
              <a:t>igazságügyi együttműködés  polgári ügyekben</a:t>
            </a:r>
            <a:r>
              <a:rPr sz="2000" dirty="0">
                <a:latin typeface="Times New Roman"/>
                <a:cs typeface="Times New Roman"/>
              </a:rPr>
              <a:t>) a </a:t>
            </a:r>
            <a:r>
              <a:rPr sz="2000" b="1" spc="-5" dirty="0">
                <a:latin typeface="Times New Roman"/>
                <a:cs typeface="Times New Roman"/>
              </a:rPr>
              <a:t>közösségi </a:t>
            </a:r>
            <a:r>
              <a:rPr sz="2000" b="1" dirty="0">
                <a:latin typeface="Times New Roman"/>
                <a:cs typeface="Times New Roman"/>
              </a:rPr>
              <a:t>intézmények</a:t>
            </a:r>
            <a:r>
              <a:rPr sz="2000" b="1" spc="-12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hatáskörébe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b="1" spc="-5" dirty="0">
                <a:latin typeface="Times New Roman"/>
                <a:cs typeface="Times New Roman"/>
              </a:rPr>
              <a:t>Lisszabon</a:t>
            </a:r>
            <a:r>
              <a:rPr sz="2000" b="1" spc="-3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Szerződés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imes New Roman"/>
                <a:cs typeface="Times New Roman"/>
              </a:rPr>
              <a:t>címben </a:t>
            </a:r>
            <a:r>
              <a:rPr sz="2000" b="1" spc="-5" dirty="0">
                <a:latin typeface="Times New Roman"/>
                <a:cs typeface="Times New Roman"/>
              </a:rPr>
              <a:t>szereplő </a:t>
            </a:r>
            <a:r>
              <a:rPr sz="2000" b="1" dirty="0">
                <a:latin typeface="Times New Roman"/>
                <a:cs typeface="Times New Roman"/>
              </a:rPr>
              <a:t>térséget alkotja</a:t>
            </a:r>
            <a:r>
              <a:rPr sz="2000" b="1" spc="-1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EU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eltörli</a:t>
            </a:r>
            <a:r>
              <a:rPr sz="2000" b="1" spc="-4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pilléreket</a:t>
            </a:r>
            <a:endParaRPr sz="2000">
              <a:latin typeface="Times New Roman"/>
              <a:cs typeface="Times New Roman"/>
            </a:endParaRPr>
          </a:p>
          <a:p>
            <a:pPr marL="355600" marR="17145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Times New Roman"/>
                <a:cs typeface="Times New Roman"/>
              </a:rPr>
              <a:t>átalakult </a:t>
            </a:r>
            <a:r>
              <a:rPr sz="2000" dirty="0">
                <a:latin typeface="Times New Roman"/>
                <a:cs typeface="Times New Roman"/>
              </a:rPr>
              <a:t>az egyhangúságon alapuló döntéshozatal és az Európai</a:t>
            </a:r>
            <a:r>
              <a:rPr sz="2000" spc="-19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Bíróság  </a:t>
            </a:r>
            <a:r>
              <a:rPr sz="2000" dirty="0">
                <a:latin typeface="Times New Roman"/>
                <a:cs typeface="Times New Roman"/>
              </a:rPr>
              <a:t>hatásköre jobban kiterjedt a volt </a:t>
            </a:r>
            <a:r>
              <a:rPr sz="2000" spc="-5" dirty="0">
                <a:latin typeface="Times New Roman"/>
                <a:cs typeface="Times New Roman"/>
              </a:rPr>
              <a:t>harmadik pilléres </a:t>
            </a:r>
            <a:r>
              <a:rPr sz="2000" dirty="0">
                <a:latin typeface="Times New Roman"/>
                <a:cs typeface="Times New Roman"/>
              </a:rPr>
              <a:t>bel-és igazságügyi  kérdésekre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latin typeface="Times New Roman"/>
                <a:cs typeface="Times New Roman"/>
              </a:rPr>
              <a:t>Speciálisan kezelt </a:t>
            </a:r>
            <a:r>
              <a:rPr sz="2000" b="1" dirty="0">
                <a:latin typeface="Times New Roman"/>
                <a:cs typeface="Times New Roman"/>
              </a:rPr>
              <a:t>jogterületből </a:t>
            </a:r>
            <a:r>
              <a:rPr sz="2000" b="1" spc="-5" dirty="0">
                <a:latin typeface="Times New Roman"/>
                <a:cs typeface="Times New Roman"/>
              </a:rPr>
              <a:t>„közösségesiesített”</a:t>
            </a:r>
            <a:r>
              <a:rPr sz="2000" b="1" spc="-16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lett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773923" y="0"/>
            <a:ext cx="1370076" cy="13060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7557" y="269240"/>
            <a:ext cx="700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2/ Belső </a:t>
            </a:r>
            <a:r>
              <a:rPr sz="3600" spc="-5" dirty="0"/>
              <a:t>piac, mint </a:t>
            </a:r>
            <a:r>
              <a:rPr sz="3600" dirty="0"/>
              <a:t>integráció</a:t>
            </a:r>
            <a:r>
              <a:rPr sz="3600" spc="-105" dirty="0"/>
              <a:t> </a:t>
            </a:r>
            <a:r>
              <a:rPr sz="3600" dirty="0"/>
              <a:t>alapja</a:t>
            </a:r>
            <a:endParaRPr sz="3600"/>
          </a:p>
        </p:txBody>
      </p:sp>
      <p:grpSp>
        <p:nvGrpSpPr>
          <p:cNvPr id="3" name="object 3"/>
          <p:cNvGrpSpPr/>
          <p:nvPr/>
        </p:nvGrpSpPr>
        <p:grpSpPr>
          <a:xfrm>
            <a:off x="755573" y="1772792"/>
            <a:ext cx="2447925" cy="4464050"/>
            <a:chOff x="755573" y="1772792"/>
            <a:chExt cx="2447925" cy="4464050"/>
          </a:xfrm>
        </p:grpSpPr>
        <p:sp>
          <p:nvSpPr>
            <p:cNvPr id="4" name="object 4"/>
            <p:cNvSpPr/>
            <p:nvPr/>
          </p:nvSpPr>
          <p:spPr>
            <a:xfrm>
              <a:off x="755573" y="1772792"/>
              <a:ext cx="2447925" cy="186689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55573" y="4365053"/>
              <a:ext cx="2447925" cy="18715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824228" y="3617975"/>
              <a:ext cx="347472" cy="93878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12873" y="3639692"/>
              <a:ext cx="133350" cy="725805"/>
            </a:xfrm>
            <a:custGeom>
              <a:avLst/>
              <a:gdLst/>
              <a:ahLst/>
              <a:cxnLst/>
              <a:rect l="l" t="t" r="r" b="b"/>
              <a:pathLst>
                <a:path w="133350" h="725804">
                  <a:moveTo>
                    <a:pt x="44450" y="592073"/>
                  </a:moveTo>
                  <a:lnTo>
                    <a:pt x="0" y="592073"/>
                  </a:lnTo>
                  <a:lnTo>
                    <a:pt x="66675" y="725423"/>
                  </a:lnTo>
                  <a:lnTo>
                    <a:pt x="122237" y="614298"/>
                  </a:lnTo>
                  <a:lnTo>
                    <a:pt x="44450" y="614298"/>
                  </a:lnTo>
                  <a:lnTo>
                    <a:pt x="44450" y="592073"/>
                  </a:lnTo>
                  <a:close/>
                </a:path>
                <a:path w="133350" h="725804">
                  <a:moveTo>
                    <a:pt x="88900" y="0"/>
                  </a:moveTo>
                  <a:lnTo>
                    <a:pt x="44450" y="0"/>
                  </a:lnTo>
                  <a:lnTo>
                    <a:pt x="44450" y="614298"/>
                  </a:lnTo>
                  <a:lnTo>
                    <a:pt x="88900" y="614298"/>
                  </a:lnTo>
                  <a:lnTo>
                    <a:pt x="88900" y="0"/>
                  </a:lnTo>
                  <a:close/>
                </a:path>
                <a:path w="133350" h="725804">
                  <a:moveTo>
                    <a:pt x="133350" y="592073"/>
                  </a:moveTo>
                  <a:lnTo>
                    <a:pt x="88900" y="592073"/>
                  </a:lnTo>
                  <a:lnTo>
                    <a:pt x="88900" y="614298"/>
                  </a:lnTo>
                  <a:lnTo>
                    <a:pt x="122237" y="614298"/>
                  </a:lnTo>
                  <a:lnTo>
                    <a:pt x="133350" y="592073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727575" y="1621281"/>
            <a:ext cx="3760470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604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Integráció alapja: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b="1" spc="-10" dirty="0">
                <a:latin typeface="Times New Roman"/>
                <a:cs typeface="Times New Roman"/>
              </a:rPr>
              <a:t>belső  </a:t>
            </a:r>
            <a:r>
              <a:rPr sz="2800" b="1" dirty="0">
                <a:latin typeface="Times New Roman"/>
                <a:cs typeface="Times New Roman"/>
              </a:rPr>
              <a:t>piac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Times New Roman"/>
                <a:cs typeface="Times New Roman"/>
              </a:rPr>
              <a:t>Mely </a:t>
            </a:r>
            <a:r>
              <a:rPr sz="2800" b="1" spc="-10" dirty="0">
                <a:latin typeface="Times New Roman"/>
                <a:cs typeface="Times New Roman"/>
              </a:rPr>
              <a:t>tényezők  </a:t>
            </a:r>
            <a:r>
              <a:rPr sz="2800" spc="-5" dirty="0">
                <a:latin typeface="Times New Roman"/>
                <a:cs typeface="Times New Roman"/>
              </a:rPr>
              <a:t>szempontjából minősül  </a:t>
            </a:r>
            <a:r>
              <a:rPr sz="2800" b="1" spc="-5" dirty="0">
                <a:latin typeface="Times New Roman"/>
                <a:cs typeface="Times New Roman"/>
              </a:rPr>
              <a:t>ez egy(séges)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piacnak?</a:t>
            </a:r>
            <a:endParaRPr sz="2800">
              <a:latin typeface="Times New Roman"/>
              <a:cs typeface="Times New Roman"/>
            </a:endParaRPr>
          </a:p>
          <a:p>
            <a:pPr marL="355600" marR="174625" indent="-343535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4 termelési </a:t>
            </a:r>
            <a:r>
              <a:rPr sz="2800" b="1" spc="-10" dirty="0">
                <a:latin typeface="Times New Roman"/>
                <a:cs typeface="Times New Roman"/>
              </a:rPr>
              <a:t>tényező  </a:t>
            </a:r>
            <a:r>
              <a:rPr sz="2800" spc="-10" dirty="0">
                <a:latin typeface="Times New Roman"/>
                <a:cs typeface="Times New Roman"/>
              </a:rPr>
              <a:t>szabad </a:t>
            </a:r>
            <a:r>
              <a:rPr sz="2800" spc="-5" dirty="0">
                <a:latin typeface="Times New Roman"/>
                <a:cs typeface="Times New Roman"/>
              </a:rPr>
              <a:t>áramlása: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áruk,  </a:t>
            </a:r>
            <a:r>
              <a:rPr sz="2800" spc="-10" dirty="0">
                <a:latin typeface="Times New Roman"/>
                <a:cs typeface="Times New Roman"/>
              </a:rPr>
              <a:t>személyek,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szolgáltatások,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tőke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1285" y="543890"/>
            <a:ext cx="38239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Fejlődési</a:t>
            </a:r>
            <a:r>
              <a:rPr sz="3600" spc="-50" dirty="0"/>
              <a:t> </a:t>
            </a:r>
            <a:r>
              <a:rPr sz="3600" dirty="0"/>
              <a:t>fokozatok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209550" indent="-34290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1. lépés:  s</a:t>
            </a:r>
            <a:r>
              <a:rPr spc="-35" dirty="0"/>
              <a:t>z</a:t>
            </a:r>
            <a:r>
              <a:rPr spc="-5" dirty="0"/>
              <a:t>a</a:t>
            </a:r>
            <a:r>
              <a:rPr dirty="0"/>
              <a:t>b</a:t>
            </a:r>
            <a:r>
              <a:rPr spc="-5" dirty="0"/>
              <a:t>a</a:t>
            </a:r>
            <a:r>
              <a:rPr dirty="0"/>
              <a:t>d</a:t>
            </a:r>
            <a:r>
              <a:rPr spc="-25" dirty="0"/>
              <a:t>k</a:t>
            </a:r>
            <a:r>
              <a:rPr spc="-5" dirty="0"/>
              <a:t>e</a:t>
            </a:r>
            <a:r>
              <a:rPr spc="-20" dirty="0"/>
              <a:t>r</a:t>
            </a:r>
            <a:r>
              <a:rPr spc="-5" dirty="0"/>
              <a:t>e</a:t>
            </a:r>
            <a:r>
              <a:rPr dirty="0"/>
              <a:t>s</a:t>
            </a:r>
            <a:r>
              <a:rPr spc="-25" dirty="0"/>
              <a:t>k</a:t>
            </a:r>
            <a:r>
              <a:rPr spc="-5" dirty="0"/>
              <a:t>ed</a:t>
            </a:r>
            <a:r>
              <a:rPr spc="-15" dirty="0"/>
              <a:t>e</a:t>
            </a:r>
            <a:r>
              <a:rPr spc="5" dirty="0"/>
              <a:t>l</a:t>
            </a:r>
            <a:r>
              <a:rPr spc="-5" dirty="0"/>
              <a:t>mi  </a:t>
            </a:r>
            <a:r>
              <a:rPr spc="-10" dirty="0"/>
              <a:t>övezet</a:t>
            </a:r>
            <a:r>
              <a:rPr dirty="0"/>
              <a:t> </a:t>
            </a:r>
            <a:r>
              <a:rPr b="0" spc="-5" dirty="0">
                <a:latin typeface="Times New Roman"/>
                <a:cs typeface="Times New Roman"/>
              </a:rPr>
              <a:t>(résztvevő</a:t>
            </a:r>
          </a:p>
          <a:p>
            <a:pPr marL="355600" marR="246379">
              <a:lnSpc>
                <a:spcPct val="100000"/>
              </a:lnSpc>
              <a:spcBef>
                <a:spcPts val="5"/>
              </a:spcBef>
            </a:pPr>
            <a:r>
              <a:rPr b="0" spc="-5" dirty="0">
                <a:latin typeface="Times New Roman"/>
                <a:cs typeface="Times New Roman"/>
              </a:rPr>
              <a:t>államok egymás</a:t>
            </a:r>
            <a:r>
              <a:rPr b="0" spc="-95" dirty="0">
                <a:latin typeface="Times New Roman"/>
                <a:cs typeface="Times New Roman"/>
              </a:rPr>
              <a:t> </a:t>
            </a:r>
            <a:r>
              <a:rPr b="0" dirty="0">
                <a:latin typeface="Times New Roman"/>
                <a:cs typeface="Times New Roman"/>
              </a:rPr>
              <a:t>közt  </a:t>
            </a:r>
            <a:r>
              <a:rPr b="0" spc="-5" dirty="0">
                <a:latin typeface="Times New Roman"/>
                <a:cs typeface="Times New Roman"/>
              </a:rPr>
              <a:t>nem </a:t>
            </a:r>
            <a:r>
              <a:rPr b="0" spc="-10" dirty="0">
                <a:latin typeface="Times New Roman"/>
                <a:cs typeface="Times New Roman"/>
              </a:rPr>
              <a:t>alkalmaznak  </a:t>
            </a:r>
            <a:r>
              <a:rPr b="0" spc="-5" dirty="0">
                <a:latin typeface="Times New Roman"/>
                <a:cs typeface="Times New Roman"/>
              </a:rPr>
              <a:t>vámokat)</a:t>
            </a: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2 lépés: vámunió</a:t>
            </a:r>
            <a:r>
              <a:rPr b="0" spc="-5" dirty="0">
                <a:latin typeface="Times New Roman"/>
                <a:cs typeface="Times New Roman"/>
              </a:rPr>
              <a:t>,</a:t>
            </a:r>
            <a:r>
              <a:rPr b="0" spc="-35" dirty="0">
                <a:latin typeface="Times New Roman"/>
                <a:cs typeface="Times New Roman"/>
              </a:rPr>
              <a:t> </a:t>
            </a:r>
            <a:r>
              <a:rPr b="0" spc="-10" dirty="0">
                <a:latin typeface="Times New Roman"/>
                <a:cs typeface="Times New Roman"/>
              </a:rPr>
              <a:t>ami</a:t>
            </a:r>
          </a:p>
          <a:p>
            <a:pPr marL="355600" marR="517525" lvl="1">
              <a:lnSpc>
                <a:spcPct val="100000"/>
              </a:lnSpc>
              <a:buAutoNum type="arabicPeriod"/>
              <a:tabLst>
                <a:tab pos="709295" algn="l"/>
              </a:tabLst>
            </a:pPr>
            <a:r>
              <a:rPr sz="2800" spc="-5" dirty="0">
                <a:latin typeface="Times New Roman"/>
                <a:cs typeface="Times New Roman"/>
              </a:rPr>
              <a:t>lépés +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egységes  vámpolitika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3.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b="0" spc="-5" dirty="0">
                <a:latin typeface="Times New Roman"/>
                <a:cs typeface="Times New Roman"/>
              </a:rPr>
              <a:t>államokkal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27575" y="1621281"/>
            <a:ext cx="3869054" cy="4805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5600" algn="l"/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3. lépés: </a:t>
            </a:r>
            <a:r>
              <a:rPr sz="2800" b="1" spc="-10" dirty="0">
                <a:latin typeface="Times New Roman"/>
                <a:cs typeface="Times New Roman"/>
              </a:rPr>
              <a:t>közös </a:t>
            </a:r>
            <a:r>
              <a:rPr sz="2800" b="1" spc="-5" dirty="0">
                <a:latin typeface="Times New Roman"/>
                <a:cs typeface="Times New Roman"/>
              </a:rPr>
              <a:t>piac </a:t>
            </a:r>
            <a:r>
              <a:rPr sz="2800" dirty="0">
                <a:latin typeface="Times New Roman"/>
                <a:cs typeface="Times New Roman"/>
              </a:rPr>
              <a:t>(2.  </a:t>
            </a:r>
            <a:r>
              <a:rPr sz="2800" spc="-5" dirty="0">
                <a:latin typeface="Times New Roman"/>
                <a:cs typeface="Times New Roman"/>
              </a:rPr>
              <a:t>lépés + 4 tényező  </a:t>
            </a:r>
            <a:r>
              <a:rPr sz="2800" spc="-10" dirty="0">
                <a:latin typeface="Times New Roman"/>
                <a:cs typeface="Times New Roman"/>
              </a:rPr>
              <a:t>szabad </a:t>
            </a:r>
            <a:r>
              <a:rPr sz="2800" spc="-5" dirty="0">
                <a:latin typeface="Times New Roman"/>
                <a:cs typeface="Times New Roman"/>
              </a:rPr>
              <a:t>mozgása +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közös  politika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adott</a:t>
            </a:r>
            <a:endParaRPr sz="2800">
              <a:latin typeface="Times New Roman"/>
              <a:cs typeface="Times New Roman"/>
            </a:endParaRPr>
          </a:p>
          <a:p>
            <a:pPr marL="355600" marR="347345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területeken (agrár-  kereskedel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liti</a:t>
            </a:r>
            <a:r>
              <a:rPr sz="2800" spc="5" dirty="0">
                <a:latin typeface="Times New Roman"/>
                <a:cs typeface="Times New Roman"/>
              </a:rPr>
              <a:t>k</a:t>
            </a:r>
            <a:r>
              <a:rPr sz="2800" spc="-5" dirty="0">
                <a:latin typeface="Times New Roman"/>
                <a:cs typeface="Times New Roman"/>
              </a:rPr>
              <a:t>a)</a:t>
            </a:r>
            <a:endParaRPr sz="2800">
              <a:latin typeface="Times New Roman"/>
              <a:cs typeface="Times New Roman"/>
            </a:endParaRPr>
          </a:p>
          <a:p>
            <a:pPr marL="355600" marR="526415" indent="-343535" algn="just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35623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4. lépés: belső </a:t>
            </a:r>
            <a:r>
              <a:rPr sz="2800" b="1" dirty="0">
                <a:latin typeface="Times New Roman"/>
                <a:cs typeface="Times New Roman"/>
              </a:rPr>
              <a:t>piac  </a:t>
            </a:r>
            <a:r>
              <a:rPr sz="2800" spc="-5" dirty="0">
                <a:latin typeface="Times New Roman"/>
                <a:cs typeface="Times New Roman"/>
              </a:rPr>
              <a:t>(megvalósult </a:t>
            </a:r>
            <a:r>
              <a:rPr sz="2800" spc="-10" dirty="0">
                <a:latin typeface="Times New Roman"/>
                <a:cs typeface="Times New Roman"/>
              </a:rPr>
              <a:t>szabad  </a:t>
            </a:r>
            <a:r>
              <a:rPr sz="2800" spc="-5" dirty="0">
                <a:latin typeface="Times New Roman"/>
                <a:cs typeface="Times New Roman"/>
              </a:rPr>
              <a:t>mozgás 4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tényezőnél  határok nélküli piaci  térségben)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5177" y="385953"/>
            <a:ext cx="69964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Fejlődési </a:t>
            </a:r>
            <a:r>
              <a:rPr sz="3600" spc="-5" dirty="0"/>
              <a:t>fokozatok </a:t>
            </a:r>
            <a:r>
              <a:rPr sz="3600" dirty="0"/>
              <a:t>és a </a:t>
            </a:r>
            <a:r>
              <a:rPr sz="3600" spc="-5" dirty="0"/>
              <a:t>mai</a:t>
            </a:r>
            <a:r>
              <a:rPr sz="3600" spc="-75" dirty="0"/>
              <a:t> </a:t>
            </a:r>
            <a:r>
              <a:rPr sz="3600" spc="-5" dirty="0"/>
              <a:t>helyzet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35940" y="1621281"/>
            <a:ext cx="352234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GMU (gazdasági </a:t>
            </a:r>
            <a:r>
              <a:rPr sz="2800" b="1" spc="-10" dirty="0">
                <a:latin typeface="Times New Roman"/>
                <a:cs typeface="Times New Roman"/>
              </a:rPr>
              <a:t>és  </a:t>
            </a:r>
            <a:r>
              <a:rPr sz="2800" b="1" spc="-5" dirty="0">
                <a:latin typeface="Times New Roman"/>
                <a:cs typeface="Times New Roman"/>
              </a:rPr>
              <a:t>monetáris unió) –  </a:t>
            </a:r>
            <a:r>
              <a:rPr sz="2800" spc="-5" dirty="0">
                <a:latin typeface="Times New Roman"/>
                <a:cs typeface="Times New Roman"/>
              </a:rPr>
              <a:t>közös pénz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használata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har char="•"/>
              <a:tabLst>
                <a:tab pos="355600" algn="l"/>
                <a:tab pos="356235" algn="l"/>
              </a:tabLst>
            </a:pPr>
            <a:r>
              <a:rPr spc="-10" dirty="0"/>
              <a:t>Ma már</a:t>
            </a:r>
            <a:r>
              <a:rPr spc="10" dirty="0"/>
              <a:t> </a:t>
            </a:r>
            <a:r>
              <a:rPr b="1" spc="-10" dirty="0">
                <a:latin typeface="Times New Roman"/>
                <a:cs typeface="Times New Roman"/>
              </a:rPr>
              <a:t>pozitív</a:t>
            </a: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b="1" spc="-5" dirty="0">
                <a:latin typeface="Times New Roman"/>
                <a:cs typeface="Times New Roman"/>
              </a:rPr>
              <a:t>integráció</a:t>
            </a:r>
            <a:r>
              <a:rPr spc="-5" dirty="0"/>
              <a:t>, </a:t>
            </a:r>
            <a:r>
              <a:rPr spc="-10" dirty="0"/>
              <a:t>amely </a:t>
            </a:r>
            <a:r>
              <a:rPr spc="-5" dirty="0"/>
              <a:t>a  </a:t>
            </a:r>
            <a:r>
              <a:rPr spc="-10" dirty="0"/>
              <a:t>Szerződések </a:t>
            </a:r>
            <a:r>
              <a:rPr spc="-5" dirty="0"/>
              <a:t>tilalmi  rendelkezései</a:t>
            </a:r>
            <a:r>
              <a:rPr spc="-95" dirty="0"/>
              <a:t> </a:t>
            </a:r>
            <a:r>
              <a:rPr spc="-5" dirty="0"/>
              <a:t>(</a:t>
            </a:r>
            <a:r>
              <a:rPr b="1" spc="-5" dirty="0">
                <a:latin typeface="Times New Roman"/>
                <a:cs typeface="Times New Roman"/>
              </a:rPr>
              <a:t>korábbi  negatív </a:t>
            </a:r>
            <a:r>
              <a:rPr b="1" dirty="0">
                <a:latin typeface="Times New Roman"/>
                <a:cs typeface="Times New Roman"/>
              </a:rPr>
              <a:t>integráció</a:t>
            </a:r>
            <a:r>
              <a:rPr dirty="0"/>
              <a:t>)  </a:t>
            </a:r>
            <a:r>
              <a:rPr spc="-5" dirty="0"/>
              <a:t>mellett előtérbe helyezi  a </a:t>
            </a:r>
            <a:r>
              <a:rPr spc="-5" dirty="0" err="1"/>
              <a:t>harmonizált</a:t>
            </a:r>
            <a:r>
              <a:rPr spc="-5" dirty="0"/>
              <a:t>  </a:t>
            </a:r>
            <a:r>
              <a:rPr spc="-5" dirty="0" err="1"/>
              <a:t>szabályok</a:t>
            </a:r>
            <a:r>
              <a:rPr lang="en-US" spc="-5" dirty="0" err="1"/>
              <a:t>at</a:t>
            </a:r>
            <a:r>
              <a:rPr lang="en-US" spc="-5" dirty="0"/>
              <a:t> a</a:t>
            </a:r>
            <a:endParaRPr spc="-5" dirty="0"/>
          </a:p>
          <a:p>
            <a:pPr marL="355600">
              <a:lnSpc>
                <a:spcPct val="100000"/>
              </a:lnSpc>
            </a:pPr>
            <a:r>
              <a:rPr spc="-5" dirty="0"/>
              <a:t>másodlagos</a:t>
            </a:r>
          </a:p>
          <a:p>
            <a:pPr marL="355600">
              <a:lnSpc>
                <a:spcPct val="100000"/>
              </a:lnSpc>
            </a:pPr>
            <a:r>
              <a:rPr dirty="0"/>
              <a:t>jogforrásokban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2705</Words>
  <Application>Microsoft Office PowerPoint</Application>
  <PresentationFormat>On-screen Show (4:3)</PresentationFormat>
  <Paragraphs>292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Office Theme</vt:lpstr>
      <vt:lpstr>Az EU Közjogi alapjai</vt:lpstr>
      <vt:lpstr>EU céljai és a demokratikus működés elvei</vt:lpstr>
      <vt:lpstr>UNIÓ CÉLJAI</vt:lpstr>
      <vt:lpstr>Célok rendszere</vt:lpstr>
      <vt:lpstr>1/ Szabadságon, biztonságon és jog érvényesülésén alapuló térség</vt:lpstr>
      <vt:lpstr>Szabadságon, biztonságon és jog érvényesülésén alapuló térség</vt:lpstr>
      <vt:lpstr>2/ Belső piac, mint integráció alapja</vt:lpstr>
      <vt:lpstr>Fejlődési fokozatok</vt:lpstr>
      <vt:lpstr>Fejlődési fokozatok és a mai helyzet</vt:lpstr>
      <vt:lpstr>Fejlődési fokozatok és a mai helyzet</vt:lpstr>
      <vt:lpstr>EU vs. tagállamok hatáskörei</vt:lpstr>
      <vt:lpstr>Alapszabadságok a Szerződésekben</vt:lpstr>
      <vt:lpstr>3/ Versenyszabályok</vt:lpstr>
      <vt:lpstr>4/ Fenntartható fejlődés</vt:lpstr>
      <vt:lpstr>5/ Kohéziós politika</vt:lpstr>
      <vt:lpstr>6/ Nyelvi és kulturális sokszínűség</vt:lpstr>
      <vt:lpstr>7/ Monetáris unió</vt:lpstr>
      <vt:lpstr>8/ Külügyi tevékenysége</vt:lpstr>
      <vt:lpstr>HATÁSKÖRÖK</vt:lpstr>
      <vt:lpstr>Szabályozási hatáskörök  megoszlása EU/tagállamok közt</vt:lpstr>
      <vt:lpstr>További hatáskörök</vt:lpstr>
      <vt:lpstr>További hatáskörök</vt:lpstr>
      <vt:lpstr>ELVEK ÉS ÉRTÉKEK</vt:lpstr>
      <vt:lpstr>Általános jellemzés</vt:lpstr>
      <vt:lpstr>1/ Egyenlőség</vt:lpstr>
      <vt:lpstr>2/ Jogbiztonság</vt:lpstr>
      <vt:lpstr>DEMOKRATIKUS MŰKÖDÉS  ELVEI</vt:lpstr>
      <vt:lpstr>1/ Demokratikus egyenlőség</vt:lpstr>
      <vt:lpstr>2/ Képviseleti demokrácia</vt:lpstr>
      <vt:lpstr>3/ Részvételi demokrácia</vt:lpstr>
      <vt:lpstr>4/ Nemzeti parlamentek szerepe</vt:lpstr>
      <vt:lpstr>4/ Fellépés uniós jogszabályok  tervezeteivel szemben</vt:lpstr>
      <vt:lpstr>EURÓPAI UNIÓ ÉS A TAGSÁG</vt:lpstr>
      <vt:lpstr>Csatlakozási feltételek</vt:lpstr>
      <vt:lpstr>Csatlakozási feltételek</vt:lpstr>
      <vt:lpstr>Csatlakozási eljárás</vt:lpstr>
      <vt:lpstr>Tagság felfüggesztése és  megszüntetése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kovacsr</dc:creator>
  <cp:lastModifiedBy>Szirbik Miklos</cp:lastModifiedBy>
  <cp:revision>4</cp:revision>
  <dcterms:created xsi:type="dcterms:W3CDTF">2020-02-08T11:24:52Z</dcterms:created>
  <dcterms:modified xsi:type="dcterms:W3CDTF">2020-02-08T19:55:02Z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2020-02-08T00:00:00Z</vt:filetime>
  </property>
</Properties>
</file>