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0" r:id="rId2"/>
    <p:sldId id="456" r:id="rId3"/>
    <p:sldId id="457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9" r:id="rId12"/>
    <p:sldId id="468" r:id="rId13"/>
    <p:sldId id="466" r:id="rId14"/>
    <p:sldId id="467" r:id="rId15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3A0"/>
    <a:srgbClr val="543F3E"/>
    <a:srgbClr val="E4AA78"/>
    <a:srgbClr val="499BCF"/>
    <a:srgbClr val="BD6028"/>
    <a:srgbClr val="DD7940"/>
    <a:srgbClr val="E09E68"/>
    <a:srgbClr val="FAE6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1921" autoAdjust="0"/>
  </p:normalViewPr>
  <p:slideViewPr>
    <p:cSldViewPr>
      <p:cViewPr varScale="1">
        <p:scale>
          <a:sx n="89" d="100"/>
          <a:sy n="89" d="100"/>
        </p:scale>
        <p:origin x="64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06C9A749-0EA1-4D98-AB43-7495ABA46B6E}" type="datetimeFigureOut">
              <a:rPr lang="hu-HU"/>
              <a:pPr>
                <a:defRPr/>
              </a:pPr>
              <a:t>2019. 11. 09.</a:t>
            </a:fld>
            <a:endParaRPr lang="hu-HU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DEE7EE-78C2-4C02-8D1D-B41B8752D150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fld id="{B0E44466-30BC-4AE6-8959-FFD941E65D9A}" type="datetimeFigureOut">
              <a:rPr lang="hu-HU"/>
              <a:pPr>
                <a:defRPr/>
              </a:pPr>
              <a:t>2019. 11. 09.</a:t>
            </a:fld>
            <a:endParaRPr lang="hu-HU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72FE3CC-20D0-48E9-A952-600A221A104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fontAlgn="ctr" hangingPunct="1"/>
            <a:r>
              <a:rPr lang="hu-HU" altLang="hu-HU" b="1" smtClean="0"/>
              <a:t>Vizsgatípus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Felkészítő tanfolyamon résztvevők száma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Felkészítő 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Vizsgára jelentkezettek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Vizsgán megjelentek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Sikeres vizsgát tett tisztviselők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vizsgacsoportok száma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Titkos 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152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159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136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8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Ügykezelői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alapvizsga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531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581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526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Közigazgatási szakvizsga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364 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3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405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387 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341 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21 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összesen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1047</a:t>
            </a:r>
            <a:endParaRPr lang="hu-HU" altLang="hu-HU" smtClean="0"/>
          </a:p>
          <a:p>
            <a:pPr eaLnBrk="1" fontAlgn="t" hangingPunct="1"/>
            <a:r>
              <a:rPr lang="hu-HU" altLang="hu-HU" b="1" smtClean="0"/>
              <a:t> 41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1150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 1127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1003 </a:t>
            </a:r>
            <a:endParaRPr lang="hu-HU" altLang="hu-HU" smtClean="0"/>
          </a:p>
          <a:p>
            <a:pPr eaLnBrk="1" fontAlgn="ctr" hangingPunct="1"/>
            <a:r>
              <a:rPr lang="hu-HU" altLang="hu-HU" b="1" smtClean="0"/>
              <a:t>59 </a:t>
            </a:r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5124" name="Dia számának hely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0356DB-95F3-4BC1-9667-A06CE47F2887}" type="slidenum">
              <a:rPr lang="hu-HU" altLang="hu-HU"/>
              <a:pPr/>
              <a:t>1</a:t>
            </a:fld>
            <a:endParaRPr lang="hu-HU" alt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8356-6F54-4C3D-A6BA-92C739EC7AE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F3967-0D30-4304-9E99-E724C5D0FB4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ECB15-A1D5-49D9-8D86-B4612B8645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7ECB5-D94B-4E89-B8A1-2E07A072CAE2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63AE4-2E1D-4B84-83D3-149337F2221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AA14DC-2140-4B26-B659-BC4D1DA288C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FC5B0E-B547-4EF9-BC2B-F61C340CB60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027E0-00E4-445C-973E-B3C91BC521AD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F8EAC-6909-41D5-9F4B-C21B84DAF3A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8AEB4-C83A-45B0-A800-309C6CD876A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62E96-3B3F-4F43-B604-0491183647B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Times New Roman" panose="02020603050405020304" pitchFamily="18" charset="0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ACCF5672-F343-4C16-A952-E16D4E47403A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artalom helye 2"/>
          <p:cNvSpPr>
            <a:spLocks noGrp="1"/>
          </p:cNvSpPr>
          <p:nvPr>
            <p:ph idx="4294967295"/>
          </p:nvPr>
        </p:nvSpPr>
        <p:spPr>
          <a:xfrm>
            <a:off x="0" y="1916113"/>
            <a:ext cx="9144000" cy="46037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4000" b="1" kern="1200" dirty="0" smtClean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Európai kockázati szabályozás és kormányzás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hu-HU" sz="36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36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Szegedi László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hu-HU" sz="1050" b="1" kern="1200" dirty="0" smtClean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hu-HU" sz="2800" b="1" kern="1200" dirty="0" smtClean="0">
                <a:ln>
                  <a:solidFill>
                    <a:srgbClr val="575F6D"/>
                  </a:solidFill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NKE-ÁNTK</a:t>
            </a:r>
            <a:endParaRPr lang="hu-HU" sz="2800" b="1" kern="1200" dirty="0">
              <a:ln>
                <a:solidFill>
                  <a:srgbClr val="575F6D"/>
                </a:solidFill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Kép 1"/>
          <p:cNvPicPr>
            <a:picLocks noChangeAspect="1"/>
          </p:cNvPicPr>
          <p:nvPr/>
        </p:nvPicPr>
        <p:blipFill>
          <a:blip r:embed="rId3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6464" y="289566"/>
            <a:ext cx="8363272" cy="990650"/>
          </a:xfrm>
        </p:spPr>
        <p:txBody>
          <a:bodyPr/>
          <a:lstStyle/>
          <a:p>
            <a:pPr algn="ctr"/>
            <a:r>
              <a:rPr lang="hu-HU" sz="3600" b="1" dirty="0" smtClean="0">
                <a:solidFill>
                  <a:srgbClr val="C00000"/>
                </a:solidFill>
              </a:rPr>
              <a:t> </a:t>
            </a:r>
            <a:r>
              <a:rPr lang="hu-HU" sz="3600" dirty="0">
                <a:solidFill>
                  <a:srgbClr val="C00000"/>
                </a:solidFill>
              </a:rPr>
              <a:t>Hatalmi ágak és az </a:t>
            </a:r>
            <a:r>
              <a:rPr lang="hu-HU" sz="3600" dirty="0" smtClean="0">
                <a:solidFill>
                  <a:srgbClr val="C00000"/>
                </a:solidFill>
              </a:rPr>
              <a:t>EU</a:t>
            </a:r>
            <a:br>
              <a:rPr lang="hu-HU" sz="3600" dirty="0" smtClean="0">
                <a:solidFill>
                  <a:srgbClr val="C00000"/>
                </a:solidFill>
              </a:rPr>
            </a:br>
            <a:r>
              <a:rPr lang="hu-HU" sz="3600" dirty="0" smtClean="0">
                <a:solidFill>
                  <a:srgbClr val="C00000"/>
                </a:solidFill>
              </a:rPr>
              <a:t>Jogalkotás túlsúlya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3" name="Lekerekített téglalap 2"/>
          <p:cNvSpPr/>
          <p:nvPr/>
        </p:nvSpPr>
        <p:spPr>
          <a:xfrm>
            <a:off x="3842521" y="3126956"/>
            <a:ext cx="1671158" cy="8199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3928250" y="3291730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Tagállamok (szuverén)</a:t>
            </a:r>
            <a:endParaRPr lang="hu-HU" dirty="0"/>
          </a:p>
        </p:txBody>
      </p:sp>
      <p:sp>
        <p:nvSpPr>
          <p:cNvPr id="14" name="Lekerekített téglalap 13"/>
          <p:cNvSpPr/>
          <p:nvPr/>
        </p:nvSpPr>
        <p:spPr>
          <a:xfrm>
            <a:off x="3137855" y="4371602"/>
            <a:ext cx="3018321" cy="1361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8" name="Egyenes összekötő nyíllal 17"/>
          <p:cNvCxnSpPr>
            <a:stCxn id="3" idx="2"/>
            <a:endCxn id="25" idx="0"/>
          </p:cNvCxnSpPr>
          <p:nvPr/>
        </p:nvCxnSpPr>
        <p:spPr>
          <a:xfrm flipH="1">
            <a:off x="4647016" y="3946930"/>
            <a:ext cx="31084" cy="416446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3137855" y="4363376"/>
            <a:ext cx="30183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u="sng" dirty="0" smtClean="0"/>
              <a:t>Végrehajtás</a:t>
            </a:r>
            <a:r>
              <a:rPr lang="hu-HU" dirty="0" smtClean="0"/>
              <a:t>: Európai Bizottság (ügynökségek?) + </a:t>
            </a:r>
            <a:r>
              <a:rPr lang="hu-HU" u="sng" dirty="0" smtClean="0"/>
              <a:t>tagállami közigazgatási szervezetrendszer főszabály szerint, mint uniós normák vérhajtója</a:t>
            </a:r>
            <a:endParaRPr lang="hu-HU" u="sng" dirty="0"/>
          </a:p>
        </p:txBody>
      </p:sp>
      <p:cxnSp>
        <p:nvCxnSpPr>
          <p:cNvPr id="33" name="Egyenes összekötő 32"/>
          <p:cNvCxnSpPr/>
          <p:nvPr/>
        </p:nvCxnSpPr>
        <p:spPr>
          <a:xfrm>
            <a:off x="467544" y="5733256"/>
            <a:ext cx="8208912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388030" y="1772816"/>
            <a:ext cx="8580140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6" name="Lekerekített téglalap 35"/>
          <p:cNvSpPr/>
          <p:nvPr/>
        </p:nvSpPr>
        <p:spPr>
          <a:xfrm>
            <a:off x="5660026" y="1904449"/>
            <a:ext cx="3308144" cy="1361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5660026" y="2018467"/>
            <a:ext cx="33092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u="sng" dirty="0" smtClean="0"/>
              <a:t>Igazságszolgáltatás</a:t>
            </a:r>
            <a:r>
              <a:rPr lang="hu-HU" dirty="0" smtClean="0"/>
              <a:t>: </a:t>
            </a:r>
            <a:r>
              <a:rPr lang="hu-HU" dirty="0"/>
              <a:t>Európai </a:t>
            </a:r>
            <a:r>
              <a:rPr lang="hu-HU" dirty="0" smtClean="0"/>
              <a:t>Unió Bírósága+ </a:t>
            </a:r>
            <a:r>
              <a:rPr lang="hu-HU" u="sng" dirty="0"/>
              <a:t>tagállami </a:t>
            </a:r>
            <a:r>
              <a:rPr lang="hu-HU" u="sng" dirty="0" smtClean="0"/>
              <a:t>bíró, </a:t>
            </a:r>
            <a:r>
              <a:rPr lang="hu-HU" u="sng" dirty="0"/>
              <a:t>mint uniós </a:t>
            </a:r>
            <a:r>
              <a:rPr lang="hu-HU" u="sng" dirty="0" smtClean="0"/>
              <a:t>jog bírója </a:t>
            </a:r>
            <a:r>
              <a:rPr lang="hu-HU" dirty="0" smtClean="0"/>
              <a:t>(előzetes döntéshozatali eljárás!)</a:t>
            </a:r>
            <a:endParaRPr lang="hu-HU" dirty="0"/>
          </a:p>
          <a:p>
            <a:pPr algn="ctr"/>
            <a:endParaRPr lang="hu-HU" u="sng" dirty="0"/>
          </a:p>
        </p:txBody>
      </p:sp>
      <p:cxnSp>
        <p:nvCxnSpPr>
          <p:cNvPr id="37" name="Egyenes összekötő nyíllal 36"/>
          <p:cNvCxnSpPr>
            <a:stCxn id="3" idx="3"/>
          </p:cNvCxnSpPr>
          <p:nvPr/>
        </p:nvCxnSpPr>
        <p:spPr>
          <a:xfrm flipV="1">
            <a:off x="5513679" y="3291730"/>
            <a:ext cx="1800419" cy="245213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ekerekített téglalap 38"/>
          <p:cNvSpPr/>
          <p:nvPr/>
        </p:nvSpPr>
        <p:spPr>
          <a:xfrm>
            <a:off x="388030" y="1904449"/>
            <a:ext cx="3308144" cy="13616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40" name="Téglalap 39"/>
          <p:cNvSpPr/>
          <p:nvPr/>
        </p:nvSpPr>
        <p:spPr>
          <a:xfrm>
            <a:off x="5513679" y="505242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dirty="0"/>
              <a:t>Szerződések</a:t>
            </a:r>
          </a:p>
          <a:p>
            <a:pPr algn="ctr"/>
            <a:r>
              <a:rPr lang="hu-HU" dirty="0" smtClean="0"/>
              <a:t>kerete</a:t>
            </a:r>
            <a:endParaRPr lang="hu-HU" dirty="0"/>
          </a:p>
        </p:txBody>
      </p:sp>
      <p:cxnSp>
        <p:nvCxnSpPr>
          <p:cNvPr id="41" name="Egyenes összekötő nyíllal 40"/>
          <p:cNvCxnSpPr>
            <a:stCxn id="3" idx="1"/>
            <a:endCxn id="39" idx="2"/>
          </p:cNvCxnSpPr>
          <p:nvPr/>
        </p:nvCxnSpPr>
        <p:spPr>
          <a:xfrm flipH="1" flipV="1">
            <a:off x="2042102" y="3266103"/>
            <a:ext cx="1800419" cy="270840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zövegdoboz 43"/>
          <p:cNvSpPr txBox="1"/>
          <p:nvPr/>
        </p:nvSpPr>
        <p:spPr>
          <a:xfrm>
            <a:off x="467544" y="2045154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 dirty="0" smtClean="0"/>
              <a:t>Jogalkotás</a:t>
            </a:r>
            <a:r>
              <a:rPr lang="hu-HU" dirty="0" smtClean="0"/>
              <a:t>: Tanács + EP társ-jogalkotóként + (Lisszaboni Szerződéssel nemzet parlamentek növekvő szerepe)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843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/>
          <p:nvPr/>
        </p:nvSpPr>
        <p:spPr>
          <a:xfrm>
            <a:off x="353750" y="2545343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Európai Tanács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3898494" y="2498924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Európai Bizottság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6204704" y="2379909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Európai Parlament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7" name="Ellipszis 6"/>
          <p:cNvSpPr/>
          <p:nvPr/>
        </p:nvSpPr>
        <p:spPr>
          <a:xfrm>
            <a:off x="4012368" y="4575179"/>
            <a:ext cx="167425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EU Tanácsa (Tanács)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50289" y="5367267"/>
            <a:ext cx="1881176" cy="786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e</a:t>
            </a:r>
            <a:r>
              <a:rPr lang="hu-HU" dirty="0" smtClean="0">
                <a:solidFill>
                  <a:schemeClr val="tx1"/>
                </a:solidFill>
              </a:rPr>
              <a:t>urópai polgári kezdeményezés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5975648" y="5133960"/>
            <a:ext cx="31683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/>
              <a:t>r</a:t>
            </a:r>
            <a:r>
              <a:rPr lang="hu-HU" dirty="0" smtClean="0"/>
              <a:t>endelet (</a:t>
            </a:r>
            <a:r>
              <a:rPr lang="hu-HU" dirty="0" err="1" smtClean="0"/>
              <a:t>regulation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irányelv (</a:t>
            </a:r>
            <a:r>
              <a:rPr lang="hu-HU" dirty="0" err="1" smtClean="0"/>
              <a:t>directive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hu-HU" dirty="0" smtClean="0"/>
              <a:t>egyedi döntés (</a:t>
            </a:r>
            <a:r>
              <a:rPr lang="hu-HU" dirty="0" err="1" smtClean="0"/>
              <a:t>decision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vélemény (</a:t>
            </a:r>
            <a:r>
              <a:rPr lang="hu-HU" dirty="0" err="1" smtClean="0"/>
              <a:t>opinion</a:t>
            </a:r>
            <a:r>
              <a:rPr lang="hu-HU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hu-HU" dirty="0"/>
              <a:t>j</a:t>
            </a:r>
            <a:r>
              <a:rPr lang="hu-HU" dirty="0" smtClean="0"/>
              <a:t>avaslat (</a:t>
            </a:r>
            <a:r>
              <a:rPr lang="hu-HU" dirty="0" err="1" smtClean="0"/>
              <a:t>recommandation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21" name="Lefelé nyíl 20"/>
          <p:cNvSpPr/>
          <p:nvPr/>
        </p:nvSpPr>
        <p:spPr>
          <a:xfrm rot="16200000" flipH="1">
            <a:off x="2441800" y="2453917"/>
            <a:ext cx="1059841" cy="17670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Lefelé nyíl 22"/>
          <p:cNvSpPr/>
          <p:nvPr/>
        </p:nvSpPr>
        <p:spPr>
          <a:xfrm rot="16200000">
            <a:off x="5666234" y="2980155"/>
            <a:ext cx="404637" cy="4636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felé nyíl 23"/>
          <p:cNvSpPr/>
          <p:nvPr/>
        </p:nvSpPr>
        <p:spPr>
          <a:xfrm>
            <a:off x="4601451" y="4151445"/>
            <a:ext cx="404637" cy="3484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2" name="Egyenes összekötő nyíllal 31"/>
          <p:cNvCxnSpPr>
            <a:stCxn id="11" idx="0"/>
            <a:endCxn id="5" idx="3"/>
          </p:cNvCxnSpPr>
          <p:nvPr/>
        </p:nvCxnSpPr>
        <p:spPr>
          <a:xfrm flipV="1">
            <a:off x="1190877" y="3851103"/>
            <a:ext cx="2952806" cy="151616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zögletes összekötő 34"/>
          <p:cNvCxnSpPr>
            <a:stCxn id="6" idx="0"/>
            <a:endCxn id="5" idx="0"/>
          </p:cNvCxnSpPr>
          <p:nvPr/>
        </p:nvCxnSpPr>
        <p:spPr>
          <a:xfrm rot="16200000" flipH="1" flipV="1">
            <a:off x="5829218" y="1286311"/>
            <a:ext cx="119015" cy="2306210"/>
          </a:xfrm>
          <a:prstGeom prst="bentConnector3">
            <a:avLst>
              <a:gd name="adj1" fmla="val -192077"/>
            </a:avLst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efelé nyíl 35"/>
          <p:cNvSpPr/>
          <p:nvPr/>
        </p:nvSpPr>
        <p:spPr>
          <a:xfrm rot="2754797">
            <a:off x="5246725" y="3706607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7" name="Lefelé nyíl 36"/>
          <p:cNvSpPr/>
          <p:nvPr/>
        </p:nvSpPr>
        <p:spPr>
          <a:xfrm rot="13626655">
            <a:off x="5773597" y="369493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9" name="Lefelé nyíl 38"/>
          <p:cNvSpPr/>
          <p:nvPr/>
        </p:nvSpPr>
        <p:spPr>
          <a:xfrm rot="19250025">
            <a:off x="6221795" y="4494663"/>
            <a:ext cx="484632" cy="5568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Lekerekített téglalap 39"/>
          <p:cNvSpPr/>
          <p:nvPr/>
        </p:nvSpPr>
        <p:spPr>
          <a:xfrm>
            <a:off x="3925077" y="718213"/>
            <a:ext cx="1530238" cy="860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társadalmi egyeztetés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1" name="Lekerekített téglalap 40"/>
          <p:cNvSpPr/>
          <p:nvPr/>
        </p:nvSpPr>
        <p:spPr>
          <a:xfrm>
            <a:off x="5930773" y="718212"/>
            <a:ext cx="1530238" cy="8605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GSzB</a:t>
            </a:r>
            <a:endParaRPr lang="hu-HU" dirty="0" smtClean="0">
              <a:solidFill>
                <a:schemeClr val="tx1"/>
              </a:solidFill>
            </a:endParaRP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RB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3" name="Lefelé nyíl 42"/>
          <p:cNvSpPr/>
          <p:nvPr/>
        </p:nvSpPr>
        <p:spPr>
          <a:xfrm rot="12771868">
            <a:off x="5054095" y="1529067"/>
            <a:ext cx="526137" cy="914066"/>
          </a:xfrm>
          <a:prstGeom prst="downArrow">
            <a:avLst>
              <a:gd name="adj1" fmla="val 50000"/>
              <a:gd name="adj2" fmla="val 50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Lefelé nyíl 43"/>
          <p:cNvSpPr/>
          <p:nvPr/>
        </p:nvSpPr>
        <p:spPr>
          <a:xfrm rot="1668824">
            <a:off x="5485658" y="1765989"/>
            <a:ext cx="540776" cy="939498"/>
          </a:xfrm>
          <a:prstGeom prst="downArrow">
            <a:avLst>
              <a:gd name="adj1" fmla="val 50000"/>
              <a:gd name="adj2" fmla="val 509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Ellipszis 24"/>
          <p:cNvSpPr/>
          <p:nvPr/>
        </p:nvSpPr>
        <p:spPr>
          <a:xfrm>
            <a:off x="2699792" y="2018076"/>
            <a:ext cx="6048672" cy="465128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zövegdoboz 26"/>
          <p:cNvSpPr txBox="1"/>
          <p:nvPr/>
        </p:nvSpPr>
        <p:spPr>
          <a:xfrm>
            <a:off x="7559824" y="4025802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Jogalkotói háromszög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9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403648" y="79534"/>
            <a:ext cx="6480720" cy="1143000"/>
          </a:xfrm>
        </p:spPr>
        <p:txBody>
          <a:bodyPr/>
          <a:lstStyle/>
          <a:p>
            <a:pPr>
              <a:defRPr/>
            </a:pPr>
            <a:r>
              <a:rPr lang="hu-HU" sz="3600" b="1" kern="1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ahoma" pitchFamily="34" charset="0"/>
              </a:rPr>
              <a:t>EU működésének jellemzői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5123" name="Tartalom helye 2"/>
          <p:cNvSpPr>
            <a:spLocks noGrp="1"/>
          </p:cNvSpPr>
          <p:nvPr>
            <p:ph idx="4294967295"/>
          </p:nvPr>
        </p:nvSpPr>
        <p:spPr>
          <a:xfrm>
            <a:off x="683568" y="1386901"/>
            <a:ext cx="7546032" cy="5282459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hu-HU" altLang="hu-HU" sz="1500" b="1" dirty="0" smtClean="0"/>
              <a:t>Többszintű kormányzás: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1500" b="1" dirty="0" smtClean="0"/>
              <a:t>„</a:t>
            </a:r>
            <a:r>
              <a:rPr lang="hu-HU" sz="1600" dirty="0"/>
              <a:t>A </a:t>
            </a:r>
            <a:r>
              <a:rPr lang="hu-HU" sz="1600" b="1" dirty="0"/>
              <a:t>többszintű kormányzás </a:t>
            </a:r>
            <a:r>
              <a:rPr lang="hu-HU" sz="1600" dirty="0"/>
              <a:t>az Uniónak, a tagállamoknak, valamint a regionális és helyi önkormányzatoknak a </a:t>
            </a:r>
            <a:r>
              <a:rPr lang="hu-HU" sz="1600" b="1" dirty="0"/>
              <a:t>szubszidiaritás </a:t>
            </a:r>
            <a:r>
              <a:rPr lang="hu-HU" sz="1600" dirty="0"/>
              <a:t>és</a:t>
            </a:r>
            <a:r>
              <a:rPr lang="hu-HU" sz="1600" b="1" dirty="0"/>
              <a:t> arányosság</a:t>
            </a:r>
            <a:r>
              <a:rPr lang="hu-HU" sz="1600" dirty="0"/>
              <a:t> elvein és a partnerségen alapuló olyan összehangolt cselekvéseként értelmezhető, amely funkcionális és intézményesített együttműködésben valósul meg, célja az Európai Unió politikáinak kidolgozása és végrehajtása</a:t>
            </a:r>
            <a:r>
              <a:rPr lang="hu-HU" altLang="hu-HU" sz="1600" b="1" dirty="0" smtClean="0"/>
              <a:t>”</a:t>
            </a:r>
            <a:endParaRPr lang="hu-HU" altLang="hu-HU" sz="1600" b="1" dirty="0"/>
          </a:p>
          <a:p>
            <a:pPr marL="400050" lvl="1" indent="0">
              <a:buNone/>
            </a:pPr>
            <a:r>
              <a:rPr lang="hu-HU" altLang="hu-HU" sz="1600" b="1" dirty="0" smtClean="0"/>
              <a:t>+ </a:t>
            </a:r>
            <a:r>
              <a:rPr lang="hu-HU" sz="1600" dirty="0"/>
              <a:t>A </a:t>
            </a:r>
            <a:r>
              <a:rPr lang="hu-HU" sz="1600" b="1" dirty="0"/>
              <a:t>szubszidiaritás</a:t>
            </a:r>
            <a:r>
              <a:rPr lang="hu-HU" sz="1600" dirty="0"/>
              <a:t> elve azt jelenti, hogy azokon a területeken, amelyek</a:t>
            </a:r>
            <a:r>
              <a:rPr lang="hu-HU" sz="1600" b="1" dirty="0"/>
              <a:t> nem tartoznak az Unió kizárólagos hatáskörébe</a:t>
            </a:r>
            <a:r>
              <a:rPr lang="hu-HU" sz="1600" dirty="0"/>
              <a:t>, az Unió csak akkor és annyiban jár el, amikor és amennyiben a tervezett intézkedés céljait a tagállamok sem központi, sem regionális vagy helyi szinten nem tudják kielégítően megvalósítani, így azok a tervezett intézkedés terjedelme vagy hatása miatt az Unió szintjén jobban megvalósíthatók.</a:t>
            </a:r>
          </a:p>
          <a:p>
            <a:pPr marL="400050" lvl="1" indent="0">
              <a:buNone/>
            </a:pPr>
            <a:r>
              <a:rPr lang="hu-HU" sz="1600" dirty="0" smtClean="0"/>
              <a:t>Az </a:t>
            </a:r>
            <a:r>
              <a:rPr lang="hu-HU" sz="1600" b="1" dirty="0"/>
              <a:t>arányosság</a:t>
            </a:r>
            <a:r>
              <a:rPr lang="hu-HU" sz="1600" dirty="0"/>
              <a:t> elvének megfelelően pedig az Unió intézkedése sem tartalmilag, sem formailag nem terjeszkedhet túl azon, ami a Szerződések célkitűzéseinek eléréséhez szükséges</a:t>
            </a:r>
            <a:r>
              <a:rPr lang="hu-HU" sz="1600" dirty="0" smtClean="0"/>
              <a:t>.</a:t>
            </a:r>
            <a:endParaRPr lang="hu-HU" altLang="hu-HU" sz="1600" b="1" dirty="0" smtClean="0"/>
          </a:p>
          <a:p>
            <a:pPr marL="0" indent="0">
              <a:buNone/>
              <a:defRPr/>
            </a:pPr>
            <a:endParaRPr lang="hu-HU" altLang="hu-HU" sz="1500" b="1" dirty="0"/>
          </a:p>
          <a:p>
            <a:pPr marL="0" indent="0">
              <a:buNone/>
              <a:defRPr/>
            </a:pPr>
            <a:r>
              <a:rPr lang="hu-HU" altLang="hu-HU" sz="1500" b="1" dirty="0"/>
              <a:t>Közvetett végrehajtás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altLang="hu-HU" sz="1500" dirty="0"/>
              <a:t>Legtöbb EU intézmény </a:t>
            </a:r>
            <a:r>
              <a:rPr lang="hu-HU" altLang="hu-HU" sz="1500" b="1" dirty="0"/>
              <a:t>jogalkotáshoz kötődik, </a:t>
            </a:r>
            <a:r>
              <a:rPr lang="hu-HU" altLang="hu-HU" sz="1500" dirty="0"/>
              <a:t>EU jog </a:t>
            </a:r>
            <a:r>
              <a:rPr lang="hu-HU" altLang="hu-HU" sz="1500" b="1" dirty="0"/>
              <a:t>végrehajtásáért</a:t>
            </a:r>
            <a:r>
              <a:rPr lang="hu-HU" altLang="hu-HU" sz="1500" dirty="0"/>
              <a:t> máig elsősorban a tagállamok (azok jogalkalmazói) felelősek – </a:t>
            </a:r>
            <a:r>
              <a:rPr lang="hu-HU" altLang="hu-HU" sz="1500" b="1" dirty="0"/>
              <a:t>közvetett végrehajtás elsődlegessége</a:t>
            </a:r>
          </a:p>
          <a:p>
            <a:pPr marL="0" indent="0">
              <a:buNone/>
              <a:defRPr/>
            </a:pPr>
            <a:endParaRPr lang="hu-HU" altLang="hu-HU" sz="1500" b="1" dirty="0" smtClean="0"/>
          </a:p>
        </p:txBody>
      </p:sp>
      <p:pic>
        <p:nvPicPr>
          <p:cNvPr id="5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7775320" y="-2649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51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84538" y="174828"/>
            <a:ext cx="8229600" cy="1143000"/>
          </a:xfrm>
        </p:spPr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Közvetett vs. közvetlen végrehajtás</a:t>
            </a:r>
            <a:endParaRPr lang="hu-HU" sz="3600" b="1" dirty="0">
              <a:solidFill>
                <a:srgbClr val="C00000"/>
              </a:solidFill>
            </a:endParaRP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483595"/>
            <a:ext cx="647328" cy="642568"/>
          </a:xfrm>
        </p:spPr>
      </p:pic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/>
          <a:lstStyle/>
          <a:p>
            <a:r>
              <a:rPr lang="hu-HU" sz="2400" dirty="0" smtClean="0"/>
              <a:t>Közvetlen végrehajtás </a:t>
            </a:r>
            <a:r>
              <a:rPr lang="hu-HU" sz="2400" b="1" dirty="0" smtClean="0"/>
              <a:t>térnyerése </a:t>
            </a:r>
            <a:r>
              <a:rPr lang="hu-HU" sz="2400" dirty="0" smtClean="0"/>
              <a:t>napjainkban</a:t>
            </a:r>
          </a:p>
          <a:p>
            <a:r>
              <a:rPr lang="hu-HU" sz="2400" b="1" dirty="0" smtClean="0"/>
              <a:t>Közvetlen jogviszony </a:t>
            </a:r>
            <a:r>
              <a:rPr lang="hu-HU" sz="2400" dirty="0" smtClean="0"/>
              <a:t>uniós polgár és uniós (végrehajtó) szervek között</a:t>
            </a:r>
          </a:p>
          <a:p>
            <a:r>
              <a:rPr lang="hu-HU" sz="2400" dirty="0"/>
              <a:t>(1) Milyen </a:t>
            </a:r>
            <a:r>
              <a:rPr lang="hu-HU" sz="2400" b="1" dirty="0" smtClean="0"/>
              <a:t>személyzet</a:t>
            </a:r>
            <a:r>
              <a:rPr lang="hu-HU" sz="2400" dirty="0" smtClean="0"/>
              <a:t>, 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2) milyen </a:t>
            </a:r>
            <a:r>
              <a:rPr lang="hu-HU" sz="2400" b="1" dirty="0" smtClean="0"/>
              <a:t>szervezeti</a:t>
            </a:r>
            <a:r>
              <a:rPr lang="hu-HU" sz="2400" dirty="0" smtClean="0"/>
              <a:t> keretek között, </a:t>
            </a:r>
          </a:p>
          <a:p>
            <a:r>
              <a:rPr lang="hu-HU" sz="2400" dirty="0" smtClean="0"/>
              <a:t>(</a:t>
            </a:r>
            <a:r>
              <a:rPr lang="hu-HU" sz="2400" dirty="0"/>
              <a:t>3) milyen </a:t>
            </a:r>
            <a:r>
              <a:rPr lang="hu-HU" sz="2400" b="1" dirty="0" smtClean="0"/>
              <a:t>jogvédelmi garanciák</a:t>
            </a:r>
            <a:r>
              <a:rPr lang="hu-HU" sz="2400" dirty="0" smtClean="0"/>
              <a:t> mentén feleljen a közvetlen végrehajtásért?</a:t>
            </a:r>
            <a:endParaRPr lang="hu-HU" sz="2400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628581"/>
            <a:ext cx="986023" cy="656153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960555" y="2756969"/>
            <a:ext cx="2880320" cy="2304256"/>
          </a:xfrm>
          <a:prstGeom prst="rect">
            <a:avLst/>
          </a:prstGeom>
          <a:solidFill>
            <a:srgbClr val="1716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cxnSp>
        <p:nvCxnSpPr>
          <p:cNvPr id="11" name="Egyenes összekötő nyíllal 10"/>
          <p:cNvCxnSpPr>
            <a:stCxn id="8" idx="2"/>
            <a:endCxn id="9" idx="0"/>
          </p:cNvCxnSpPr>
          <p:nvPr/>
        </p:nvCxnSpPr>
        <p:spPr>
          <a:xfrm flipH="1">
            <a:off x="2400715" y="2284734"/>
            <a:ext cx="1" cy="472235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 flipH="1">
            <a:off x="2447391" y="5036293"/>
            <a:ext cx="1" cy="447302"/>
          </a:xfrm>
          <a:prstGeom prst="straightConnector1">
            <a:avLst/>
          </a:prstGeom>
          <a:ln w="6032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Kép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841734"/>
            <a:ext cx="986023" cy="656153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972" y="3490835"/>
            <a:ext cx="2894903" cy="1570390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388628" y="1520541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Uniós normák megalkotása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3674770" y="2023103"/>
            <a:ext cx="1012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Unió általi közvetlen végre-hatás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6019" y="4756219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tagállamok általi közvetett végrehajtás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187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 smtClean="0">
                <a:solidFill>
                  <a:srgbClr val="C00000"/>
                </a:solidFill>
              </a:rPr>
              <a:t>Közvetlen-közvetett végrehajtás viszonyának korszakai</a:t>
            </a:r>
            <a:endParaRPr lang="hu-HU" sz="3600" b="1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hu-HU" sz="1800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503097"/>
              </p:ext>
            </p:extLst>
          </p:nvPr>
        </p:nvGraphicFramePr>
        <p:xfrm>
          <a:off x="0" y="1417637"/>
          <a:ext cx="9144000" cy="5540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8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7762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Korszak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Kezdeti integráció</a:t>
                      </a:r>
                    </a:p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 (’60-’70-es évek)</a:t>
                      </a:r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 deficitek korszaka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(1980-2008):</a:t>
                      </a:r>
                    </a:p>
                    <a:p>
                      <a:pPr algn="ctr"/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A válság utáni időszak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solidFill>
                            <a:schemeClr val="tx1"/>
                          </a:solidFill>
                        </a:rPr>
                        <a:t>(2008-):</a:t>
                      </a:r>
                    </a:p>
                    <a:p>
                      <a:pPr algn="ctr"/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564">
                <a:tc>
                  <a:txBody>
                    <a:bodyPr/>
                    <a:lstStyle/>
                    <a:p>
                      <a:pPr algn="ctr"/>
                      <a:r>
                        <a:rPr lang="hu-HU" sz="1700" dirty="0" smtClean="0"/>
                        <a:t>Uniós normák</a:t>
                      </a:r>
                      <a:r>
                        <a:rPr lang="hu-HU" sz="1700" baseline="0" dirty="0" smtClean="0"/>
                        <a:t> végre-hajtásának </a:t>
                      </a:r>
                      <a:r>
                        <a:rPr lang="hu-HU" sz="1700" b="1" baseline="0" dirty="0" smtClean="0"/>
                        <a:t>s</a:t>
                      </a:r>
                      <a:r>
                        <a:rPr lang="hu-HU" sz="1700" b="1" dirty="0" smtClean="0"/>
                        <a:t>zervezeti</a:t>
                      </a:r>
                      <a:r>
                        <a:rPr lang="hu-HU" sz="1700" b="1" baseline="0" dirty="0" smtClean="0"/>
                        <a:t> keretei</a:t>
                      </a:r>
                      <a:endParaRPr lang="hu-H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700" dirty="0" smtClean="0"/>
                        <a:t>közvetett végrehajtás </a:t>
                      </a:r>
                      <a:r>
                        <a:rPr lang="hu-HU" sz="1700" b="1" dirty="0" smtClean="0"/>
                        <a:t>abszolút túlsúlya, </a:t>
                      </a:r>
                      <a:r>
                        <a:rPr lang="hu-HU" sz="1700" b="0" dirty="0" smtClean="0"/>
                        <a:t>de</a:t>
                      </a:r>
                      <a:r>
                        <a:rPr lang="hu-HU" sz="1700" b="1" dirty="0" smtClean="0"/>
                        <a:t> Bizottság versenyhatósági szerepköre adott</a:t>
                      </a:r>
                      <a:endParaRPr lang="hu-H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700" b="1" dirty="0" smtClean="0"/>
                        <a:t>közvetlen végrehajtás megjelenése</a:t>
                      </a:r>
                      <a:r>
                        <a:rPr lang="hu-HU" sz="1700" dirty="0" smtClean="0"/>
                        <a:t>+ közösségi hatáskörök bővülése (DE: </a:t>
                      </a:r>
                      <a:r>
                        <a:rPr lang="hu-HU" sz="1700" b="1" dirty="0" smtClean="0"/>
                        <a:t>szubszidiaritás</a:t>
                      </a:r>
                      <a:r>
                        <a:rPr lang="hu-HU" sz="1700" dirty="0" smtClean="0"/>
                        <a:t>) + </a:t>
                      </a:r>
                      <a:r>
                        <a:rPr lang="hu-HU" sz="1700" b="1" dirty="0" smtClean="0"/>
                        <a:t>végrehajtási deficit</a:t>
                      </a:r>
                    </a:p>
                    <a:p>
                      <a:pPr algn="ctr"/>
                      <a:endParaRPr lang="hu-H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700" b="1" dirty="0" smtClean="0"/>
                        <a:t>közvetlen végrehajtás </a:t>
                      </a:r>
                      <a:r>
                        <a:rPr lang="hu-HU" sz="1700" dirty="0" smtClean="0"/>
                        <a:t>további erősödése (</a:t>
                      </a:r>
                      <a:r>
                        <a:rPr lang="hu-HU" sz="1700" i="1" dirty="0" smtClean="0"/>
                        <a:t>agencification</a:t>
                      </a:r>
                      <a:r>
                        <a:rPr lang="hu-HU" sz="1700" dirty="0" smtClean="0"/>
                        <a:t>)</a:t>
                      </a:r>
                    </a:p>
                    <a:p>
                      <a:pPr algn="ctr"/>
                      <a:endParaRPr lang="hu-H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9035">
                <a:tc>
                  <a:txBody>
                    <a:bodyPr/>
                    <a:lstStyle/>
                    <a:p>
                      <a:pPr algn="ctr"/>
                      <a:r>
                        <a:rPr lang="hu-HU" sz="1700" dirty="0" smtClean="0"/>
                        <a:t>Uniós normák</a:t>
                      </a:r>
                      <a:r>
                        <a:rPr lang="hu-HU" sz="1700" baseline="0" dirty="0" smtClean="0"/>
                        <a:t> végre-hajtásának </a:t>
                      </a:r>
                      <a:endParaRPr lang="hu-HU" sz="1700" dirty="0" smtClean="0"/>
                    </a:p>
                    <a:p>
                      <a:pPr algn="ctr"/>
                      <a:r>
                        <a:rPr lang="hu-HU" sz="1700" b="1" dirty="0" smtClean="0"/>
                        <a:t>eljárási keretei</a:t>
                      </a:r>
                      <a:endParaRPr lang="hu-HU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700" dirty="0" smtClean="0"/>
                        <a:t>rendelet−irányelv−határozat hármasával kapcsolatos bírósági esetjog kialakulása, amely </a:t>
                      </a:r>
                      <a:r>
                        <a:rPr lang="hu-HU" sz="1700" b="1" dirty="0" smtClean="0"/>
                        <a:t>gazdasági, piacszabályozási kötődésű </a:t>
                      </a:r>
                    </a:p>
                    <a:p>
                      <a:pPr algn="ctr"/>
                      <a:endParaRPr lang="hu-H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700" dirty="0" smtClean="0"/>
                        <a:t>tagállamok </a:t>
                      </a:r>
                      <a:r>
                        <a:rPr lang="hu-HU" sz="1700" b="1" dirty="0" smtClean="0"/>
                        <a:t>eljárási autonómiája </a:t>
                      </a:r>
                      <a:r>
                        <a:rPr lang="hu-HU" sz="1700" dirty="0" smtClean="0"/>
                        <a:t>(DE: hatékony és egyenértékű jogvédelem közvetett végrehajtásban) </a:t>
                      </a:r>
                    </a:p>
                    <a:p>
                      <a:pPr algn="ctr"/>
                      <a:endParaRPr lang="hu-H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700" dirty="0" smtClean="0"/>
                        <a:t>kezdeményezések </a:t>
                      </a:r>
                      <a:r>
                        <a:rPr lang="hu-HU" sz="1700" b="1" dirty="0" smtClean="0"/>
                        <a:t>eljárásjogi kodifikációra </a:t>
                      </a:r>
                    </a:p>
                    <a:p>
                      <a:pPr algn="ctr"/>
                      <a:endParaRPr lang="hu-HU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44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C00000"/>
                </a:solidFill>
              </a:rPr>
              <a:t>Európai szabályozáspolitikai keretek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EK/EU története válságok tükrében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Egyértelműen ennek keretében jött létre akár 4 ilyen válságciklus is meghatározható</a:t>
            </a:r>
          </a:p>
          <a:p>
            <a:pPr marL="514350" indent="-514350">
              <a:buAutoNum type="arabicParenR"/>
            </a:pPr>
            <a:r>
              <a:rPr lang="hu-HU" dirty="0" smtClean="0"/>
              <a:t>II. </a:t>
            </a:r>
            <a:r>
              <a:rPr lang="hu-HU" dirty="0" err="1" smtClean="0"/>
              <a:t>vh</a:t>
            </a:r>
            <a:r>
              <a:rPr lang="hu-HU" dirty="0" smtClean="0"/>
              <a:t>. való reagálás</a:t>
            </a:r>
          </a:p>
          <a:p>
            <a:pPr marL="514350" indent="-514350">
              <a:buAutoNum type="arabicParenR"/>
            </a:pPr>
            <a:r>
              <a:rPr lang="hu-HU" dirty="0" smtClean="0"/>
              <a:t>1960-as évek közepének üres székek politikája</a:t>
            </a:r>
          </a:p>
          <a:p>
            <a:pPr marL="514350" indent="-514350">
              <a:buAutoNum type="arabicParenR"/>
            </a:pPr>
            <a:r>
              <a:rPr lang="hu-HU" dirty="0" smtClean="0"/>
              <a:t>1990-es évek kifulladása</a:t>
            </a:r>
          </a:p>
          <a:p>
            <a:pPr marL="514350" indent="-514350">
              <a:buAutoNum type="arabicParenR"/>
            </a:pPr>
            <a:r>
              <a:rPr lang="hu-HU" dirty="0" smtClean="0"/>
              <a:t>2000-es évek közepének alkotmányszerződési bukása</a:t>
            </a:r>
          </a:p>
          <a:p>
            <a:pPr marL="514350" indent="-514350">
              <a:buAutoNum type="arabicParenR"/>
            </a:pPr>
            <a:r>
              <a:rPr lang="hu-HU" dirty="0" smtClean="0"/>
              <a:t>2010-es évek megtorpanása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II. </a:t>
            </a:r>
            <a:r>
              <a:rPr lang="hu-HU" b="1" dirty="0" err="1" smtClean="0">
                <a:solidFill>
                  <a:srgbClr val="C00000"/>
                </a:solidFill>
              </a:rPr>
              <a:t>vh</a:t>
            </a:r>
            <a:r>
              <a:rPr lang="hu-HU" b="1" dirty="0" smtClean="0">
                <a:solidFill>
                  <a:srgbClr val="C00000"/>
                </a:solidFill>
              </a:rPr>
              <a:t>. való reagálás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dirty="0" smtClean="0"/>
              <a:t>Nyugati Unió szóló Brüsszeli Szerződés </a:t>
            </a:r>
            <a:r>
              <a:rPr lang="hu-HU" sz="2000" dirty="0" smtClean="0"/>
              <a:t>(1948):</a:t>
            </a:r>
          </a:p>
          <a:p>
            <a:r>
              <a:rPr lang="hu-HU" sz="2000" dirty="0" err="1" smtClean="0"/>
              <a:t>Gazdasági-szociális-kulturális</a:t>
            </a:r>
            <a:r>
              <a:rPr lang="hu-HU" sz="2000" dirty="0" smtClean="0"/>
              <a:t> együttműködés</a:t>
            </a:r>
          </a:p>
          <a:p>
            <a:r>
              <a:rPr lang="hu-HU" sz="2000" dirty="0" smtClean="0"/>
              <a:t>Kollektív önvédelem</a:t>
            </a:r>
          </a:p>
          <a:p>
            <a:r>
              <a:rPr lang="hu-HU" sz="2000" dirty="0" smtClean="0"/>
              <a:t>Tagjai: Benelux, UK, </a:t>
            </a:r>
            <a:r>
              <a:rPr lang="hu-HU" sz="2000" dirty="0" err="1" smtClean="0"/>
              <a:t>Fro</a:t>
            </a:r>
            <a:r>
              <a:rPr lang="hu-HU" sz="2000" dirty="0" smtClean="0"/>
              <a:t>., majd NSZK és Olaszország, amely </a:t>
            </a:r>
            <a:r>
              <a:rPr lang="hu-HU" sz="2000" b="1" dirty="0" smtClean="0"/>
              <a:t>Nyugat-Európai Unió alapja</a:t>
            </a:r>
            <a:r>
              <a:rPr lang="hu-HU" sz="2000" dirty="0" smtClean="0"/>
              <a:t> lesz</a:t>
            </a:r>
          </a:p>
          <a:p>
            <a:pPr>
              <a:buNone/>
            </a:pPr>
            <a:r>
              <a:rPr lang="hu-HU" sz="2000" b="1" dirty="0" smtClean="0"/>
              <a:t>NATO (1949): </a:t>
            </a:r>
          </a:p>
          <a:p>
            <a:r>
              <a:rPr lang="hu-HU" sz="2000" dirty="0" smtClean="0"/>
              <a:t>Észak-atlanti működés miatt bővebb tagság</a:t>
            </a:r>
          </a:p>
          <a:p>
            <a:r>
              <a:rPr lang="hu-HU" sz="2000" dirty="0" smtClean="0"/>
              <a:t>Védelmi-katonai szervezete </a:t>
            </a:r>
          </a:p>
          <a:p>
            <a:r>
              <a:rPr lang="hu-HU" sz="2000" dirty="0" smtClean="0"/>
              <a:t>Ellentétpárja szovjet blokkon belül?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sz="1900" b="1" dirty="0" smtClean="0"/>
              <a:t>Európa Tanács létrejötte: </a:t>
            </a:r>
          </a:p>
          <a:p>
            <a:r>
              <a:rPr lang="hu-HU" sz="1900" dirty="0" smtClean="0"/>
              <a:t>Churchill tevékenysége és beszédei </a:t>
            </a:r>
          </a:p>
          <a:p>
            <a:r>
              <a:rPr lang="hu-HU" sz="1900" dirty="0" smtClean="0"/>
              <a:t>Fulton (1946); 1947 (London)</a:t>
            </a:r>
          </a:p>
          <a:p>
            <a:r>
              <a:rPr lang="hu-HU" sz="1900" b="1" dirty="0" smtClean="0"/>
              <a:t>Európa Tanács alapító okmányának aláírása </a:t>
            </a:r>
            <a:r>
              <a:rPr lang="hu-HU" sz="1900" dirty="0" smtClean="0"/>
              <a:t>(1949)</a:t>
            </a:r>
          </a:p>
          <a:p>
            <a:pPr lvl="1"/>
            <a:r>
              <a:rPr lang="hu-HU" sz="1900" b="1" dirty="0" smtClean="0"/>
              <a:t>Emberi Jogok Európai Egyezménye </a:t>
            </a:r>
            <a:r>
              <a:rPr lang="hu-HU" sz="1900" dirty="0" smtClean="0"/>
              <a:t>(1950)</a:t>
            </a:r>
          </a:p>
          <a:p>
            <a:pPr lvl="1"/>
            <a:r>
              <a:rPr lang="hu-HU" sz="1900" dirty="0" smtClean="0"/>
              <a:t>Miniszterek Bizottsága </a:t>
            </a:r>
          </a:p>
          <a:p>
            <a:pPr lvl="1"/>
            <a:r>
              <a:rPr lang="hu-HU" sz="1900" b="1" dirty="0" smtClean="0"/>
              <a:t>Emberi Jogok Európai Bírósága </a:t>
            </a:r>
          </a:p>
          <a:p>
            <a:pPr lvl="1"/>
            <a:endParaRPr lang="hu-HU" sz="1900" dirty="0" smtClean="0"/>
          </a:p>
          <a:p>
            <a:pPr lvl="1"/>
            <a:r>
              <a:rPr lang="hu-HU" sz="1900" dirty="0" smtClean="0"/>
              <a:t>Kiemelkedő jelentőségű</a:t>
            </a:r>
          </a:p>
          <a:p>
            <a:pPr lvl="1"/>
            <a:r>
              <a:rPr lang="hu-HU" sz="1900" dirty="0" smtClean="0"/>
              <a:t>DE: </a:t>
            </a:r>
            <a:r>
              <a:rPr lang="hu-HU" sz="1900" b="1" dirty="0" smtClean="0"/>
              <a:t>el is válik </a:t>
            </a:r>
            <a:r>
              <a:rPr lang="hu-HU" sz="1900" dirty="0" smtClean="0"/>
              <a:t>közösségi és uniós integrációtól tagságát és célkitűzéseit tekintve is </a:t>
            </a:r>
            <a:endParaRPr lang="hu-HU" sz="1900" dirty="0"/>
          </a:p>
        </p:txBody>
      </p:sp>
      <p:pic>
        <p:nvPicPr>
          <p:cNvPr id="5" name="Kép 4" descr="Co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052736"/>
            <a:ext cx="1305495" cy="977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ESZAK (1951, Párizs)</a:t>
            </a:r>
            <a:endParaRPr lang="hu-HU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hu-HU" sz="2000" b="1" dirty="0" smtClean="0"/>
              <a:t>Európai Szén- és Acélközösség </a:t>
            </a:r>
          </a:p>
          <a:p>
            <a:r>
              <a:rPr lang="hu-HU" sz="2000" dirty="0" smtClean="0"/>
              <a:t>Politikai integráció egyfajta elengedése (</a:t>
            </a:r>
            <a:r>
              <a:rPr lang="hu-HU" sz="2000" dirty="0" err="1" smtClean="0"/>
              <a:t>Spinelli</a:t>
            </a:r>
            <a:r>
              <a:rPr lang="hu-HU" sz="2000" dirty="0" smtClean="0"/>
              <a:t>), de ET sikere után az Európa projekt mégis sikeres lehet a gazdasági alapokon</a:t>
            </a:r>
          </a:p>
          <a:p>
            <a:r>
              <a:rPr lang="hu-HU" sz="2000" dirty="0" err="1" smtClean="0"/>
              <a:t>Schuman</a:t>
            </a:r>
            <a:r>
              <a:rPr lang="hu-HU" sz="2000" dirty="0" smtClean="0"/>
              <a:t> francia külügyminiszter (német-francia tandem alapgondolata Ruhr-hatóság megszüntetésével)</a:t>
            </a:r>
          </a:p>
          <a:p>
            <a:r>
              <a:rPr lang="hu-HU" sz="2000" dirty="0" smtClean="0"/>
              <a:t>1950 május 9. </a:t>
            </a:r>
            <a:r>
              <a:rPr lang="hu-HU" sz="2000" dirty="0" err="1" smtClean="0"/>
              <a:t>Schuman-terv</a:t>
            </a:r>
            <a:r>
              <a:rPr lang="hu-HU" sz="2000" dirty="0" smtClean="0"/>
              <a:t>, amely Jean Monet francia kormány tervezési részlegének vezetője irányításával készültek el 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hu-HU" sz="1900" b="1" dirty="0" smtClean="0"/>
              <a:t>ESZAK alapjai</a:t>
            </a:r>
            <a:r>
              <a:rPr lang="hu-HU" sz="1900" dirty="0" smtClean="0"/>
              <a:t>:</a:t>
            </a:r>
          </a:p>
          <a:p>
            <a:r>
              <a:rPr lang="hu-HU" sz="1800" dirty="0" smtClean="0"/>
              <a:t>Szén- acélipar közös ellenőrzésével elejét vehető a későbbi háborús konfliktus</a:t>
            </a:r>
          </a:p>
          <a:p>
            <a:r>
              <a:rPr lang="hu-HU" sz="1800" dirty="0" smtClean="0"/>
              <a:t>Jelentős hiány jól koordinált termelés megszervezésének alapja</a:t>
            </a:r>
          </a:p>
          <a:p>
            <a:r>
              <a:rPr lang="hu-HU" sz="1800" dirty="0" smtClean="0"/>
              <a:t>UK </a:t>
            </a:r>
            <a:r>
              <a:rPr lang="hu-HU" sz="1800" dirty="0" err="1" smtClean="0"/>
              <a:t>kiamarad</a:t>
            </a:r>
            <a:r>
              <a:rPr lang="hu-HU" sz="1800" dirty="0" smtClean="0"/>
              <a:t>, de </a:t>
            </a:r>
            <a:r>
              <a:rPr lang="hu-HU" sz="1800" dirty="0" err="1" smtClean="0"/>
              <a:t>Fro</a:t>
            </a:r>
            <a:r>
              <a:rPr lang="hu-HU" sz="1800" dirty="0" smtClean="0"/>
              <a:t>. , NSZK, </a:t>
            </a:r>
            <a:r>
              <a:rPr lang="hu-HU" sz="1800" dirty="0" err="1" smtClean="0"/>
              <a:t>Olaszoroszág</a:t>
            </a:r>
            <a:r>
              <a:rPr lang="hu-HU" sz="1800" dirty="0" smtClean="0"/>
              <a:t>, Benelux-államok  aláírják </a:t>
            </a:r>
            <a:r>
              <a:rPr lang="hu-HU" sz="1800" dirty="0" err="1" smtClean="0"/>
              <a:t>ESZAK-Szerződés</a:t>
            </a:r>
            <a:r>
              <a:rPr lang="hu-HU" sz="1800" dirty="0" smtClean="0"/>
              <a:t> Párizsban 1951-ben, hatályba lépése 1952</a:t>
            </a:r>
          </a:p>
          <a:p>
            <a:r>
              <a:rPr lang="hu-HU" sz="1800" b="1" dirty="0" smtClean="0"/>
              <a:t>Főhatóság</a:t>
            </a:r>
            <a:r>
              <a:rPr lang="hu-HU" sz="1800" dirty="0" smtClean="0"/>
              <a:t> kormányok által kijelölt irányítószerv, jogalkotó </a:t>
            </a:r>
            <a:r>
              <a:rPr lang="hu-HU" sz="1800" b="1" dirty="0" smtClean="0"/>
              <a:t>Tanács</a:t>
            </a:r>
            <a:r>
              <a:rPr lang="hu-HU" sz="1800" dirty="0" smtClean="0"/>
              <a:t> szakminiszterekből, konzultatív szerepkörrel tagállami parlamentekből </a:t>
            </a:r>
            <a:r>
              <a:rPr lang="hu-HU" sz="1800" b="1" dirty="0" smtClean="0"/>
              <a:t>Közgyűlés</a:t>
            </a:r>
            <a:r>
              <a:rPr lang="hu-HU" sz="1800" dirty="0" smtClean="0"/>
              <a:t>, végül Montánunió </a:t>
            </a:r>
            <a:r>
              <a:rPr lang="hu-HU" sz="1800" b="1" dirty="0" smtClean="0"/>
              <a:t>Bírósága</a:t>
            </a:r>
            <a:endParaRPr lang="hu-HU" sz="1800" b="1" dirty="0"/>
          </a:p>
        </p:txBody>
      </p:sp>
      <p:pic>
        <p:nvPicPr>
          <p:cNvPr id="5" name="Kép 4" descr="Montánuni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8447" y="0"/>
            <a:ext cx="1755553" cy="1916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Üres székek politikája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Gazdaságilag még sikeres, de érezhető arab-izraeli háború majd olajválságok következnek</a:t>
            </a:r>
          </a:p>
          <a:p>
            <a:r>
              <a:rPr lang="hu-HU" dirty="0" err="1" smtClean="0"/>
              <a:t>Politkailag</a:t>
            </a:r>
            <a:r>
              <a:rPr lang="hu-HU" dirty="0" smtClean="0"/>
              <a:t> ESZAK/Euratom/EGK kifejezetten pozitív, de politikailag meg is akad a folyamat </a:t>
            </a:r>
          </a:p>
          <a:p>
            <a:r>
              <a:rPr lang="hu-HU" dirty="0" smtClean="0"/>
              <a:t>Francia vétó brit belépés és reformok ellen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1990-es évek kifulladása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1992/93 legnagyobb szerződésmódosítás addig Maastrichti Szerződés (pillérszerkezet és EU) </a:t>
            </a:r>
          </a:p>
          <a:p>
            <a:r>
              <a:rPr lang="hu-HU" dirty="0" smtClean="0"/>
              <a:t>De ki is fullad addigi lendület</a:t>
            </a:r>
          </a:p>
          <a:p>
            <a:r>
              <a:rPr lang="hu-HU" dirty="0" smtClean="0"/>
              <a:t>Orosz piac </a:t>
            </a:r>
            <a:r>
              <a:rPr lang="hu-HU" dirty="0" smtClean="0"/>
              <a:t>összeomlása </a:t>
            </a:r>
            <a:r>
              <a:rPr lang="hu-HU" dirty="0" smtClean="0"/>
              <a:t>1998 és </a:t>
            </a:r>
            <a:r>
              <a:rPr lang="hu-HU" dirty="0" err="1" smtClean="0"/>
              <a:t>dotcom</a:t>
            </a:r>
            <a:r>
              <a:rPr lang="hu-HU" dirty="0" smtClean="0"/>
              <a:t> lufi kipukkadása</a:t>
            </a:r>
          </a:p>
          <a:p>
            <a:r>
              <a:rPr lang="hu-HU" dirty="0" err="1" smtClean="0"/>
              <a:t>Santer-bizottság</a:t>
            </a:r>
            <a:r>
              <a:rPr lang="hu-HU" dirty="0" smtClean="0"/>
              <a:t> lemondásra kényszerül korrupciós botrányok miatt – addigi legnagyobb közszolgálati reform </a:t>
            </a:r>
          </a:p>
          <a:p>
            <a:r>
              <a:rPr lang="hu-HU" dirty="0" smtClean="0"/>
              <a:t>Belső piaci válság </a:t>
            </a:r>
            <a:r>
              <a:rPr lang="hu-HU" dirty="0" err="1" smtClean="0"/>
              <a:t>kergemarha-kór</a:t>
            </a:r>
            <a:r>
              <a:rPr lang="hu-HU" dirty="0" smtClean="0"/>
              <a:t> miatt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C00000"/>
                </a:solidFill>
              </a:rPr>
              <a:t>2000-es évek dilemmái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Több kisebb szerződésmódosítási kör után nem sikerül keresztül vinni Alkotmányszerződést – bukik holland/francia népszavazáson</a:t>
            </a:r>
          </a:p>
          <a:p>
            <a:r>
              <a:rPr lang="hu-HU" dirty="0" smtClean="0"/>
              <a:t>Alapvetően belső </a:t>
            </a:r>
            <a:r>
              <a:rPr lang="hu-HU" dirty="0" smtClean="0"/>
              <a:t>viszonyokról </a:t>
            </a:r>
            <a:r>
              <a:rPr lang="hu-HU" dirty="0" smtClean="0"/>
              <a:t>vélemény</a:t>
            </a:r>
          </a:p>
          <a:p>
            <a:r>
              <a:rPr lang="hu-HU" dirty="0" smtClean="0"/>
              <a:t>Legtöbb újdonságot átmentik a Lisszaboni szerződésbe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hu-HU" b="1" dirty="0" smtClean="0">
                <a:solidFill>
                  <a:srgbClr val="C00000"/>
                </a:solidFill>
              </a:rPr>
              <a:t>2010-es évek megtorpanása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Migrációs/menekültválság </a:t>
            </a:r>
          </a:p>
          <a:p>
            <a:r>
              <a:rPr lang="hu-HU" dirty="0" smtClean="0"/>
              <a:t>Gazdasági/pénzügyi válság kiheverése</a:t>
            </a:r>
          </a:p>
          <a:p>
            <a:r>
              <a:rPr lang="hu-HU" dirty="0" smtClean="0"/>
              <a:t>Populizmus előretörése (</a:t>
            </a:r>
            <a:r>
              <a:rPr lang="hu-HU" dirty="0" err="1" smtClean="0"/>
              <a:t>brexit</a:t>
            </a:r>
            <a:r>
              <a:rPr lang="hu-HU" dirty="0" smtClean="0"/>
              <a:t> és </a:t>
            </a:r>
            <a:r>
              <a:rPr lang="hu-HU" dirty="0" err="1" smtClean="0"/>
              <a:t>Trump</a:t>
            </a:r>
            <a:r>
              <a:rPr lang="hu-HU" dirty="0" smtClean="0"/>
              <a:t>-éra)</a:t>
            </a:r>
          </a:p>
          <a:p>
            <a:pPr>
              <a:buNone/>
            </a:pPr>
            <a:r>
              <a:rPr lang="hu-HU" u="sng" dirty="0" smtClean="0"/>
              <a:t>Felemás válaszok </a:t>
            </a:r>
          </a:p>
          <a:p>
            <a:r>
              <a:rPr lang="hu-HU" dirty="0" err="1" smtClean="0"/>
              <a:t>Juncker</a:t>
            </a:r>
            <a:r>
              <a:rPr lang="hu-HU" dirty="0" smtClean="0"/>
              <a:t> 12 </a:t>
            </a:r>
            <a:r>
              <a:rPr lang="hu-HU" dirty="0"/>
              <a:t>p</a:t>
            </a:r>
            <a:r>
              <a:rPr lang="hu-HU" dirty="0" smtClean="0"/>
              <a:t>ontjából 5 valósul meg</a:t>
            </a:r>
          </a:p>
          <a:p>
            <a:r>
              <a:rPr lang="hu-HU" dirty="0" smtClean="0"/>
              <a:t>Sok területen előrelépés, de csak kormányközi szinten </a:t>
            </a:r>
          </a:p>
          <a:p>
            <a:r>
              <a:rPr lang="hu-HU" dirty="0" smtClean="0"/>
              <a:t>Német-francia tandem akadozik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ilágossá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UKözjogiAlapjai_2017feb13" id="{536DD7B2-EB97-40A6-B1A1-325D080B929D}" vid="{2A948D63-DCAF-4C3A-8227-6BB09A86DD9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EUKözjogiAlapjai_2017feb13</Template>
  <TotalTime>995</TotalTime>
  <Words>876</Words>
  <Application>Microsoft Office PowerPoint</Application>
  <PresentationFormat>Diavetítés a képernyőre (4:3 oldalarány)</PresentationFormat>
  <Paragraphs>164</Paragraphs>
  <Slides>14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Alapértelmezett terv</vt:lpstr>
      <vt:lpstr>PowerPoint-bemutató</vt:lpstr>
      <vt:lpstr>Európai szabályozáspolitikai keretek</vt:lpstr>
      <vt:lpstr>EK/EU története válságok tükrében</vt:lpstr>
      <vt:lpstr>II. vh. való reagálás</vt:lpstr>
      <vt:lpstr>ESZAK (1951, Párizs)</vt:lpstr>
      <vt:lpstr>Üres székek politikája</vt:lpstr>
      <vt:lpstr>1990-es évek kifulladása</vt:lpstr>
      <vt:lpstr>2000-es évek dilemmái</vt:lpstr>
      <vt:lpstr>2010-es évek megtorpanása </vt:lpstr>
      <vt:lpstr> Hatalmi ágak és az EU Jogalkotás túlsúlya</vt:lpstr>
      <vt:lpstr>PowerPoint-bemutató</vt:lpstr>
      <vt:lpstr>EU működésének jellemzői</vt:lpstr>
      <vt:lpstr>Közvetett vs. közvetlen végrehajtás</vt:lpstr>
      <vt:lpstr>Közvetlen-közvetett végrehajtás viszonyának korszakai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Dell</dc:creator>
  <cp:lastModifiedBy>Tanterem</cp:lastModifiedBy>
  <cp:revision>51</cp:revision>
  <cp:lastPrinted>2014-08-19T15:08:03Z</cp:lastPrinted>
  <dcterms:created xsi:type="dcterms:W3CDTF">2017-02-12T22:11:54Z</dcterms:created>
  <dcterms:modified xsi:type="dcterms:W3CDTF">2019-11-09T17:40:53Z</dcterms:modified>
</cp:coreProperties>
</file>