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30" r:id="rId2"/>
    <p:sldId id="549" r:id="rId3"/>
    <p:sldId id="587" r:id="rId4"/>
    <p:sldId id="555" r:id="rId5"/>
    <p:sldId id="573" r:id="rId6"/>
    <p:sldId id="574" r:id="rId7"/>
    <p:sldId id="575" r:id="rId8"/>
    <p:sldId id="576" r:id="rId9"/>
    <p:sldId id="577" r:id="rId10"/>
    <p:sldId id="578" r:id="rId11"/>
    <p:sldId id="579" r:id="rId12"/>
    <p:sldId id="580" r:id="rId13"/>
    <p:sldId id="581" r:id="rId14"/>
    <p:sldId id="556" r:id="rId15"/>
    <p:sldId id="557" r:id="rId16"/>
    <p:sldId id="558" r:id="rId17"/>
    <p:sldId id="559" r:id="rId18"/>
    <p:sldId id="560" r:id="rId19"/>
    <p:sldId id="561" r:id="rId20"/>
    <p:sldId id="586" r:id="rId21"/>
    <p:sldId id="568" r:id="rId22"/>
    <p:sldId id="582" r:id="rId23"/>
    <p:sldId id="583" r:id="rId24"/>
    <p:sldId id="585" r:id="rId25"/>
    <p:sldId id="564" r:id="rId26"/>
    <p:sldId id="566" r:id="rId27"/>
    <p:sldId id="567" r:id="rId28"/>
    <p:sldId id="569" r:id="rId29"/>
    <p:sldId id="588" r:id="rId30"/>
    <p:sldId id="589" r:id="rId31"/>
    <p:sldId id="590" r:id="rId32"/>
    <p:sldId id="591" r:id="rId33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1921" autoAdjust="0"/>
  </p:normalViewPr>
  <p:slideViewPr>
    <p:cSldViewPr>
      <p:cViewPr varScale="1">
        <p:scale>
          <a:sx n="68" d="100"/>
          <a:sy n="68" d="100"/>
        </p:scale>
        <p:origin x="14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2018.09.14.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2018.09.14.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Európai Unió </a:t>
            </a: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jogrendszere</a:t>
            </a: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2018/19. őszi </a:t>
            </a: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szemeszter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</a:t>
            </a: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László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NKE-ÁKK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EGT megállapodás és EFTA-országok csatlakozása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700" dirty="0" smtClean="0"/>
              <a:t>EFTA-országok bevonásának eredményeként jött létre az EGT megállapodás:</a:t>
            </a:r>
          </a:p>
          <a:p>
            <a:pPr lvl="1"/>
            <a:r>
              <a:rPr lang="hu-HU" sz="2700" dirty="0" smtClean="0"/>
              <a:t>1992-ben kötötték meg</a:t>
            </a:r>
          </a:p>
          <a:p>
            <a:pPr lvl="1"/>
            <a:r>
              <a:rPr lang="hu-HU" sz="2700" dirty="0" smtClean="0"/>
              <a:t>Akkori 12 EK-tag és 6 EFTA-tag között (Svájc nem!)</a:t>
            </a:r>
          </a:p>
          <a:p>
            <a:pPr lvl="1"/>
            <a:r>
              <a:rPr lang="hu-HU" sz="2700" dirty="0" smtClean="0"/>
              <a:t>Tulajdonképpen </a:t>
            </a:r>
            <a:r>
              <a:rPr lang="hu-HU" sz="2700" b="1" dirty="0" smtClean="0"/>
              <a:t>belső piac ilyen formában vett kibővítése</a:t>
            </a:r>
            <a:r>
              <a:rPr lang="hu-HU" sz="2700" dirty="0" smtClean="0"/>
              <a:t> (külön-megállapodások mezőgazdaságra, halászatra, környezetvédelemre)</a:t>
            </a:r>
          </a:p>
          <a:p>
            <a:r>
              <a:rPr lang="hu-HU" sz="2700" b="1" dirty="0" smtClean="0"/>
              <a:t>1995: Ausztria, Svédország,</a:t>
            </a:r>
          </a:p>
          <a:p>
            <a:pPr>
              <a:buNone/>
            </a:pPr>
            <a:r>
              <a:rPr lang="hu-HU" sz="2700" b="1" dirty="0" smtClean="0"/>
              <a:t> Finnország csatlakozása</a:t>
            </a:r>
            <a:endParaRPr lang="hu-HU" sz="2700" b="1" dirty="0"/>
          </a:p>
        </p:txBody>
      </p:sp>
      <p:pic>
        <p:nvPicPr>
          <p:cNvPr id="6" name="Kép 5" descr="EFTA EG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5625" y="4810125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21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Amszterdami (1997) és Nizzai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Szerződés (2001) 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589240"/>
          </a:xfrm>
        </p:spPr>
        <p:txBody>
          <a:bodyPr/>
          <a:lstStyle/>
          <a:p>
            <a:pPr algn="ctr">
              <a:buNone/>
            </a:pPr>
            <a:endParaRPr lang="hu-HU" sz="2000" dirty="0" smtClean="0"/>
          </a:p>
          <a:p>
            <a:pPr>
              <a:buNone/>
            </a:pPr>
            <a:endParaRPr lang="hu-HU" sz="1200" b="1" dirty="0" smtClean="0"/>
          </a:p>
          <a:p>
            <a:pPr marL="1257300" lvl="2" indent="-457200">
              <a:buFont typeface="+mj-lt"/>
              <a:buAutoNum type="arabicPeriod"/>
            </a:pPr>
            <a:endParaRPr lang="hu-HU" sz="1200" b="1" dirty="0" smtClean="0"/>
          </a:p>
          <a:p>
            <a:pPr marL="857250" lvl="1" indent="-457200">
              <a:buNone/>
            </a:pPr>
            <a:endParaRPr lang="hu-HU" sz="1600" b="1" dirty="0" smtClean="0"/>
          </a:p>
          <a:p>
            <a:pPr marL="857250" lvl="1" indent="-457200">
              <a:buFont typeface="+mj-lt"/>
              <a:buAutoNum type="arabicPeriod"/>
            </a:pPr>
            <a:endParaRPr lang="hu-HU" sz="1600" b="1" dirty="0" smtClean="0"/>
          </a:p>
          <a:p>
            <a:pPr marL="857250" lvl="1" indent="-457200">
              <a:buFont typeface="+mj-lt"/>
              <a:buAutoNum type="arabicPeriod"/>
            </a:pPr>
            <a:endParaRPr lang="hu-HU" sz="16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/>
          <a:lstStyle/>
          <a:p>
            <a:pPr marL="457200" indent="-457200" algn="ctr">
              <a:buNone/>
            </a:pPr>
            <a:r>
              <a:rPr lang="hu-HU" sz="2000" b="1" dirty="0" smtClean="0"/>
              <a:t>Nizzai Szerződés</a:t>
            </a:r>
          </a:p>
          <a:p>
            <a:pPr marL="457200" indent="-457200"/>
            <a:r>
              <a:rPr lang="hu-HU" sz="2000" b="1" dirty="0" smtClean="0"/>
              <a:t>Intézményi reformok </a:t>
            </a:r>
            <a:r>
              <a:rPr lang="hu-HU" sz="2000" dirty="0" smtClean="0"/>
              <a:t>bevezetése, amelyekkel Amszterdami Szerződés adós maradt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/>
              <a:t>Tanács átalakított döntéshozatali </a:t>
            </a:r>
            <a:r>
              <a:rPr lang="hu-HU" sz="2000" dirty="0" smtClean="0"/>
              <a:t>rendje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/>
              <a:t>Biztosok száma és Bizottság </a:t>
            </a:r>
            <a:r>
              <a:rPr lang="hu-HU" sz="2000" dirty="0" smtClean="0"/>
              <a:t>elnökének megerősítése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EP </a:t>
            </a:r>
            <a:r>
              <a:rPr lang="hu-HU" sz="2000" b="1" dirty="0" err="1" smtClean="0"/>
              <a:t>társjogalkotói</a:t>
            </a:r>
            <a:r>
              <a:rPr lang="hu-HU" sz="2000" b="1" dirty="0" smtClean="0"/>
              <a:t> szerepkörét tovább növeli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err="1" smtClean="0"/>
              <a:t>EuB</a:t>
            </a:r>
            <a:r>
              <a:rPr lang="hu-HU" sz="2000" b="1" dirty="0" smtClean="0"/>
              <a:t> is </a:t>
            </a:r>
            <a:r>
              <a:rPr lang="hu-HU" sz="2000" dirty="0" smtClean="0"/>
              <a:t>reformlépések </a:t>
            </a:r>
          </a:p>
          <a:p>
            <a:pPr marL="457200" indent="-457200" algn="ctr"/>
            <a:endParaRPr lang="hu-HU" sz="2000" dirty="0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67544" y="126876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Amszterdami Szerződés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Hasonlóképpen az eddigiekhez módosító-szerződés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Cél és eszközök: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u-H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Második és harmadik pillér átalakítása</a:t>
            </a:r>
            <a:endParaRPr kumimoji="0" lang="hu-HU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Kormányközi jellegű </a:t>
            </a: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KKBP</a:t>
            </a: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Megerősített együttműködés </a:t>
            </a: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bevezetése</a:t>
            </a: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Bel- és Igazságügyi együttműködés átnevezése</a:t>
            </a: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600" kern="0" dirty="0" smtClean="0">
                <a:latin typeface="Times New Roman" panose="02020603050405020304" pitchFamily="18" charset="0"/>
              </a:rPr>
              <a:t>Belügyi együttműködés közösségi intézmények hatáskörei</a:t>
            </a:r>
          </a:p>
          <a:p>
            <a:pPr marL="40005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Szabadság biztonság</a:t>
            </a:r>
            <a:r>
              <a:rPr kumimoji="0" lang="hu-HU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 és jog térsége</a:t>
            </a:r>
          </a:p>
          <a:p>
            <a:pPr marL="400050" indent="-457200">
              <a:spcBef>
                <a:spcPct val="20000"/>
              </a:spcBef>
              <a:buFont typeface="+mj-lt"/>
              <a:buAutoNum type="arabicPeriod"/>
            </a:pPr>
            <a:r>
              <a:rPr lang="hu-HU" sz="1600" kern="0" baseline="0" dirty="0" smtClean="0">
                <a:latin typeface="Times New Roman" panose="02020603050405020304" pitchFamily="18" charset="0"/>
              </a:rPr>
              <a:t>Foglalkoztatáspolitikai</a:t>
            </a:r>
            <a:r>
              <a:rPr lang="hu-HU" sz="1600" kern="0" dirty="0" smtClean="0">
                <a:latin typeface="Times New Roman" panose="02020603050405020304" pitchFamily="18" charset="0"/>
              </a:rPr>
              <a:t> koordináció</a:t>
            </a:r>
          </a:p>
          <a:p>
            <a:pPr marL="40005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EP</a:t>
            </a:r>
            <a:r>
              <a:rPr kumimoji="0" lang="hu-HU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 hatásköreinek erősítése</a:t>
            </a:r>
            <a:endParaRPr kumimoji="0" lang="hu-H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12573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hu-HU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12573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hu-HU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hu-H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hu-HU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0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Keleti és balkáni bővítés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700" dirty="0" smtClean="0"/>
              <a:t>2004: Ciprus, Csehország, Észtország, Lengyelország, Lettország, Litvánia, Magyarország, Málta, Szlovákia, Szlovénia</a:t>
            </a:r>
          </a:p>
          <a:p>
            <a:r>
              <a:rPr lang="hu-HU" sz="2700" dirty="0" smtClean="0"/>
              <a:t>2007: Bulgária, Románia</a:t>
            </a:r>
          </a:p>
          <a:p>
            <a:r>
              <a:rPr lang="hu-HU" sz="2700" dirty="0" smtClean="0"/>
              <a:t>2013: Horvátország</a:t>
            </a:r>
          </a:p>
          <a:p>
            <a:endParaRPr lang="hu-HU" sz="2700" dirty="0" smtClean="0"/>
          </a:p>
          <a:p>
            <a:r>
              <a:rPr lang="hu-HU" sz="2700" dirty="0" smtClean="0"/>
              <a:t>Intézményi kereteket nem 28(27) tagállamra szabták</a:t>
            </a:r>
          </a:p>
          <a:p>
            <a:r>
              <a:rPr lang="hu-HU" sz="2700" dirty="0" smtClean="0"/>
              <a:t>Működésbeli dilemmák, de nem pusztán bővítések miatt, amelyre több válaszjavaslat született</a:t>
            </a:r>
          </a:p>
          <a:p>
            <a:pPr>
              <a:buNone/>
            </a:pPr>
            <a:endParaRPr lang="hu-HU" sz="2700" dirty="0"/>
          </a:p>
        </p:txBody>
      </p:sp>
      <p:pic>
        <p:nvPicPr>
          <p:cNvPr id="4" name="Kép 3" descr="EU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852936"/>
            <a:ext cx="2109614" cy="1434538"/>
          </a:xfrm>
          <a:prstGeom prst="rect">
            <a:avLst/>
          </a:prstGeom>
        </p:spPr>
      </p:pic>
      <p:pic>
        <p:nvPicPr>
          <p:cNvPr id="6" name="Kép 5" descr="EU19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852936"/>
            <a:ext cx="2015108" cy="1394872"/>
          </a:xfrm>
          <a:prstGeom prst="rect">
            <a:avLst/>
          </a:prstGeom>
        </p:spPr>
      </p:pic>
      <p:sp>
        <p:nvSpPr>
          <p:cNvPr id="7" name="Jobbra nyíl 6"/>
          <p:cNvSpPr/>
          <p:nvPr/>
        </p:nvSpPr>
        <p:spPr>
          <a:xfrm>
            <a:off x="6228184" y="3501008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86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Elbukott és megvalósult reformok az ezredforduló után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589240"/>
          </a:xfrm>
        </p:spPr>
        <p:txBody>
          <a:bodyPr/>
          <a:lstStyle/>
          <a:p>
            <a:pPr algn="ctr">
              <a:buNone/>
            </a:pPr>
            <a:endParaRPr lang="hu-HU" sz="2000" dirty="0" smtClean="0"/>
          </a:p>
          <a:p>
            <a:pPr>
              <a:buNone/>
            </a:pPr>
            <a:endParaRPr lang="hu-HU" sz="1200" b="1" dirty="0" smtClean="0"/>
          </a:p>
          <a:p>
            <a:pPr marL="1257300" lvl="2" indent="-457200">
              <a:buFont typeface="+mj-lt"/>
              <a:buAutoNum type="arabicPeriod"/>
            </a:pPr>
            <a:endParaRPr lang="hu-HU" sz="1200" b="1" dirty="0" smtClean="0"/>
          </a:p>
          <a:p>
            <a:pPr marL="857250" lvl="1" indent="-457200">
              <a:buNone/>
            </a:pPr>
            <a:endParaRPr lang="hu-HU" sz="1600" b="1" dirty="0" smtClean="0"/>
          </a:p>
          <a:p>
            <a:pPr marL="857250" lvl="1" indent="-457200">
              <a:buFont typeface="+mj-lt"/>
              <a:buAutoNum type="arabicPeriod"/>
            </a:pPr>
            <a:endParaRPr lang="hu-HU" sz="1600" b="1" dirty="0" smtClean="0"/>
          </a:p>
          <a:p>
            <a:pPr marL="857250" lvl="1" indent="-457200">
              <a:buFont typeface="+mj-lt"/>
              <a:buAutoNum type="arabicPeriod"/>
            </a:pPr>
            <a:endParaRPr lang="hu-HU" sz="16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/>
          <a:lstStyle/>
          <a:p>
            <a:pPr marL="457200" indent="-457200" algn="ctr">
              <a:buNone/>
            </a:pPr>
            <a:r>
              <a:rPr lang="hu-HU" sz="2000" b="1" dirty="0" smtClean="0"/>
              <a:t>Lisszaboni Szerződés (2007)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2000" b="1" dirty="0" err="1" smtClean="0"/>
              <a:t>EUSz</a:t>
            </a:r>
            <a:r>
              <a:rPr lang="hu-HU" sz="2000" b="1" dirty="0" smtClean="0"/>
              <a:t>. és </a:t>
            </a:r>
            <a:r>
              <a:rPr lang="hu-HU" sz="2000" b="1" dirty="0" err="1" smtClean="0"/>
              <a:t>EUMSz</a:t>
            </a:r>
            <a:r>
              <a:rPr lang="hu-HU" sz="2000" dirty="0" smtClean="0"/>
              <a:t>.  átnevezi + mindkettő EU önálló jogi személyre vonatkozik (EK helyett)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2000" dirty="0" smtClean="0"/>
              <a:t>Pillérszerkezet megszüntetése (KKBP  eltérése)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2000" dirty="0" smtClean="0"/>
              <a:t>Kiemelkedő </a:t>
            </a:r>
            <a:r>
              <a:rPr lang="hu-HU" sz="2000" b="1" dirty="0" smtClean="0"/>
              <a:t>intézményi reformok</a:t>
            </a:r>
            <a:r>
              <a:rPr lang="hu-HU" sz="2000" dirty="0" smtClean="0"/>
              <a:t> (7 db intézmény)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2000" b="1" dirty="0" smtClean="0"/>
              <a:t>Rendes jogalkotási eljárás </a:t>
            </a:r>
            <a:r>
              <a:rPr lang="hu-HU" sz="2000" dirty="0" smtClean="0"/>
              <a:t>általános elnevezés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2000" b="1" dirty="0" smtClean="0"/>
              <a:t>Alapjogi Charta </a:t>
            </a:r>
            <a:r>
              <a:rPr lang="hu-HU" sz="2000" dirty="0" smtClean="0"/>
              <a:t>elsődleges szintű jogforrás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hu-HU" sz="2000" b="1" dirty="0" smtClean="0"/>
              <a:t>Európai polgári kezdeményezés</a:t>
            </a:r>
          </a:p>
          <a:p>
            <a:pPr marL="457200" indent="-457200" algn="ctr"/>
            <a:endParaRPr lang="hu-HU" sz="2000" dirty="0" smtClean="0"/>
          </a:p>
          <a:p>
            <a:pPr marL="457200" indent="-457200" algn="ctr"/>
            <a:endParaRPr lang="hu-HU" sz="2000" dirty="0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67544" y="126876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Elbukott Alkotmányszerződés (2005)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Cél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r>
              <a:rPr kumimoji="0" lang="hu-HU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Modernizálás és elsődleges szerződési alapok új</a:t>
            </a:r>
            <a:r>
              <a:rPr kumimoji="0" lang="hu-HU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alapokra helyezése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u-HU" sz="2000" b="0" kern="0" baseline="0" dirty="0" smtClean="0">
                <a:latin typeface="Times New Roman" panose="02020603050405020304" pitchFamily="18" charset="0"/>
                <a:cs typeface="+mn-cs"/>
              </a:rPr>
              <a:t>Francia és holland népszavazáson való</a:t>
            </a:r>
            <a:r>
              <a:rPr lang="hu-HU" sz="2000" b="0" kern="0" dirty="0" smtClean="0">
                <a:latin typeface="Times New Roman" panose="02020603050405020304" pitchFamily="18" charset="0"/>
                <a:cs typeface="+mn-cs"/>
              </a:rPr>
              <a:t> elutasítás után </a:t>
            </a:r>
            <a:r>
              <a:rPr lang="hu-HU" sz="2000" kern="0" dirty="0" smtClean="0">
                <a:latin typeface="Times New Roman" panose="02020603050405020304" pitchFamily="18" charset="0"/>
                <a:cs typeface="+mn-cs"/>
              </a:rPr>
              <a:t>végleg lekerült a napirendről</a:t>
            </a:r>
            <a:endParaRPr kumimoji="0" lang="hu-HU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12573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hu-HU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12573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hu-HU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hu-H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hu-HU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82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294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Alapítószerződések rendszere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Szerkezetileg Lisszaboni Szerződéssel (2007/2009):</a:t>
            </a:r>
          </a:p>
          <a:p>
            <a:pPr marL="0" indent="0">
              <a:buNone/>
            </a:pPr>
            <a:r>
              <a:rPr lang="hu-HU" dirty="0" smtClean="0"/>
              <a:t>a) </a:t>
            </a:r>
            <a:r>
              <a:rPr lang="hu-HU" dirty="0"/>
              <a:t>Az </a:t>
            </a:r>
            <a:r>
              <a:rPr lang="hu-HU" u="sng" dirty="0"/>
              <a:t>Európai Unióról szóló szerződés</a:t>
            </a:r>
            <a:r>
              <a:rPr lang="hu-HU" dirty="0"/>
              <a:t> (EUSZ)</a:t>
            </a:r>
          </a:p>
          <a:p>
            <a:pPr marL="0" indent="0">
              <a:buNone/>
            </a:pPr>
            <a:r>
              <a:rPr lang="hu-HU" dirty="0"/>
              <a:t>b) Az </a:t>
            </a:r>
            <a:r>
              <a:rPr lang="hu-HU" u="sng" dirty="0"/>
              <a:t>Európai Unió működéséről szóló szerződés</a:t>
            </a:r>
            <a:r>
              <a:rPr lang="hu-HU" dirty="0"/>
              <a:t> (EUMSZ)</a:t>
            </a:r>
          </a:p>
          <a:p>
            <a:pPr marL="0" indent="0">
              <a:buNone/>
            </a:pPr>
            <a:r>
              <a:rPr lang="hu-HU" dirty="0"/>
              <a:t>c) Európai Atomenergia‑közösséget </a:t>
            </a:r>
            <a:r>
              <a:rPr lang="hu-HU" dirty="0" smtClean="0"/>
              <a:t>létrehozó szerződés </a:t>
            </a:r>
            <a:r>
              <a:rPr lang="hu-HU" dirty="0"/>
              <a:t>(</a:t>
            </a:r>
            <a:r>
              <a:rPr lang="hu-HU" u="sng" dirty="0"/>
              <a:t>Euratom Szerződés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d) Az Európai Unió </a:t>
            </a:r>
            <a:r>
              <a:rPr lang="hu-HU" u="sng" dirty="0"/>
              <a:t>Alapjogi Chartája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17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294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I) EUSZ</a:t>
            </a:r>
            <a:r>
              <a:rPr lang="hu-HU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Szerkezetileg az </a:t>
            </a:r>
            <a:r>
              <a:rPr lang="hu-HU" dirty="0"/>
              <a:t>EUSZ a következő hat címre tagolódik: </a:t>
            </a:r>
          </a:p>
          <a:p>
            <a:pPr marL="0" indent="0">
              <a:buNone/>
            </a:pPr>
            <a:r>
              <a:rPr lang="hu-HU" sz="2400" dirty="0"/>
              <a:t>a) Közös rendelkezések (I), </a:t>
            </a:r>
          </a:p>
          <a:p>
            <a:pPr marL="0" indent="0">
              <a:buNone/>
            </a:pPr>
            <a:r>
              <a:rPr lang="hu-HU" sz="2400" dirty="0"/>
              <a:t>b) A demokratikus elvekre vonatkozó rendelkezések (II), </a:t>
            </a:r>
          </a:p>
          <a:p>
            <a:pPr marL="0" indent="0">
              <a:buNone/>
            </a:pPr>
            <a:r>
              <a:rPr lang="hu-HU" sz="2400" dirty="0"/>
              <a:t>c) Az intézményekre vonatkozó rendelkezések (III), </a:t>
            </a:r>
          </a:p>
          <a:p>
            <a:pPr marL="0" indent="0">
              <a:buNone/>
            </a:pPr>
            <a:r>
              <a:rPr lang="hu-HU" sz="2400" dirty="0"/>
              <a:t>d) A megerősített együttműködésre vonatkozó rendelkezések (IV), </a:t>
            </a:r>
          </a:p>
          <a:p>
            <a:pPr marL="0" indent="0">
              <a:buNone/>
            </a:pPr>
            <a:r>
              <a:rPr lang="hu-HU" sz="2400" dirty="0"/>
              <a:t>e) Az Unió külső tevékenységére vonatkozó általános rendelkezések és a közös </a:t>
            </a:r>
            <a:r>
              <a:rPr lang="hu-HU" sz="2400" dirty="0" err="1"/>
              <a:t>kül-</a:t>
            </a:r>
            <a:r>
              <a:rPr lang="hu-HU" sz="2400" dirty="0"/>
              <a:t> és biztonságpolitikára vonatkozó különös rendelkezések (V)  </a:t>
            </a:r>
          </a:p>
          <a:p>
            <a:pPr marL="0" indent="0">
              <a:buNone/>
            </a:pPr>
            <a:r>
              <a:rPr lang="hu-HU" sz="2400" dirty="0"/>
              <a:t>f) Záró rendelkezések (VI).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44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294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II) EUMSZ</a:t>
            </a:r>
            <a:r>
              <a:rPr lang="hu-HU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Szerkezetileg: </a:t>
            </a:r>
            <a:endParaRPr lang="hu-HU" dirty="0"/>
          </a:p>
          <a:p>
            <a:pPr marL="0" indent="0">
              <a:buNone/>
            </a:pPr>
            <a:r>
              <a:rPr lang="hu-HU" sz="2400" dirty="0"/>
              <a:t>a) Preambulum</a:t>
            </a:r>
          </a:p>
          <a:p>
            <a:pPr marL="0" indent="0">
              <a:buNone/>
            </a:pPr>
            <a:r>
              <a:rPr lang="hu-HU" sz="2400" dirty="0"/>
              <a:t>b) Első </a:t>
            </a:r>
            <a:r>
              <a:rPr lang="hu-HU" sz="2400" dirty="0" smtClean="0"/>
              <a:t>rész: Alapelvek + uniós hatáskörök + c) Második rész: Megkülönböztetés </a:t>
            </a:r>
            <a:r>
              <a:rPr lang="hu-HU" sz="2400" dirty="0"/>
              <a:t>tilalma és az uniós polgárság</a:t>
            </a:r>
          </a:p>
          <a:p>
            <a:pPr marL="0" indent="0">
              <a:buNone/>
            </a:pPr>
            <a:r>
              <a:rPr lang="hu-HU" sz="2400" dirty="0"/>
              <a:t>d) Harmadik </a:t>
            </a:r>
            <a:r>
              <a:rPr lang="hu-HU" sz="2400" dirty="0" smtClean="0"/>
              <a:t>rész: Az </a:t>
            </a:r>
            <a:r>
              <a:rPr lang="hu-HU" sz="2400" dirty="0"/>
              <a:t>Unió belső politikái és tevékenységei</a:t>
            </a:r>
          </a:p>
          <a:p>
            <a:pPr marL="0" indent="0">
              <a:buNone/>
            </a:pPr>
            <a:r>
              <a:rPr lang="hu-HU" sz="2400" dirty="0" smtClean="0"/>
              <a:t>e</a:t>
            </a:r>
            <a:r>
              <a:rPr lang="hu-HU" sz="2400" dirty="0"/>
              <a:t>) Negyedik </a:t>
            </a:r>
            <a:r>
              <a:rPr lang="hu-HU" sz="2400" dirty="0" smtClean="0"/>
              <a:t>rész: A </a:t>
            </a:r>
            <a:r>
              <a:rPr lang="hu-HU" sz="2400" dirty="0"/>
              <a:t>tengerentúli országok és területek társulása</a:t>
            </a:r>
          </a:p>
          <a:p>
            <a:pPr marL="0" indent="0">
              <a:buNone/>
            </a:pPr>
            <a:r>
              <a:rPr lang="hu-HU" sz="2400" dirty="0"/>
              <a:t>f) Ötödik </a:t>
            </a:r>
            <a:r>
              <a:rPr lang="hu-HU" sz="2400" dirty="0" smtClean="0"/>
              <a:t>rész: Az Unió külső tevékenysége</a:t>
            </a:r>
          </a:p>
          <a:p>
            <a:pPr marL="0" indent="0">
              <a:buNone/>
            </a:pPr>
            <a:r>
              <a:rPr lang="hu-HU" sz="2400" dirty="0" smtClean="0"/>
              <a:t>g</a:t>
            </a:r>
            <a:r>
              <a:rPr lang="hu-HU" sz="2400" dirty="0"/>
              <a:t>) Hatodik </a:t>
            </a:r>
            <a:r>
              <a:rPr lang="hu-HU" sz="2400" dirty="0" smtClean="0"/>
              <a:t>rész: Intézményi </a:t>
            </a:r>
            <a:r>
              <a:rPr lang="hu-HU" sz="2400" dirty="0"/>
              <a:t>és pénzügyi rendelkezések</a:t>
            </a:r>
          </a:p>
          <a:p>
            <a:pPr marL="0" indent="0">
              <a:buNone/>
            </a:pPr>
            <a:r>
              <a:rPr lang="hu-HU" sz="2400" dirty="0" smtClean="0"/>
              <a:t>h</a:t>
            </a:r>
            <a:r>
              <a:rPr lang="hu-HU" sz="2400" dirty="0"/>
              <a:t>) Hetedik </a:t>
            </a:r>
            <a:r>
              <a:rPr lang="hu-HU" sz="2400" dirty="0" smtClean="0"/>
              <a:t>rész: Általános </a:t>
            </a:r>
            <a:r>
              <a:rPr lang="hu-HU" sz="2400" dirty="0"/>
              <a:t>és </a:t>
            </a:r>
            <a:r>
              <a:rPr lang="hu-HU" sz="2400" dirty="0" err="1"/>
              <a:t>zárő</a:t>
            </a:r>
            <a:r>
              <a:rPr lang="hu-HU" sz="2400" dirty="0"/>
              <a:t> rendelkezések </a:t>
            </a:r>
          </a:p>
          <a:p>
            <a:pPr marL="0" indent="0">
              <a:buNone/>
            </a:pPr>
            <a:r>
              <a:rPr lang="hu-HU" sz="2400" dirty="0" smtClean="0"/>
              <a:t>Korábbi EK Szerződés rendszerét vette át + több területátkerült </a:t>
            </a:r>
            <a:r>
              <a:rPr lang="hu-HU" sz="2400" dirty="0" err="1" smtClean="0"/>
              <a:t>szupranacionális</a:t>
            </a:r>
            <a:r>
              <a:rPr lang="hu-HU" sz="2400" dirty="0" smtClean="0"/>
              <a:t> szabályozási keretbe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10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err="1" smtClean="0">
                <a:solidFill>
                  <a:srgbClr val="C00000"/>
                </a:solidFill>
              </a:rPr>
              <a:t>EUSz</a:t>
            </a:r>
            <a:r>
              <a:rPr lang="hu-HU" b="1" dirty="0" smtClean="0">
                <a:solidFill>
                  <a:srgbClr val="C00000"/>
                </a:solidFill>
              </a:rPr>
              <a:t>. + EUMSZ. jegyzőkönyvei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Szerkezetileg kiegészítő jegyzőkönyvek </a:t>
            </a:r>
            <a:r>
              <a:rPr lang="hu-HU" sz="2500" dirty="0" smtClean="0"/>
              <a:t>rendszere (37 db): </a:t>
            </a:r>
          </a:p>
          <a:p>
            <a:r>
              <a:rPr lang="hu-HU" sz="2500" dirty="0" smtClean="0"/>
              <a:t>Tematikailag: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500" dirty="0" smtClean="0"/>
              <a:t>speciális rendelkezések nemzeti parlamentek szerepéről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500" dirty="0" smtClean="0"/>
              <a:t>szubszidiaritás és arányosság elveiről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500" dirty="0" err="1" smtClean="0"/>
              <a:t>KBER-ről</a:t>
            </a:r>
            <a:endParaRPr lang="hu-HU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500" dirty="0" smtClean="0"/>
              <a:t>Konvergencia-kritériumokról és </a:t>
            </a:r>
            <a:r>
              <a:rPr lang="hu-HU" sz="2500" dirty="0" err="1" smtClean="0"/>
              <a:t>eurocsoportról</a:t>
            </a:r>
            <a:endParaRPr lang="hu-HU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500" dirty="0" smtClean="0"/>
              <a:t>egyes tagállamokra vonatkozó speciális rendelkezésekről</a:t>
            </a:r>
            <a:endParaRPr lang="hu-HU" sz="2500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8697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EUMSZ. mellékletei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I. melléklet: az Európai Unió működéséről szóló szerződés 38. cikkében hivatkozott lista </a:t>
            </a:r>
          </a:p>
          <a:p>
            <a:r>
              <a:rPr lang="hu-HU" sz="2800" dirty="0"/>
              <a:t>II. melléklet: Tengerentúli országok és területek, amelyekre az Európai Unió működéséről szóló szerződés negyedik részének rendelkezéseit kell alkalmazni </a:t>
            </a:r>
          </a:p>
          <a:p>
            <a:pPr marL="0" indent="0">
              <a:buNone/>
            </a:pPr>
            <a:endParaRPr lang="hu-HU" sz="2500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3087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EUMSZ. nyilatkozatok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/>
              <a:t>A Lisszaboni Szerződést elfogadó kormányközi konferencia zárónyilatkozatához is csatolásra kerültek különböző Nyilatkozatok. Ezek vonatkozhatnak </a:t>
            </a:r>
          </a:p>
          <a:p>
            <a:r>
              <a:rPr lang="hu-HU" sz="2800" dirty="0"/>
              <a:t>a) </a:t>
            </a:r>
            <a:r>
              <a:rPr lang="hu-HU" sz="2800" dirty="0" err="1"/>
              <a:t>a</a:t>
            </a:r>
            <a:r>
              <a:rPr lang="hu-HU" sz="2800" dirty="0"/>
              <a:t> </a:t>
            </a:r>
            <a:r>
              <a:rPr lang="hu-HU" sz="2800" u="sng" dirty="0"/>
              <a:t>Szerződések egyes rendelkezéseire </a:t>
            </a:r>
            <a:r>
              <a:rPr lang="hu-HU" sz="2800" dirty="0" smtClean="0"/>
              <a:t>(pl. hatáskörök elhatárolásáról; uniós jog elsőbbségéről)</a:t>
            </a:r>
            <a:endParaRPr lang="hu-HU" sz="2800" dirty="0"/>
          </a:p>
          <a:p>
            <a:r>
              <a:rPr lang="hu-HU" sz="2800" dirty="0"/>
              <a:t>b) a Szerződésekhez csatolt </a:t>
            </a:r>
            <a:r>
              <a:rPr lang="hu-HU" sz="2800" u="sng" dirty="0" smtClean="0"/>
              <a:t>Jegyzőkönyvekre</a:t>
            </a:r>
          </a:p>
          <a:p>
            <a:r>
              <a:rPr lang="hu-HU" sz="2800" dirty="0" smtClean="0"/>
              <a:t>(pl. schengeni vívmányokról)</a:t>
            </a:r>
            <a:endParaRPr lang="hu-HU" sz="2800" dirty="0"/>
          </a:p>
          <a:p>
            <a:r>
              <a:rPr lang="hu-HU" sz="2800" dirty="0"/>
              <a:t>c) és külön szokás kezelni a </a:t>
            </a:r>
            <a:r>
              <a:rPr lang="hu-HU" sz="2800" u="sng" dirty="0"/>
              <a:t>tagállamok nyilatkozatait</a:t>
            </a:r>
            <a:endParaRPr lang="hu-HU" sz="2500" u="sng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878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362075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Elsődleges jogforrások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26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III) Alapjogi </a:t>
            </a:r>
            <a:r>
              <a:rPr lang="hu-HU" b="1" dirty="0" smtClean="0">
                <a:solidFill>
                  <a:srgbClr val="C00000"/>
                </a:solidFill>
              </a:rPr>
              <a:t>Charta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EU </a:t>
            </a:r>
            <a:r>
              <a:rPr lang="hu-HU" b="1" dirty="0" smtClean="0"/>
              <a:t>első alapjogi katalógusa</a:t>
            </a:r>
            <a:r>
              <a:rPr lang="hu-HU" dirty="0" smtClean="0"/>
              <a:t>, így legitimációs bázis is</a:t>
            </a:r>
          </a:p>
          <a:p>
            <a:r>
              <a:rPr lang="hu-HU" b="1" dirty="0" smtClean="0"/>
              <a:t>2000 decemberében Nizzában </a:t>
            </a:r>
            <a:r>
              <a:rPr lang="hu-HU" dirty="0" smtClean="0"/>
              <a:t>írták alá, de csak ünnepélyes nyilatkozata 3 EU intézménynek, majd </a:t>
            </a:r>
            <a:r>
              <a:rPr lang="hu-HU" dirty="0" err="1" smtClean="0"/>
              <a:t>LSz</a:t>
            </a:r>
            <a:r>
              <a:rPr lang="hu-HU" dirty="0" smtClean="0"/>
              <a:t>. </a:t>
            </a:r>
            <a:r>
              <a:rPr lang="hu-HU" b="1" dirty="0" smtClean="0"/>
              <a:t>szerződési rangra</a:t>
            </a:r>
            <a:r>
              <a:rPr lang="hu-HU" dirty="0" smtClean="0"/>
              <a:t> emelkedett</a:t>
            </a:r>
          </a:p>
          <a:p>
            <a:r>
              <a:rPr lang="hu-HU" b="1" dirty="0" smtClean="0"/>
              <a:t>Tartalmilag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Klasszikus szabadságjogokat</a:t>
            </a:r>
          </a:p>
          <a:p>
            <a:pPr lvl="1"/>
            <a:r>
              <a:rPr lang="hu-HU" dirty="0" smtClean="0"/>
              <a:t>Gazdasági. szociális és kulturális jogokat</a:t>
            </a:r>
          </a:p>
          <a:p>
            <a:pPr lvl="1"/>
            <a:r>
              <a:rPr lang="hu-HU" dirty="0" smtClean="0"/>
              <a:t>Harmadik generációs jogokat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6538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Alapjogi Charta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fő </a:t>
            </a:r>
            <a:r>
              <a:rPr lang="hu-HU" sz="2800" dirty="0" smtClean="0"/>
              <a:t>részek: </a:t>
            </a:r>
            <a:endParaRPr lang="hu-HU" sz="2800" dirty="0" smtClean="0"/>
          </a:p>
          <a:p>
            <a:pPr marL="514350" indent="-514350">
              <a:buAutoNum type="alphaLcParenR"/>
            </a:pPr>
            <a:r>
              <a:rPr lang="hu-HU" sz="2800" dirty="0" smtClean="0"/>
              <a:t>Preambulum </a:t>
            </a:r>
          </a:p>
          <a:p>
            <a:pPr marL="514350" indent="-514350">
              <a:buAutoNum type="alphaLcParenR"/>
            </a:pPr>
            <a:r>
              <a:rPr lang="hu-HU" sz="2800" dirty="0" smtClean="0"/>
              <a:t>Méltóság </a:t>
            </a:r>
            <a:r>
              <a:rPr lang="hu-HU" sz="2800" dirty="0"/>
              <a:t>(I. </a:t>
            </a:r>
            <a:r>
              <a:rPr lang="hu-HU" sz="2800" dirty="0" smtClean="0"/>
              <a:t>cím)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c</a:t>
            </a:r>
            <a:r>
              <a:rPr lang="hu-HU" sz="2800" dirty="0"/>
              <a:t>) Szabadságok (II. </a:t>
            </a:r>
            <a:r>
              <a:rPr lang="hu-HU" sz="2800" dirty="0" smtClean="0"/>
              <a:t>cím)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d</a:t>
            </a:r>
            <a:r>
              <a:rPr lang="hu-HU" sz="2800" dirty="0"/>
              <a:t>) Egyenlőség (III. </a:t>
            </a:r>
            <a:r>
              <a:rPr lang="hu-HU" sz="2800" dirty="0" smtClean="0"/>
              <a:t>cím)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e</a:t>
            </a:r>
            <a:r>
              <a:rPr lang="hu-HU" sz="2800" dirty="0"/>
              <a:t>) Szolidaritás (IV. </a:t>
            </a:r>
            <a:r>
              <a:rPr lang="hu-HU" sz="2800" dirty="0" smtClean="0"/>
              <a:t>cím)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f</a:t>
            </a:r>
            <a:r>
              <a:rPr lang="hu-HU" sz="2800" dirty="0"/>
              <a:t>) A polgárok jogai (V. </a:t>
            </a:r>
            <a:r>
              <a:rPr lang="hu-HU" sz="2800" dirty="0" smtClean="0"/>
              <a:t>cím)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g</a:t>
            </a:r>
            <a:r>
              <a:rPr lang="hu-HU" sz="2800" dirty="0"/>
              <a:t>) </a:t>
            </a:r>
            <a:r>
              <a:rPr lang="hu-HU" sz="2800" dirty="0" err="1"/>
              <a:t>Igazszágszolgáltatás</a:t>
            </a:r>
            <a:r>
              <a:rPr lang="hu-HU" sz="2800" dirty="0"/>
              <a:t> (VI. cím</a:t>
            </a:r>
            <a:r>
              <a:rPr lang="hu-HU" sz="2800" dirty="0" smtClean="0"/>
              <a:t>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h</a:t>
            </a:r>
            <a:r>
              <a:rPr lang="hu-HU" sz="2800" dirty="0" smtClean="0"/>
              <a:t>) </a:t>
            </a:r>
            <a:r>
              <a:rPr lang="hu-HU" sz="2800" dirty="0"/>
              <a:t>A Charta értelmezésére és alkalmazására vonatkozó általános rendelkezések (VII. cím</a:t>
            </a:r>
            <a:r>
              <a:rPr lang="hu-HU" sz="2800" dirty="0" smtClean="0"/>
              <a:t>)</a:t>
            </a:r>
            <a:endParaRPr lang="hu-HU" sz="2800" dirty="0"/>
          </a:p>
          <a:p>
            <a:endParaRPr lang="hu-HU" sz="2500" u="sng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761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Alkalmazási </a:t>
            </a:r>
            <a:r>
              <a:rPr lang="hu-HU" b="1" dirty="0" smtClean="0">
                <a:solidFill>
                  <a:srgbClr val="C00000"/>
                </a:solidFill>
              </a:rPr>
              <a:t>köre (51. cikk)</a:t>
            </a:r>
            <a:endParaRPr lang="hu-HU" b="1" dirty="0" smtClean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b="1" dirty="0" smtClean="0"/>
              <a:t>EU</a:t>
            </a:r>
            <a:r>
              <a:rPr lang="hu-HU" dirty="0" smtClean="0"/>
              <a:t> intézményei szervei és </a:t>
            </a:r>
            <a:r>
              <a:rPr lang="hu-HU" b="1" dirty="0" smtClean="0"/>
              <a:t>tagállamok</a:t>
            </a:r>
            <a:r>
              <a:rPr lang="hu-HU" dirty="0" smtClean="0"/>
              <a:t> is (!)</a:t>
            </a:r>
          </a:p>
          <a:p>
            <a:pPr>
              <a:buFontTx/>
              <a:buChar char="-"/>
            </a:pPr>
            <a:r>
              <a:rPr lang="hu-HU" dirty="0" smtClean="0"/>
              <a:t>Törvény által korlátozás (lényeges tartalom nem) szükségesség és arányosság tesztje</a:t>
            </a:r>
          </a:p>
          <a:p>
            <a:pPr>
              <a:buFontTx/>
              <a:buChar char="-"/>
            </a:pPr>
            <a:r>
              <a:rPr lang="hu-HU" dirty="0" err="1" smtClean="0"/>
              <a:t>EJEE-nek</a:t>
            </a:r>
            <a:r>
              <a:rPr lang="hu-HU" dirty="0" smtClean="0"/>
              <a:t> megfelelő jogosultságok (azonosság és </a:t>
            </a:r>
            <a:r>
              <a:rPr lang="hu-HU" b="1" dirty="0" smtClean="0"/>
              <a:t>kiterjesztett védelem Unió joga alapján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b="1" dirty="0" smtClean="0"/>
              <a:t>Charta értelmezésére vonatkozó magyarázatokat </a:t>
            </a:r>
            <a:r>
              <a:rPr lang="hu-HU" dirty="0" smtClean="0"/>
              <a:t>figyelembe venni EU és tagállami bíróságoknak</a:t>
            </a:r>
          </a:p>
          <a:p>
            <a:pPr>
              <a:buFontTx/>
              <a:buChar char="-"/>
            </a:pPr>
            <a:r>
              <a:rPr lang="hu-HU" dirty="0" smtClean="0"/>
              <a:t>Szűkítő értelmezés tilalma</a:t>
            </a:r>
          </a:p>
          <a:p>
            <a:pPr>
              <a:buFontTx/>
              <a:buChar char="-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91961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Alkalmazási köre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b="1" dirty="0" smtClean="0"/>
              <a:t>DE: </a:t>
            </a:r>
            <a:r>
              <a:rPr lang="hu-HU" dirty="0" smtClean="0"/>
              <a:t>Charta</a:t>
            </a:r>
            <a:r>
              <a:rPr lang="hu-HU" b="1" dirty="0" smtClean="0"/>
              <a:t> nem hatáskör-bővítés </a:t>
            </a:r>
            <a:r>
              <a:rPr lang="hu-HU" dirty="0" smtClean="0"/>
              <a:t>alapja</a:t>
            </a:r>
          </a:p>
          <a:p>
            <a:pPr>
              <a:buFontTx/>
              <a:buChar char="-"/>
            </a:pPr>
            <a:r>
              <a:rPr lang="hu-HU" b="1" dirty="0" smtClean="0"/>
              <a:t>CÉL</a:t>
            </a:r>
            <a:r>
              <a:rPr lang="hu-HU" dirty="0" smtClean="0"/>
              <a:t>: léthatóvá tenni a meglévő alapjogok listáját</a:t>
            </a:r>
          </a:p>
          <a:p>
            <a:pPr>
              <a:buFontTx/>
              <a:buChar char="-"/>
            </a:pPr>
            <a:r>
              <a:rPr lang="hu-HU" dirty="0" err="1" smtClean="0"/>
              <a:t>EuB</a:t>
            </a:r>
            <a:r>
              <a:rPr lang="hu-HU" dirty="0" smtClean="0"/>
              <a:t> esetjoga kifejezetten kiterjedt:</a:t>
            </a:r>
          </a:p>
          <a:p>
            <a:pPr lvl="1">
              <a:buFontTx/>
              <a:buChar char="-"/>
            </a:pPr>
            <a:r>
              <a:rPr lang="hu-HU" i="1" dirty="0" err="1" smtClean="0"/>
              <a:t>Stauder</a:t>
            </a:r>
            <a:r>
              <a:rPr lang="hu-HU" dirty="0" smtClean="0"/>
              <a:t> (emberi jogok védelme közösségi jog ált. elve)</a:t>
            </a:r>
          </a:p>
          <a:p>
            <a:pPr lvl="1">
              <a:buFontTx/>
              <a:buChar char="-"/>
            </a:pPr>
            <a:r>
              <a:rPr lang="hu-HU" i="1" dirty="0" smtClean="0"/>
              <a:t>Rutili</a:t>
            </a:r>
            <a:r>
              <a:rPr lang="hu-HU" dirty="0" smtClean="0"/>
              <a:t> (</a:t>
            </a:r>
            <a:r>
              <a:rPr lang="hu-HU" dirty="0" err="1" smtClean="0"/>
              <a:t>EJEE-re</a:t>
            </a:r>
            <a:r>
              <a:rPr lang="hu-HU" dirty="0" smtClean="0"/>
              <a:t> való hivatkozás és egyre inkább EJEB esetjog is)</a:t>
            </a:r>
          </a:p>
          <a:p>
            <a:pPr lvl="1"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49026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EJEB és </a:t>
            </a:r>
            <a:r>
              <a:rPr lang="hu-HU" b="1" dirty="0" err="1" smtClean="0">
                <a:solidFill>
                  <a:srgbClr val="C00000"/>
                </a:solidFill>
              </a:rPr>
              <a:t>EuB</a:t>
            </a:r>
            <a:r>
              <a:rPr lang="hu-HU" b="1" dirty="0" smtClean="0">
                <a:solidFill>
                  <a:srgbClr val="C00000"/>
                </a:solidFill>
              </a:rPr>
              <a:t> joggyakorlatának kapcsolódási pontjai 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sz="2600" dirty="0" err="1" smtClean="0"/>
              <a:t>EUSz</a:t>
            </a:r>
            <a:r>
              <a:rPr lang="hu-HU" sz="2600" dirty="0" smtClean="0"/>
              <a:t>. 6. cikk (2) bekezdése (későbbi csatlakozás) alapján EJEB joggyakorlat kiemelkedő szerepe</a:t>
            </a:r>
          </a:p>
          <a:p>
            <a:pPr>
              <a:buFontTx/>
              <a:buChar char="-"/>
            </a:pPr>
            <a:r>
              <a:rPr lang="hu-HU" sz="2600" dirty="0" smtClean="0"/>
              <a:t>DE</a:t>
            </a:r>
            <a:r>
              <a:rPr lang="hu-HU" sz="2600" dirty="0" smtClean="0"/>
              <a:t>: PÁRHUZAMOSSÁG MEGLÉTE MÁIG </a:t>
            </a:r>
            <a:endParaRPr lang="hu-HU" sz="2600" dirty="0" smtClean="0"/>
          </a:p>
          <a:p>
            <a:pPr lvl="1">
              <a:buFontTx/>
              <a:buChar char="-"/>
            </a:pPr>
            <a:r>
              <a:rPr lang="hu-HU" sz="2600" dirty="0" smtClean="0"/>
              <a:t>Alapjogvédelmi vetületet </a:t>
            </a:r>
            <a:r>
              <a:rPr lang="hu-HU" sz="2600" b="1" dirty="0" smtClean="0"/>
              <a:t>nem feltétlenül követi </a:t>
            </a:r>
            <a:r>
              <a:rPr lang="hu-HU" sz="2600" dirty="0" err="1" smtClean="0"/>
              <a:t>EuB</a:t>
            </a:r>
            <a:r>
              <a:rPr lang="hu-HU" sz="2600" dirty="0" smtClean="0"/>
              <a:t> (ld. </a:t>
            </a:r>
            <a:r>
              <a:rPr lang="hu-HU" sz="2600" dirty="0" err="1" smtClean="0"/>
              <a:t>Grogan-ügyben</a:t>
            </a:r>
            <a:r>
              <a:rPr lang="hu-HU" sz="2600" dirty="0" smtClean="0"/>
              <a:t> hozott ítélet)</a:t>
            </a:r>
          </a:p>
          <a:p>
            <a:pPr lvl="1">
              <a:buFontTx/>
              <a:buChar char="-"/>
            </a:pPr>
            <a:r>
              <a:rPr lang="hu-HU" sz="2600" dirty="0" smtClean="0"/>
              <a:t>Problémás hatásköri esetek </a:t>
            </a:r>
          </a:p>
          <a:p>
            <a:pPr lvl="2">
              <a:buFontTx/>
              <a:buChar char="-"/>
            </a:pPr>
            <a:r>
              <a:rPr lang="hu-HU" sz="2600" dirty="0" smtClean="0"/>
              <a:t>irányelvnél eljár EJEB </a:t>
            </a:r>
          </a:p>
          <a:p>
            <a:pPr lvl="2">
              <a:buFontTx/>
              <a:buChar char="-"/>
            </a:pPr>
            <a:r>
              <a:rPr lang="hu-HU" sz="2600" b="1" dirty="0" err="1" smtClean="0"/>
              <a:t>Bosphorus-formula</a:t>
            </a:r>
            <a:r>
              <a:rPr lang="hu-HU" sz="2600" dirty="0" smtClean="0"/>
              <a:t> (egyenértékű EU alapjogvédelme EJEB nem vizsgálja tényállást, de nyilvánvaló sérelemnél igen)  = </a:t>
            </a:r>
            <a:r>
              <a:rPr lang="hu-HU" sz="2600" b="1" dirty="0" smtClean="0"/>
              <a:t>EGYENÉRTÉKŰ UNIÓS ALAPJOGVÉDELEM VÉLELME</a:t>
            </a:r>
          </a:p>
        </p:txBody>
      </p:sp>
      <p:pic>
        <p:nvPicPr>
          <p:cNvPr id="7" name="Kép 6" descr="EJ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48680"/>
            <a:ext cx="1524000" cy="1143000"/>
          </a:xfrm>
          <a:prstGeom prst="rect">
            <a:avLst/>
          </a:prstGeom>
        </p:spPr>
      </p:pic>
      <p:pic>
        <p:nvPicPr>
          <p:cNvPr id="8" name="Kép 7" descr="Cur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620688"/>
            <a:ext cx="1003176" cy="100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25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IV) </a:t>
            </a:r>
            <a:r>
              <a:rPr lang="hu-HU" b="1" dirty="0" smtClean="0">
                <a:solidFill>
                  <a:srgbClr val="C00000"/>
                </a:solidFill>
              </a:rPr>
              <a:t>Euratom </a:t>
            </a:r>
            <a:r>
              <a:rPr lang="hu-HU" b="1" dirty="0" smtClean="0">
                <a:solidFill>
                  <a:srgbClr val="C00000"/>
                </a:solidFill>
              </a:rPr>
              <a:t>Szerződés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/>
              <a:t>A Lisszaboni </a:t>
            </a:r>
            <a:r>
              <a:rPr lang="hu-HU" sz="2800" dirty="0" smtClean="0"/>
              <a:t>Szerződés viszonylag kis mértékben változtatott rajta, DE: </a:t>
            </a:r>
          </a:p>
          <a:p>
            <a:r>
              <a:rPr lang="hu-HU" sz="2800" dirty="0" smtClean="0"/>
              <a:t>DE: nem olvasztotta bele Lisszaboni </a:t>
            </a:r>
            <a:r>
              <a:rPr lang="hu-HU" sz="2800" dirty="0" err="1" smtClean="0"/>
              <a:t>Szerz</a:t>
            </a:r>
            <a:r>
              <a:rPr lang="hu-HU" sz="2800" dirty="0" smtClean="0"/>
              <a:t>. </a:t>
            </a:r>
            <a:r>
              <a:rPr lang="hu-HU" sz="2800" dirty="0" err="1" smtClean="0"/>
              <a:t>EUSz</a:t>
            </a:r>
            <a:r>
              <a:rPr lang="hu-HU" sz="2800" dirty="0" smtClean="0"/>
              <a:t>/</a:t>
            </a:r>
            <a:r>
              <a:rPr lang="hu-HU" sz="2800" dirty="0" err="1" smtClean="0"/>
              <a:t>EUMSz.-ba</a:t>
            </a:r>
            <a:endParaRPr lang="hu-H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TEVÉKENYSÉGFÜGGŐ hatály, amennyiben: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500" u="sng" dirty="0" smtClean="0"/>
              <a:t>NINCS külön szervezet/intézményrendszere </a:t>
            </a:r>
          </a:p>
          <a:p>
            <a:pPr marL="0" indent="0">
              <a:buNone/>
            </a:pPr>
            <a:r>
              <a:rPr lang="hu-HU" sz="2500" u="sng" dirty="0" smtClean="0"/>
              <a:t>+ </a:t>
            </a:r>
            <a:r>
              <a:rPr lang="hu-HU" sz="2800" dirty="0"/>
              <a:t>Euratom Ellátási Ügynökség a Bizottság felügyelete alatt </a:t>
            </a:r>
            <a:r>
              <a:rPr lang="hu-HU" sz="2800" dirty="0" smtClean="0"/>
              <a:t>(</a:t>
            </a:r>
            <a:r>
              <a:rPr lang="hu-HU" sz="2800" dirty="0" err="1" smtClean="0"/>
              <a:t>ellátásbiztosnság</a:t>
            </a:r>
            <a:r>
              <a:rPr lang="hu-HU" sz="2800" dirty="0" smtClean="0"/>
              <a:t>)</a:t>
            </a:r>
          </a:p>
          <a:p>
            <a:pPr marL="0" indent="0">
              <a:buNone/>
            </a:pPr>
            <a:r>
              <a:rPr lang="hu-HU" sz="2800" u="sng" dirty="0" smtClean="0"/>
              <a:t>+ </a:t>
            </a:r>
            <a:r>
              <a:rPr lang="hu-HU" sz="2800" dirty="0"/>
              <a:t>Biztosítéki Ellenőrzési </a:t>
            </a:r>
            <a:r>
              <a:rPr lang="hu-HU" sz="2800" dirty="0" smtClean="0"/>
              <a:t>Hivatal (feladatok/</a:t>
            </a:r>
            <a:r>
              <a:rPr lang="hu-HU" sz="2800" dirty="0" err="1" smtClean="0"/>
              <a:t>követelm</a:t>
            </a:r>
            <a:r>
              <a:rPr lang="hu-HU" sz="2800" dirty="0" smtClean="0"/>
              <a:t>. megvalósításának ellenőrzése)</a:t>
            </a:r>
            <a:endParaRPr lang="hu-HU" sz="2500" u="sng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0900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Euratom Szerződés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smtClean="0"/>
              <a:t>Szerkezetileg:</a:t>
            </a:r>
          </a:p>
          <a:p>
            <a:pPr marL="0" indent="0">
              <a:buNone/>
            </a:pPr>
            <a:r>
              <a:rPr lang="hu-HU" sz="2400" dirty="0"/>
              <a:t>a) </a:t>
            </a:r>
            <a:r>
              <a:rPr lang="hu-HU" sz="2400" dirty="0" err="1"/>
              <a:t>A</a:t>
            </a:r>
            <a:r>
              <a:rPr lang="hu-HU" sz="2400" dirty="0"/>
              <a:t> Közösség feladatai (1. cím)</a:t>
            </a:r>
          </a:p>
          <a:p>
            <a:pPr marL="0" indent="0">
              <a:buNone/>
            </a:pPr>
            <a:r>
              <a:rPr lang="hu-HU" sz="2400" dirty="0"/>
              <a:t>b) A fejlődés előmozdítása az atomenergia területén (II. cím, egységei: kutatás-fejlesztés, ismeretek terjesztése, egészségvédelem, beruházások, közös vállalkozások, ellátás, biztosítéki ellenőrzés, tulajdonjogrendszer, közös nukleáris piac és külkapcsolatok)</a:t>
            </a:r>
          </a:p>
          <a:p>
            <a:pPr marL="0" indent="0">
              <a:buNone/>
            </a:pPr>
            <a:r>
              <a:rPr lang="hu-HU" sz="2400" dirty="0"/>
              <a:t>c) Intézményi és pénzügyi rendelkezések (III. cím)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d</a:t>
            </a:r>
            <a:r>
              <a:rPr lang="hu-HU" sz="2400" dirty="0"/>
              <a:t>) Különös pénzügyi rendelkezések (IV. cím)</a:t>
            </a:r>
          </a:p>
          <a:p>
            <a:pPr marL="0" indent="0">
              <a:buNone/>
            </a:pPr>
            <a:r>
              <a:rPr lang="hu-HU" sz="2400" dirty="0"/>
              <a:t>e) Általános rendelkezések  (V. cím)</a:t>
            </a:r>
          </a:p>
          <a:p>
            <a:pPr marL="0" indent="0">
              <a:buNone/>
            </a:pPr>
            <a:r>
              <a:rPr lang="hu-HU" sz="2400" dirty="0"/>
              <a:t>f) Záró rendelkezések (VI. cím) </a:t>
            </a:r>
          </a:p>
          <a:p>
            <a:pPr marL="0" indent="0">
              <a:buNone/>
            </a:pPr>
            <a:r>
              <a:rPr lang="hu-HU" sz="2500" u="sng" dirty="0" smtClean="0"/>
              <a:t>+ Mellékletek és Jegyzőkönyvek</a:t>
            </a:r>
            <a:endParaRPr lang="hu-HU" sz="2500" u="sng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4905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Euratom Közösség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smtClean="0"/>
              <a:t>Feladatai:</a:t>
            </a:r>
          </a:p>
          <a:p>
            <a:pPr marL="0" indent="0">
              <a:buNone/>
            </a:pPr>
            <a:r>
              <a:rPr lang="hu-HU" sz="1500" dirty="0"/>
              <a:t>a) </a:t>
            </a:r>
            <a:r>
              <a:rPr lang="hu-HU" sz="1500" u="sng" dirty="0"/>
              <a:t>előmozdítja</a:t>
            </a:r>
            <a:r>
              <a:rPr lang="hu-HU" sz="1500" dirty="0"/>
              <a:t> a kutatást, és biztosítja a műszaki ismeretek terjesztését</a:t>
            </a:r>
            <a:r>
              <a:rPr lang="hu-HU" sz="1500" dirty="0" smtClean="0"/>
              <a:t>; (ÁLT. ÖSZTÖNZÉS)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b) a lakosság és a munkavállalók egészségének védelme érdekében </a:t>
            </a:r>
            <a:r>
              <a:rPr lang="hu-HU" sz="1500" u="sng" dirty="0"/>
              <a:t>egységes biztonsági előírásokat állapít meg</a:t>
            </a:r>
            <a:r>
              <a:rPr lang="hu-HU" sz="1500" dirty="0"/>
              <a:t>, és gondoskodik azok alkalmazásáról</a:t>
            </a:r>
            <a:r>
              <a:rPr lang="hu-HU" sz="1500" dirty="0" smtClean="0"/>
              <a:t>; (ÖNÁLLÓ/EGYSÉGES SZABÁLYOZÓ)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c) </a:t>
            </a:r>
            <a:r>
              <a:rPr lang="hu-HU" sz="1500" u="sng" dirty="0"/>
              <a:t>elősegíti a beruházásokat</a:t>
            </a:r>
            <a:r>
              <a:rPr lang="hu-HU" sz="1500" dirty="0"/>
              <a:t>, és — különösen a vállalkozások kezdeményezéseinek támogatásával — biztosítja a Közösségben az atomenergia alkalmazásának fejlesztéséhez szükséges alapvető létesítmények megteremtését</a:t>
            </a:r>
            <a:r>
              <a:rPr lang="hu-HU" sz="1500" dirty="0" smtClean="0"/>
              <a:t>; (BERUHÁZÁSÖSZTÖNZÉS)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d) gondoskodik a Közösség </a:t>
            </a:r>
            <a:r>
              <a:rPr lang="hu-HU" sz="1500" u="sng" dirty="0"/>
              <a:t>összes felhasználójának megfelelő érccel és hasadóanyaggal való rendszeres és méltányos ellátásáról</a:t>
            </a:r>
            <a:r>
              <a:rPr lang="hu-HU" sz="1500" dirty="0" smtClean="0"/>
              <a:t>; (ELLÁTÁSBIZTONSÁG)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e) megfelelő felügyelet révén biztosítja, hogy a nukleáris anyagokat </a:t>
            </a:r>
            <a:r>
              <a:rPr lang="hu-HU" sz="1500" u="sng" dirty="0"/>
              <a:t>kizárólag az előírt célokra használják fel</a:t>
            </a:r>
            <a:r>
              <a:rPr lang="hu-HU" sz="1500" dirty="0" smtClean="0"/>
              <a:t>; (KETTŐS RENDELTETÉS)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f) gyakorolja a különleges hasadóanyagok tekintetében</a:t>
            </a:r>
            <a:r>
              <a:rPr lang="hu-HU" sz="1500" u="sng" dirty="0"/>
              <a:t> ráruházott tulajdonjogot</a:t>
            </a:r>
            <a:r>
              <a:rPr lang="hu-HU" sz="1500" dirty="0" smtClean="0"/>
              <a:t>; (TULAJDONOS)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g) a különleges anyagok és felszerelések közös piacának megteremtésével, az atomenergia területén történő beruházások részére a szabad tőkemozgás biztosítása és a szakemberek Közösségen belüli szabad munkavállalásának megvalósítása révén kiterjedt felvevőpiacot és a legjobb műszaki létesítményekhez való hozzáférést biztosít</a:t>
            </a:r>
            <a:r>
              <a:rPr lang="hu-HU" sz="1500" dirty="0" smtClean="0"/>
              <a:t>; (BELSŐ/KÖZÖS PIAC)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h) a többi országgal és a nemzetközi szervezetekkel kiépíti azokat a kapcsolatokat, amelyek előmozdítják az atomenergia békés célú alkalmazásának fejlesztését</a:t>
            </a:r>
            <a:r>
              <a:rPr lang="hu-HU" sz="1500" dirty="0" smtClean="0"/>
              <a:t>. (KÜLÜGYI TEVÉKENYSÉG)</a:t>
            </a:r>
            <a:endParaRPr lang="hu-HU" sz="15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49151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Szerződések hatálya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/>
              <a:t>Időbeli hatály: </a:t>
            </a:r>
            <a:endParaRPr lang="hu-HU" sz="2400" dirty="0"/>
          </a:p>
          <a:p>
            <a:r>
              <a:rPr lang="hu-HU" sz="2400" dirty="0" smtClean="0"/>
              <a:t>határozatlan időre kötötték, kivéve ESZAK 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Területi hatály: </a:t>
            </a:r>
          </a:p>
          <a:p>
            <a:r>
              <a:rPr lang="hu-HU" sz="2400" dirty="0" smtClean="0"/>
              <a:t>ld. erre vonatkozó speciális rendelkezéseket (Tenderen túli területek stb.)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Személyi hatály:</a:t>
            </a:r>
          </a:p>
          <a:p>
            <a:r>
              <a:rPr lang="hu-HU" sz="2400" dirty="0" smtClean="0"/>
              <a:t>integrációtörténet előrehaladtával veszít nemzetközi szerződési jellegéből (egyének is alanyai lesznek)</a:t>
            </a:r>
          </a:p>
        </p:txBody>
      </p:sp>
    </p:spTree>
    <p:extLst>
      <p:ext uri="{BB962C8B-B14F-4D97-AF65-F5344CB8AC3E}">
        <p14:creationId xmlns:p14="http://schemas.microsoft.com/office/powerpoint/2010/main" val="2694455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</a:rPr>
              <a:t>Felülvizsgálati eljárások és döntéshozatali (jogalkotási) rend 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b="1" dirty="0" smtClean="0"/>
              <a:t>Rendes eljárás</a:t>
            </a:r>
            <a:r>
              <a:rPr lang="hu-HU" sz="2200" dirty="0" smtClean="0"/>
              <a:t>: tagállami kormányok képviselőinek konferenciája + hatályba lépés (tagállam az alkotmányos követelményeivel összhangban megerősítette)</a:t>
            </a:r>
          </a:p>
          <a:p>
            <a:pPr algn="just"/>
            <a:r>
              <a:rPr lang="hu-HU" sz="2200" dirty="0" smtClean="0"/>
              <a:t>Elsődleges </a:t>
            </a:r>
            <a:r>
              <a:rPr lang="hu-HU" sz="2200" dirty="0"/>
              <a:t>jog részét képező Szerződések </a:t>
            </a:r>
            <a:r>
              <a:rPr lang="hu-HU" sz="2200" dirty="0" smtClean="0"/>
              <a:t>kiterjesztette RJE (rendes jogalkotási eljárást) és minősített többségi szavazást, de érzékeny területeken is </a:t>
            </a:r>
            <a:r>
              <a:rPr lang="hu-HU" sz="2200" dirty="0" err="1" smtClean="0"/>
              <a:t>LSz</a:t>
            </a:r>
            <a:r>
              <a:rPr lang="hu-HU" sz="2200" dirty="0" smtClean="0"/>
              <a:t>. klauzulákat vezetett be</a:t>
            </a:r>
            <a:endParaRPr lang="hu-HU" sz="2200" dirty="0"/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Passerelle-klauzulák</a:t>
            </a:r>
            <a:r>
              <a:rPr lang="hu-HU" dirty="0" smtClean="0"/>
              <a:t> (áthidaló </a:t>
            </a:r>
            <a:r>
              <a:rPr lang="hu-HU" dirty="0" err="1" smtClean="0"/>
              <a:t>kaluzulák</a:t>
            </a:r>
            <a:r>
              <a:rPr lang="hu-H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Vészfékzáradékok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Gyorsító klauzulák</a:t>
            </a:r>
          </a:p>
          <a:p>
            <a:pPr marL="514350" indent="-51435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9359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Elsődleges jogforrások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Alapító Szerződések és azok módosításai </a:t>
            </a:r>
          </a:p>
          <a:p>
            <a:r>
              <a:rPr lang="hu-HU" dirty="0" smtClean="0"/>
              <a:t>Csatlakozási Szerződések </a:t>
            </a:r>
          </a:p>
          <a:p>
            <a:r>
              <a:rPr lang="hu-HU" dirty="0" smtClean="0"/>
              <a:t>Szerződések hatályos rendszere:</a:t>
            </a:r>
          </a:p>
          <a:p>
            <a:pPr lvl="1"/>
            <a:r>
              <a:rPr lang="hu-HU" dirty="0" err="1" smtClean="0"/>
              <a:t>EUMSz</a:t>
            </a:r>
            <a:r>
              <a:rPr lang="hu-HU" dirty="0" smtClean="0"/>
              <a:t>. (korábbi EK-Szerződés)</a:t>
            </a:r>
          </a:p>
          <a:p>
            <a:pPr lvl="1"/>
            <a:r>
              <a:rPr lang="hu-HU" dirty="0" err="1" smtClean="0"/>
              <a:t>EUSz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Alapjogi Charta</a:t>
            </a:r>
          </a:p>
          <a:p>
            <a:pPr lvl="1"/>
            <a:r>
              <a:rPr lang="hu-HU" dirty="0" err="1" smtClean="0"/>
              <a:t>Euratom-Szerződés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Korábbi általános jogelvek (Egyenlőség/Jogbiztonság)?</a:t>
            </a:r>
          </a:p>
        </p:txBody>
      </p:sp>
    </p:spTree>
    <p:extLst>
      <p:ext uri="{BB962C8B-B14F-4D97-AF65-F5344CB8AC3E}">
        <p14:creationId xmlns:p14="http://schemas.microsoft.com/office/powerpoint/2010/main" val="3850236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b="1" dirty="0" err="1" smtClean="0">
                <a:solidFill>
                  <a:srgbClr val="C00000"/>
                </a:solidFill>
              </a:rPr>
              <a:t>Passerelle-klauzulák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(áthidaló </a:t>
            </a:r>
            <a:r>
              <a:rPr lang="hu-HU" b="1" dirty="0" err="1" smtClean="0">
                <a:solidFill>
                  <a:srgbClr val="C00000"/>
                </a:solidFill>
              </a:rPr>
              <a:t>kaluzulák</a:t>
            </a:r>
            <a:r>
              <a:rPr lang="hu-HU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hu-HU" sz="2400" dirty="0" smtClean="0"/>
              <a:t>Formális szerződésmódosítás nélkül eltérés a meghatározott eljárási rendtől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Általános</a:t>
            </a:r>
          </a:p>
          <a:p>
            <a:pPr marL="514350" indent="-514350">
              <a:buFontTx/>
              <a:buChar char="-"/>
            </a:pPr>
            <a:r>
              <a:rPr lang="hu-HU" sz="2400" dirty="0" smtClean="0"/>
              <a:t>Minden szakpolitikai területen </a:t>
            </a:r>
          </a:p>
          <a:p>
            <a:pPr marL="514350" indent="-514350">
              <a:buFontTx/>
              <a:buChar char="-"/>
            </a:pPr>
            <a:r>
              <a:rPr lang="hu-HU" sz="2400" dirty="0" smtClean="0"/>
              <a:t>DE Európai Tanácsnak egyhangúlag kell döntenie </a:t>
            </a:r>
          </a:p>
          <a:p>
            <a:pPr marL="514350" indent="-514350">
              <a:buNone/>
            </a:pPr>
            <a:r>
              <a:rPr lang="hu-HU" sz="2400" b="1" dirty="0" smtClean="0"/>
              <a:t>2. Egyedi</a:t>
            </a:r>
          </a:p>
          <a:p>
            <a:pPr marL="514350" indent="-514350">
              <a:buFontTx/>
              <a:buChar char="-"/>
            </a:pPr>
            <a:r>
              <a:rPr lang="hu-HU" sz="2400" b="1" dirty="0" smtClean="0"/>
              <a:t>Csak meghatározott területeken (KKBP, MFF stb.)</a:t>
            </a:r>
          </a:p>
          <a:p>
            <a:pPr marL="514350" indent="-514350">
              <a:buFontTx/>
              <a:buChar char="-"/>
            </a:pPr>
            <a:r>
              <a:rPr lang="hu-HU" sz="2400" dirty="0" smtClean="0"/>
              <a:t>Európai Tanácsnak vagy Tanács egyhangúlag dönt erről határozatában</a:t>
            </a:r>
          </a:p>
          <a:p>
            <a:pPr marL="514350" indent="-514350">
              <a:buFontTx/>
              <a:buChar char="-"/>
            </a:pPr>
            <a:endParaRPr lang="hu-HU" sz="2400" b="1" dirty="0" smtClean="0"/>
          </a:p>
          <a:p>
            <a:pPr marL="514350" indent="-514350">
              <a:buFontTx/>
              <a:buChar char="-"/>
            </a:pPr>
            <a:endParaRPr lang="hu-H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1901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b="1" dirty="0" smtClean="0">
                <a:solidFill>
                  <a:srgbClr val="C00000"/>
                </a:solidFill>
              </a:rPr>
              <a:t>Vészfékzáradékok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b="1" dirty="0" smtClean="0"/>
              <a:t>Rendes jogalkotási eljárás adott szakpolitikákra egyhangúság helyett, de vannak vészfékek helyettük</a:t>
            </a:r>
          </a:p>
          <a:p>
            <a:pPr algn="just"/>
            <a:r>
              <a:rPr lang="hu-HU" sz="2200" b="1" dirty="0" smtClean="0"/>
              <a:t>Csak meghatározott szakpolitikai kérdésekben:</a:t>
            </a:r>
          </a:p>
          <a:p>
            <a:pPr lvl="1" algn="just"/>
            <a:r>
              <a:rPr lang="hu-HU" sz="1800" dirty="0" smtClean="0"/>
              <a:t>Migráns munkavállalók szociális biztonsági rendszerét összehangoló intézkedések</a:t>
            </a:r>
          </a:p>
          <a:p>
            <a:pPr lvl="1" algn="just"/>
            <a:r>
              <a:rPr lang="hu-HU" sz="1800" dirty="0" smtClean="0"/>
              <a:t>Büntetőügyekben igazságügyi együttműködés</a:t>
            </a:r>
          </a:p>
          <a:p>
            <a:pPr lvl="1" algn="just"/>
            <a:r>
              <a:rPr lang="hu-HU" sz="1800" dirty="0" smtClean="0"/>
              <a:t>Bizonyos bűncselekményekre közös szabályok felállítása </a:t>
            </a:r>
          </a:p>
          <a:p>
            <a:pPr algn="just"/>
            <a:r>
              <a:rPr lang="hu-HU" sz="2200" b="1" dirty="0" smtClean="0"/>
              <a:t>Tagállam behúzná a vészféket </a:t>
            </a:r>
            <a:r>
              <a:rPr lang="hu-HU" sz="2200" dirty="0" smtClean="0"/>
              <a:t>(jogszabálytervezet sérti szociális ellátórendszert, büntetőjogi alapelveit)</a:t>
            </a:r>
          </a:p>
          <a:p>
            <a:pPr algn="just"/>
            <a:r>
              <a:rPr lang="hu-HU" dirty="0" smtClean="0"/>
              <a:t>Európai Tanácshoz fordul tagállam </a:t>
            </a:r>
          </a:p>
          <a:p>
            <a:pPr lvl="1" algn="just"/>
            <a:r>
              <a:rPr lang="hu-HU" dirty="0" smtClean="0"/>
              <a:t>Visszakerül Tanácshoz</a:t>
            </a:r>
          </a:p>
          <a:p>
            <a:pPr lvl="1" algn="just"/>
            <a:r>
              <a:rPr lang="hu-HU" dirty="0" smtClean="0"/>
              <a:t>Új javaslatot is kérhet Bizottságtól</a:t>
            </a:r>
          </a:p>
        </p:txBody>
      </p:sp>
    </p:spTree>
    <p:extLst>
      <p:ext uri="{BB962C8B-B14F-4D97-AF65-F5344CB8AC3E}">
        <p14:creationId xmlns:p14="http://schemas.microsoft.com/office/powerpoint/2010/main" val="3008258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b="1" dirty="0" smtClean="0">
                <a:solidFill>
                  <a:srgbClr val="C00000"/>
                </a:solidFill>
              </a:rPr>
              <a:t>Gyorsító klauzulák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b="1" dirty="0" smtClean="0"/>
              <a:t>Megerősített együttműködés (tagállamok között)</a:t>
            </a:r>
            <a:r>
              <a:rPr lang="hu-HU" sz="2200" dirty="0" smtClean="0"/>
              <a:t> főszabálytól való eltérésre van lehetőség </a:t>
            </a:r>
          </a:p>
          <a:p>
            <a:pPr algn="just"/>
            <a:r>
              <a:rPr lang="hu-HU" sz="2200" b="1" dirty="0" smtClean="0"/>
              <a:t>Speciális szakpolitikai </a:t>
            </a:r>
            <a:r>
              <a:rPr lang="hu-HU" sz="2200" dirty="0" smtClean="0"/>
              <a:t>területeken</a:t>
            </a:r>
          </a:p>
          <a:p>
            <a:pPr algn="just"/>
            <a:r>
              <a:rPr lang="hu-HU" sz="2200" dirty="0" smtClean="0"/>
              <a:t>3 fő intézmény csak tájékoztatást kap</a:t>
            </a:r>
            <a:r>
              <a:rPr lang="hu-HU" sz="2200" b="1" dirty="0" smtClean="0"/>
              <a:t> szándékról</a:t>
            </a:r>
          </a:p>
          <a:p>
            <a:pPr algn="just"/>
            <a:endParaRPr lang="hu-HU" dirty="0" smtClean="0"/>
          </a:p>
          <a:p>
            <a:pPr marL="514350" indent="-51435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5227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294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Alapítószerződések </a:t>
            </a:r>
            <a:r>
              <a:rPr lang="hu-HU" b="1" dirty="0" smtClean="0">
                <a:solidFill>
                  <a:srgbClr val="C00000"/>
                </a:solidFill>
              </a:rPr>
              <a:t>és Csatlakozási </a:t>
            </a:r>
            <a:r>
              <a:rPr lang="hu-HU" b="1" dirty="0" smtClean="0">
                <a:solidFill>
                  <a:srgbClr val="C00000"/>
                </a:solidFill>
              </a:rPr>
              <a:t>szerződések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Jogtörténetileg: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Párizsi Szerződés (ESZAK)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Római Szerződés (+EURATOM+EGK)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Fúziós Szerződés: (Európai Közösségek összefogja: ESZAK+EURATOM+EGK)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Egységes Európai Okmány: (KKBP kezdeti lépései)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Maastrichti Szerződés (3 pillér: + Bel és igazságügy + közös </a:t>
            </a:r>
            <a:r>
              <a:rPr lang="hu-HU" sz="2400" dirty="0" err="1" smtClean="0"/>
              <a:t>kül-</a:t>
            </a:r>
            <a:r>
              <a:rPr lang="hu-HU" sz="2400" dirty="0" smtClean="0"/>
              <a:t> és biztonságpolitika)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Lisszaboni Szerződés (pillérszerkezet megszűnte + EU Közösségek helyett, EURATOM marad meg</a:t>
            </a:r>
            <a:r>
              <a:rPr lang="hu-HU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+ Csatlakozási szerződések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1134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ESZAK (1951, Párizs)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dirty="0" smtClean="0"/>
              <a:t>Európai Szén- és Acélközösség </a:t>
            </a:r>
          </a:p>
          <a:p>
            <a:r>
              <a:rPr lang="hu-HU" sz="2000" dirty="0" smtClean="0"/>
              <a:t>Politikai integráció egyfajta elengedése (</a:t>
            </a:r>
            <a:r>
              <a:rPr lang="hu-HU" sz="2000" dirty="0" err="1" smtClean="0"/>
              <a:t>Spinelli</a:t>
            </a:r>
            <a:r>
              <a:rPr lang="hu-HU" sz="2000" dirty="0" smtClean="0"/>
              <a:t>), de ET sikere után az Európa projekt mégis sikeres lehet a gazdasági alapokon</a:t>
            </a:r>
          </a:p>
          <a:p>
            <a:r>
              <a:rPr lang="hu-HU" sz="2000" dirty="0" err="1" smtClean="0"/>
              <a:t>Schuman</a:t>
            </a:r>
            <a:r>
              <a:rPr lang="hu-HU" sz="2000" dirty="0" smtClean="0"/>
              <a:t> francia külügyminiszter (német-francia tandem alapgondolata Ruhr-hatóság megszüntetésével)</a:t>
            </a:r>
          </a:p>
          <a:p>
            <a:r>
              <a:rPr lang="hu-HU" sz="2000" dirty="0" smtClean="0"/>
              <a:t>1950 május 9. </a:t>
            </a:r>
            <a:r>
              <a:rPr lang="hu-HU" sz="2000" dirty="0" err="1" smtClean="0"/>
              <a:t>Schuman-terv</a:t>
            </a:r>
            <a:r>
              <a:rPr lang="hu-HU" sz="2000" dirty="0" smtClean="0"/>
              <a:t>, amely Jean Monet francia kormány tervezési részlegének vezetője irányításával készültek el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sz="1900" b="1" dirty="0" smtClean="0"/>
              <a:t>ESZAK alapjai</a:t>
            </a:r>
            <a:r>
              <a:rPr lang="hu-HU" sz="1900" dirty="0" smtClean="0"/>
              <a:t>:</a:t>
            </a:r>
          </a:p>
          <a:p>
            <a:r>
              <a:rPr lang="hu-HU" sz="1800" dirty="0" smtClean="0"/>
              <a:t>Szén- acélipar közös ellenőrzésével elejét vehető a későbbi háborús konfliktus</a:t>
            </a:r>
          </a:p>
          <a:p>
            <a:r>
              <a:rPr lang="hu-HU" sz="1800" dirty="0" smtClean="0"/>
              <a:t>Jelentős hiány jól koordinált termelés megszervezésének alapja</a:t>
            </a:r>
          </a:p>
          <a:p>
            <a:r>
              <a:rPr lang="hu-HU" sz="1800" dirty="0" smtClean="0"/>
              <a:t>UK </a:t>
            </a:r>
            <a:r>
              <a:rPr lang="hu-HU" sz="1800" dirty="0" err="1" smtClean="0"/>
              <a:t>kiamarad</a:t>
            </a:r>
            <a:r>
              <a:rPr lang="hu-HU" sz="1800" dirty="0" smtClean="0"/>
              <a:t>, de </a:t>
            </a:r>
            <a:r>
              <a:rPr lang="hu-HU" sz="1800" dirty="0" err="1" smtClean="0"/>
              <a:t>Fro</a:t>
            </a:r>
            <a:r>
              <a:rPr lang="hu-HU" sz="1800" dirty="0" smtClean="0"/>
              <a:t>. , NSZK, </a:t>
            </a:r>
            <a:r>
              <a:rPr lang="hu-HU" sz="1800" dirty="0" err="1" smtClean="0"/>
              <a:t>Olaszoroszág</a:t>
            </a:r>
            <a:r>
              <a:rPr lang="hu-HU" sz="1800" dirty="0" smtClean="0"/>
              <a:t>, Benelux-államok  aláírják </a:t>
            </a:r>
            <a:r>
              <a:rPr lang="hu-HU" sz="1800" dirty="0" err="1" smtClean="0"/>
              <a:t>ESZAK-Szerződés</a:t>
            </a:r>
            <a:r>
              <a:rPr lang="hu-HU" sz="1800" dirty="0" smtClean="0"/>
              <a:t> Párizsban 1951-ben, hatályba lépése 1952</a:t>
            </a:r>
          </a:p>
          <a:p>
            <a:r>
              <a:rPr lang="hu-HU" sz="1800" b="1" dirty="0" smtClean="0"/>
              <a:t>Főhatóság</a:t>
            </a:r>
            <a:r>
              <a:rPr lang="hu-HU" sz="1800" dirty="0" smtClean="0"/>
              <a:t> kormányok által kijelölt irányítószerv, jogalkotó </a:t>
            </a:r>
            <a:r>
              <a:rPr lang="hu-HU" sz="1800" b="1" dirty="0" smtClean="0"/>
              <a:t>Tanács</a:t>
            </a:r>
            <a:r>
              <a:rPr lang="hu-HU" sz="1800" dirty="0" smtClean="0"/>
              <a:t> szakminiszterekből, konzultatív szerepkörrel tagállami parlamentekből </a:t>
            </a:r>
            <a:r>
              <a:rPr lang="hu-HU" sz="1800" b="1" dirty="0" smtClean="0"/>
              <a:t>Közgyűlés</a:t>
            </a:r>
            <a:r>
              <a:rPr lang="hu-HU" sz="1800" dirty="0" smtClean="0"/>
              <a:t>, végül Montánunió </a:t>
            </a:r>
            <a:r>
              <a:rPr lang="hu-HU" sz="1800" b="1" dirty="0" smtClean="0"/>
              <a:t>Bírósága</a:t>
            </a:r>
            <a:endParaRPr lang="hu-HU" sz="1800" b="1" dirty="0"/>
          </a:p>
        </p:txBody>
      </p:sp>
      <p:pic>
        <p:nvPicPr>
          <p:cNvPr id="5" name="Kép 4" descr="Montánuni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8447" y="0"/>
            <a:ext cx="1755553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8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EGK és Euratom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(1957, Róma)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hu-HU" sz="2000" b="1" dirty="0" smtClean="0"/>
              <a:t>Európai Gazdasági Közösség </a:t>
            </a:r>
          </a:p>
          <a:p>
            <a:r>
              <a:rPr lang="hu-HU" sz="2000" dirty="0" smtClean="0"/>
              <a:t>ESZAK sikere után viszonylag rövid időn belül felvetődik a továbbfejlesztés lehetősége</a:t>
            </a:r>
          </a:p>
          <a:p>
            <a:r>
              <a:rPr lang="hu-HU" sz="2000" b="1" dirty="0" smtClean="0"/>
              <a:t>4 alapszabadság </a:t>
            </a:r>
            <a:r>
              <a:rPr lang="hu-HU" sz="2000" dirty="0" smtClean="0"/>
              <a:t>tekintetében korlátok lebontása</a:t>
            </a:r>
          </a:p>
          <a:p>
            <a:r>
              <a:rPr lang="hu-HU" sz="2000" b="1" dirty="0" smtClean="0"/>
              <a:t>Közös politika elfogadása </a:t>
            </a:r>
            <a:r>
              <a:rPr lang="hu-HU" sz="2000" dirty="0" smtClean="0"/>
              <a:t>alábbi területeken: mezőgazdaság, közlekedés, </a:t>
            </a:r>
            <a:r>
              <a:rPr lang="hu-HU" sz="2000" dirty="0" err="1" smtClean="0"/>
              <a:t>vámpolitka</a:t>
            </a:r>
            <a:r>
              <a:rPr lang="hu-HU" sz="2000" dirty="0" smtClean="0"/>
              <a:t>, gazdaságpolitikai összehangolása,</a:t>
            </a:r>
          </a:p>
          <a:p>
            <a:r>
              <a:rPr lang="hu-HU" sz="2000" b="1" dirty="0" smtClean="0"/>
              <a:t>Jogszabályok közelítése</a:t>
            </a:r>
            <a:r>
              <a:rPr lang="hu-HU" sz="2000" dirty="0" smtClean="0"/>
              <a:t>, Európai Szociális Alap létrehozása,Európai Beruházási Bank létrehozása </a:t>
            </a:r>
          </a:p>
          <a:p>
            <a:r>
              <a:rPr lang="hu-HU" sz="2000" b="1" dirty="0" smtClean="0"/>
              <a:t>Intézményei</a:t>
            </a:r>
            <a:r>
              <a:rPr lang="hu-HU" sz="2000" dirty="0" smtClean="0"/>
              <a:t>: Bizottság, Tanács (vétójog), nem </a:t>
            </a:r>
            <a:r>
              <a:rPr lang="hu-HU" sz="2000" dirty="0" err="1" smtClean="0"/>
              <a:t>közv</a:t>
            </a:r>
            <a:r>
              <a:rPr lang="hu-HU" sz="2000" dirty="0" smtClean="0"/>
              <a:t>. választott Közgyűlés, Bíróság  és GSZB</a:t>
            </a:r>
          </a:p>
          <a:p>
            <a:endParaRPr lang="hu-HU" sz="20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hu-HU" sz="1600" b="1" dirty="0" smtClean="0"/>
              <a:t>Euratom Közösség</a:t>
            </a:r>
            <a:r>
              <a:rPr lang="hu-HU" sz="1600" dirty="0" smtClean="0"/>
              <a:t>:</a:t>
            </a:r>
          </a:p>
          <a:p>
            <a:r>
              <a:rPr lang="hu-HU" sz="1600" dirty="0" smtClean="0"/>
              <a:t>Speciális terület, amely még nemzetállami keretek között is államháztartásokat rendkívüli módon megterhelő befektetéseket kíván</a:t>
            </a:r>
          </a:p>
          <a:p>
            <a:r>
              <a:rPr lang="hu-HU" sz="1600" b="1" dirty="0" smtClean="0"/>
              <a:t>Felügyelet és ellenőrzés, valamint közös tőke és munkaerőpiac Közösségen belül </a:t>
            </a:r>
          </a:p>
          <a:p>
            <a:r>
              <a:rPr lang="hu-HU" sz="1600" b="1" dirty="0" smtClean="0"/>
              <a:t>Intézményei: </a:t>
            </a:r>
            <a:r>
              <a:rPr lang="hu-HU" sz="1600" dirty="0" smtClean="0"/>
              <a:t>Bizottság, Tanács Közgyűlés, Bíróság és GSZB</a:t>
            </a:r>
          </a:p>
          <a:p>
            <a:pPr>
              <a:buNone/>
            </a:pPr>
            <a:endParaRPr lang="hu-HU" sz="1600" dirty="0" smtClean="0"/>
          </a:p>
          <a:p>
            <a:pPr algn="ctr">
              <a:buNone/>
            </a:pPr>
            <a:r>
              <a:rPr lang="hu-HU" sz="1600" b="1" dirty="0" smtClean="0"/>
              <a:t>Fúziós Szerződés (1965)</a:t>
            </a:r>
          </a:p>
          <a:p>
            <a:r>
              <a:rPr lang="hu-HU" sz="1600" dirty="0" smtClean="0"/>
              <a:t>Egyesítette a 3 </a:t>
            </a:r>
            <a:r>
              <a:rPr lang="hu-HU" sz="1600" b="1" dirty="0" smtClean="0"/>
              <a:t>Közösséget=Közösségek</a:t>
            </a:r>
          </a:p>
          <a:p>
            <a:pPr>
              <a:buNone/>
            </a:pPr>
            <a:endParaRPr lang="hu-HU" sz="1600" dirty="0" smtClean="0"/>
          </a:p>
          <a:p>
            <a:pPr algn="ctr">
              <a:buNone/>
            </a:pPr>
            <a:r>
              <a:rPr lang="hu-HU" sz="1600" b="1" dirty="0" smtClean="0"/>
              <a:t>EFTA (European Free Trade </a:t>
            </a:r>
            <a:r>
              <a:rPr lang="hu-HU" sz="1600" b="1" dirty="0" err="1" smtClean="0"/>
              <a:t>Association</a:t>
            </a:r>
            <a:r>
              <a:rPr lang="hu-HU" sz="1600" b="1" dirty="0" smtClean="0"/>
              <a:t>) EGK-n kívül </a:t>
            </a:r>
          </a:p>
          <a:p>
            <a:r>
              <a:rPr lang="hu-HU" sz="1600" b="1" dirty="0" smtClean="0"/>
              <a:t>Ipari termékek szabad forgalmát </a:t>
            </a:r>
            <a:r>
              <a:rPr lang="hu-HU" sz="1600" dirty="0" smtClean="0"/>
              <a:t>elősegíteni</a:t>
            </a:r>
          </a:p>
          <a:p>
            <a:r>
              <a:rPr lang="hu-HU" sz="1600" b="1" dirty="0" smtClean="0"/>
              <a:t>Tagok</a:t>
            </a:r>
            <a:r>
              <a:rPr lang="hu-HU" sz="1600" dirty="0" smtClean="0"/>
              <a:t>: Ausztria, Dánia, UK, Norvégia, Portugália, Svájc, Svédország</a:t>
            </a:r>
          </a:p>
        </p:txBody>
      </p:sp>
      <p:pic>
        <p:nvPicPr>
          <p:cNvPr id="5" name="Kép 4" descr="EG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75" y="0"/>
            <a:ext cx="2143125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Északi és déli bővítések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hu-HU" sz="2400" b="1" dirty="0" smtClean="0"/>
              <a:t>Északi bővítés</a:t>
            </a:r>
            <a:r>
              <a:rPr lang="hu-HU" sz="2400" dirty="0" smtClean="0"/>
              <a:t>:</a:t>
            </a:r>
          </a:p>
          <a:p>
            <a:r>
              <a:rPr lang="hu-HU" sz="2000" dirty="0" smtClean="0"/>
              <a:t>1960-as évek közepe EGK bár sikeres, de északi tagfelvételi kérelmek benyújtása ellenére </a:t>
            </a:r>
            <a:r>
              <a:rPr lang="hu-HU" sz="2000" b="1" dirty="0" smtClean="0"/>
              <a:t>De Gaulle politikája miatt (nemzetek Európája) nincs előrelépés</a:t>
            </a:r>
            <a:r>
              <a:rPr lang="hu-HU" sz="2000" dirty="0" smtClean="0"/>
              <a:t> + </a:t>
            </a:r>
            <a:r>
              <a:rPr lang="hu-HU" sz="2000" dirty="0" err="1" smtClean="0"/>
              <a:t>Hallstein</a:t>
            </a:r>
            <a:r>
              <a:rPr lang="hu-HU" sz="2000" dirty="0" smtClean="0"/>
              <a:t>: közösségi források és többségi szavazás Tanácsban (FRANCIA vétó üres székek </a:t>
            </a:r>
            <a:r>
              <a:rPr lang="hu-HU" sz="2000" dirty="0" err="1" smtClean="0"/>
              <a:t>poltikája</a:t>
            </a:r>
            <a:r>
              <a:rPr lang="hu-HU" sz="2000" dirty="0" smtClean="0"/>
              <a:t> EGK Tanácsában – luxemburgi kompromisszum)</a:t>
            </a:r>
          </a:p>
          <a:p>
            <a:r>
              <a:rPr lang="hu-HU" sz="2000" b="1" dirty="0" smtClean="0"/>
              <a:t>1973: GB, Dánia és Írország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hu-HU" sz="2000" b="1" dirty="0" smtClean="0"/>
              <a:t>Déli bővítések </a:t>
            </a:r>
          </a:p>
          <a:p>
            <a:pPr algn="just"/>
            <a:r>
              <a:rPr lang="hu-HU" sz="2000" dirty="0" smtClean="0"/>
              <a:t>Déli államoknál is régóta húzódó csatlakozási szándék, DE: </a:t>
            </a:r>
            <a:r>
              <a:rPr lang="hu-HU" sz="2000" b="1" dirty="0" smtClean="0"/>
              <a:t>katonai diktatúrák megerősödése</a:t>
            </a:r>
          </a:p>
          <a:p>
            <a:pPr algn="just"/>
            <a:r>
              <a:rPr lang="hu-HU" sz="2000" b="1" dirty="0" smtClean="0"/>
              <a:t>1981: Görögország</a:t>
            </a:r>
          </a:p>
          <a:p>
            <a:pPr algn="just"/>
            <a:r>
              <a:rPr lang="hu-HU" sz="2000" b="1" dirty="0" smtClean="0"/>
              <a:t>1986: Spanyolország és Portugália </a:t>
            </a:r>
            <a:r>
              <a:rPr lang="hu-HU" sz="2000" dirty="0" smtClean="0"/>
              <a:t>is katonai diktatúrák bukása után (</a:t>
            </a:r>
            <a:r>
              <a:rPr lang="hu-HU" sz="2000" dirty="0" err="1" smtClean="0"/>
              <a:t>RSz-ek</a:t>
            </a:r>
            <a:r>
              <a:rPr lang="hu-HU" sz="2000" dirty="0" smtClean="0"/>
              <a:t>.: tag csak demokratikus berendezkedésű ország lehet)</a:t>
            </a:r>
          </a:p>
          <a:p>
            <a:pPr algn="ctr"/>
            <a:endParaRPr lang="hu-HU" sz="2000" b="1" dirty="0" smtClean="0"/>
          </a:p>
        </p:txBody>
      </p:sp>
      <p:pic>
        <p:nvPicPr>
          <p:cNvPr id="6" name="Kép 5" descr="1973 81 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5625" y="4810125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3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200" b="1" dirty="0" smtClean="0">
                <a:solidFill>
                  <a:srgbClr val="C00000"/>
                </a:solidFill>
              </a:rPr>
              <a:t>Egységes Európai Okmány (1986) </a:t>
            </a:r>
            <a:endParaRPr lang="hu-HU" sz="42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/>
          <a:lstStyle/>
          <a:p>
            <a:pPr algn="ctr">
              <a:buNone/>
            </a:pPr>
            <a:endParaRPr lang="hu-HU" sz="2000" dirty="0" smtClean="0"/>
          </a:p>
          <a:p>
            <a:r>
              <a:rPr lang="hu-HU" sz="2000" b="1" dirty="0" smtClean="0"/>
              <a:t>Első </a:t>
            </a:r>
            <a:r>
              <a:rPr lang="hu-HU" sz="2000" dirty="0" smtClean="0"/>
              <a:t>átfogó módosítás </a:t>
            </a:r>
          </a:p>
          <a:p>
            <a:r>
              <a:rPr lang="hu-HU" sz="2000" b="1" dirty="0" smtClean="0"/>
              <a:t>Cél és eszközök: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/>
              <a:t>Valódi belső piac </a:t>
            </a:r>
            <a:r>
              <a:rPr lang="hu-HU" sz="2000" dirty="0" smtClean="0"/>
              <a:t>megvalósítása és intézményi reformok 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1600" dirty="0" smtClean="0"/>
              <a:t>Minősített többségi döntéshozatal megerősítése Tanácsban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1600" dirty="0" smtClean="0"/>
              <a:t>Európai Tanács létrehozása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1600" dirty="0" smtClean="0"/>
              <a:t>EP megerősítése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/>
              <a:t>GMU</a:t>
            </a:r>
            <a:r>
              <a:rPr lang="hu-HU" sz="2000" dirty="0" smtClean="0"/>
              <a:t> lefektetése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/>
              <a:t>Szociálpolitika + Kohéziós politika + Környezetvédelem </a:t>
            </a:r>
            <a:r>
              <a:rPr lang="hu-HU" sz="2000" dirty="0" smtClean="0"/>
              <a:t>alapjainak lefektetése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/>
          <a:lstStyle/>
          <a:p>
            <a:pPr marL="457200" indent="-457200" algn="ctr">
              <a:buFont typeface="+mj-lt"/>
              <a:buAutoNum type="arabicPeriod" startAt="4"/>
            </a:pPr>
            <a:r>
              <a:rPr lang="hu-HU" sz="2000" b="1" dirty="0" smtClean="0"/>
              <a:t>Kutatás és fejlesztés </a:t>
            </a:r>
            <a:r>
              <a:rPr lang="hu-HU" sz="2000" dirty="0" smtClean="0"/>
              <a:t>ösztönzése</a:t>
            </a:r>
          </a:p>
          <a:p>
            <a:pPr marL="457200" indent="-457200" algn="ctr">
              <a:buFont typeface="+mj-lt"/>
              <a:buAutoNum type="arabicPeriod" startAt="4"/>
            </a:pPr>
            <a:r>
              <a:rPr lang="hu-HU" sz="2000" dirty="0" smtClean="0"/>
              <a:t>Tagállamok törekednek a </a:t>
            </a:r>
            <a:r>
              <a:rPr lang="hu-HU" sz="2000" b="1" dirty="0" smtClean="0"/>
              <a:t>közös külpolitika megvalósítására</a:t>
            </a:r>
          </a:p>
          <a:p>
            <a:pPr marL="457200" indent="-457200" algn="ctr">
              <a:buNone/>
            </a:pPr>
            <a:endParaRPr lang="hu-HU" sz="2000" b="1" dirty="0" smtClean="0"/>
          </a:p>
          <a:p>
            <a:pPr algn="ctr"/>
            <a:endParaRPr lang="hu-HU" sz="2000" dirty="0" smtClean="0"/>
          </a:p>
          <a:p>
            <a:pPr algn="ctr"/>
            <a:endParaRPr lang="hu-HU" sz="2000" b="1" dirty="0" smtClean="0"/>
          </a:p>
        </p:txBody>
      </p:sp>
      <p:pic>
        <p:nvPicPr>
          <p:cNvPr id="5" name="Kép 4" descr="Single European A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140968"/>
            <a:ext cx="3279616" cy="241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3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Maastrichti Szerződés (1992) 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/>
          <a:lstStyle/>
          <a:p>
            <a:pPr algn="ctr">
              <a:buNone/>
            </a:pPr>
            <a:endParaRPr lang="hu-HU" sz="2000" dirty="0" smtClean="0"/>
          </a:p>
          <a:p>
            <a:r>
              <a:rPr lang="hu-HU" sz="2000" b="1" dirty="0" smtClean="0"/>
              <a:t>Reakció a 1990-es évek változásaira és az EEO célkitűzéseire </a:t>
            </a:r>
            <a:r>
              <a:rPr lang="hu-HU" sz="2000" dirty="0" smtClean="0"/>
              <a:t>(GMU, belső piac)</a:t>
            </a:r>
          </a:p>
          <a:p>
            <a:r>
              <a:rPr lang="hu-HU" sz="2000" dirty="0" smtClean="0"/>
              <a:t>Cél és eszközös: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/>
              <a:t>Európai Unió létrehozása és Alapítószerződések módosítása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1600" dirty="0" err="1" smtClean="0"/>
              <a:t>Szupranacionális</a:t>
            </a:r>
            <a:r>
              <a:rPr lang="hu-HU" sz="1600" dirty="0" smtClean="0"/>
              <a:t> jellegű </a:t>
            </a:r>
            <a:r>
              <a:rPr lang="hu-HU" sz="1600" b="1" dirty="0" smtClean="0"/>
              <a:t>első pillér, amelynek része </a:t>
            </a:r>
            <a:r>
              <a:rPr lang="hu-HU" sz="1600" dirty="0" smtClean="0"/>
              <a:t>volt GMU </a:t>
            </a:r>
            <a:r>
              <a:rPr lang="hu-HU" sz="1600" b="1" dirty="0" smtClean="0"/>
              <a:t>is </a:t>
            </a:r>
          </a:p>
          <a:p>
            <a:pPr marL="1257300" lvl="2" indent="-457200">
              <a:buFont typeface="+mj-lt"/>
              <a:buAutoNum type="arabicPeriod"/>
            </a:pPr>
            <a:r>
              <a:rPr lang="hu-HU" sz="1200" b="1" dirty="0" smtClean="0"/>
              <a:t>Bizottság és EP és Bíróság </a:t>
            </a:r>
            <a:r>
              <a:rPr lang="hu-HU" sz="1200" b="1" u="sng" dirty="0" smtClean="0"/>
              <a:t>kiemelt</a:t>
            </a:r>
            <a:r>
              <a:rPr lang="hu-HU" sz="1200" b="1" dirty="0" smtClean="0"/>
              <a:t> szerepe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1600" dirty="0" smtClean="0"/>
              <a:t>Kormányközi jellegű </a:t>
            </a:r>
            <a:r>
              <a:rPr lang="hu-HU" sz="1600" b="1" dirty="0" smtClean="0"/>
              <a:t>KKBP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1600" dirty="0" smtClean="0"/>
              <a:t>Kormányközi jellegű </a:t>
            </a:r>
            <a:r>
              <a:rPr lang="hu-HU" sz="1600" b="1" dirty="0" smtClean="0"/>
              <a:t>Bel- és Igazságügyi együttműködés</a:t>
            </a:r>
          </a:p>
          <a:p>
            <a:pPr marL="1257300" lvl="2" indent="-457200">
              <a:buFont typeface="+mj-lt"/>
              <a:buAutoNum type="arabicPeriod"/>
            </a:pPr>
            <a:r>
              <a:rPr lang="hu-HU" sz="1200" b="1" dirty="0" smtClean="0"/>
              <a:t>Bizottság és EP és Bíróság </a:t>
            </a:r>
            <a:r>
              <a:rPr lang="hu-HU" sz="1200" b="1" u="sng" dirty="0" smtClean="0"/>
              <a:t>korlátozott</a:t>
            </a:r>
            <a:r>
              <a:rPr lang="hu-HU" sz="1200" b="1" dirty="0" smtClean="0"/>
              <a:t> szerepe</a:t>
            </a:r>
          </a:p>
          <a:p>
            <a:pPr marL="1257300" lvl="2" indent="-457200">
              <a:buFont typeface="+mj-lt"/>
              <a:buAutoNum type="arabicPeriod"/>
            </a:pPr>
            <a:endParaRPr lang="hu-HU" sz="1200" b="1" dirty="0" smtClean="0"/>
          </a:p>
          <a:p>
            <a:pPr marL="857250" lvl="1" indent="-457200">
              <a:buNone/>
            </a:pPr>
            <a:endParaRPr lang="hu-HU" sz="1600" b="1" dirty="0" smtClean="0"/>
          </a:p>
          <a:p>
            <a:pPr marL="857250" lvl="1" indent="-457200">
              <a:buFont typeface="+mj-lt"/>
              <a:buAutoNum type="arabicPeriod"/>
            </a:pPr>
            <a:endParaRPr lang="hu-HU" sz="1600" b="1" dirty="0" smtClean="0"/>
          </a:p>
          <a:p>
            <a:pPr marL="857250" lvl="1" indent="-457200">
              <a:buFont typeface="+mj-lt"/>
              <a:buAutoNum type="arabicPeriod"/>
            </a:pPr>
            <a:endParaRPr lang="hu-HU" sz="16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/>
          <a:lstStyle/>
          <a:p>
            <a:pPr marL="457200" indent="-457200" algn="ctr">
              <a:buFont typeface="+mj-lt"/>
              <a:buAutoNum type="arabicPeriod" startAt="4"/>
            </a:pPr>
            <a:endParaRPr lang="hu-HU" sz="2000" b="1" dirty="0" smtClean="0"/>
          </a:p>
          <a:p>
            <a:pPr marL="457200" indent="-457200" algn="ctr">
              <a:buFont typeface="+mj-lt"/>
              <a:buAutoNum type="arabicPeriod" startAt="2"/>
            </a:pPr>
            <a:r>
              <a:rPr lang="hu-HU" sz="2000" b="1" dirty="0" smtClean="0"/>
              <a:t>Uniós polgárság </a:t>
            </a:r>
            <a:r>
              <a:rPr lang="hu-HU" sz="2000" dirty="0" smtClean="0"/>
              <a:t>bevezetése</a:t>
            </a:r>
          </a:p>
          <a:p>
            <a:pPr marL="457200" indent="-457200" algn="ctr">
              <a:buFont typeface="+mj-lt"/>
              <a:buAutoNum type="arabicPeriod" startAt="2"/>
            </a:pPr>
            <a:r>
              <a:rPr lang="hu-HU" sz="2000" b="1" dirty="0" smtClean="0"/>
              <a:t>Európai Ombudsmani Hivatal </a:t>
            </a:r>
            <a:r>
              <a:rPr lang="hu-HU" sz="2000" dirty="0" smtClean="0"/>
              <a:t>felállítása</a:t>
            </a:r>
          </a:p>
          <a:p>
            <a:pPr marL="457200" indent="-457200" algn="ctr">
              <a:buFont typeface="+mj-lt"/>
              <a:buAutoNum type="arabicPeriod" startAt="2"/>
            </a:pPr>
            <a:r>
              <a:rPr lang="hu-HU" sz="2000" dirty="0" smtClean="0"/>
              <a:t>Tanácsban döntéshozatali reformok és EP szerepének további erősödése, de </a:t>
            </a:r>
            <a:r>
              <a:rPr lang="hu-HU" sz="2000" b="1" dirty="0" smtClean="0"/>
              <a:t>SZUBSZIDIARITÁS elve </a:t>
            </a:r>
            <a:r>
              <a:rPr lang="hu-HU" sz="2000" dirty="0" smtClean="0"/>
              <a:t>is</a:t>
            </a:r>
          </a:p>
          <a:p>
            <a:pPr marL="457200" indent="-457200" algn="ctr">
              <a:buNone/>
            </a:pPr>
            <a:endParaRPr lang="hu-HU" sz="2000" b="1" dirty="0" smtClean="0"/>
          </a:p>
          <a:p>
            <a:pPr algn="ctr"/>
            <a:endParaRPr lang="hu-HU" sz="2000" dirty="0" smtClean="0"/>
          </a:p>
          <a:p>
            <a:pPr algn="ctr"/>
            <a:endParaRPr lang="hu-HU" sz="2000" b="1" dirty="0" smtClean="0"/>
          </a:p>
        </p:txBody>
      </p:sp>
      <p:pic>
        <p:nvPicPr>
          <p:cNvPr id="5" name="Kép 4" descr="Maastricht 3 pillé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221088"/>
            <a:ext cx="2280708" cy="245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00594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9195</TotalTime>
  <Words>2089</Words>
  <Application>Microsoft Office PowerPoint</Application>
  <PresentationFormat>Diavetítés a képernyőre (4:3 oldalarány)</PresentationFormat>
  <Paragraphs>331</Paragraphs>
  <Slides>32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Alapértelmezett terv</vt:lpstr>
      <vt:lpstr>PowerPoint-bemutató</vt:lpstr>
      <vt:lpstr>Elsődleges jogforrások </vt:lpstr>
      <vt:lpstr>Elsődleges jogforrások</vt:lpstr>
      <vt:lpstr>Alapítószerződések és Csatlakozási szerződések</vt:lpstr>
      <vt:lpstr>ESZAK (1951, Párizs)</vt:lpstr>
      <vt:lpstr>EGK és Euratom  (1957, Róma)</vt:lpstr>
      <vt:lpstr>Északi és déli bővítések</vt:lpstr>
      <vt:lpstr>Egységes Európai Okmány (1986) </vt:lpstr>
      <vt:lpstr>Maastrichti Szerződés (1992) </vt:lpstr>
      <vt:lpstr>EGT megállapodás és EFTA-országok csatlakozása</vt:lpstr>
      <vt:lpstr>Amszterdami (1997) és Nizzai  Szerződés (2001) </vt:lpstr>
      <vt:lpstr>Keleti és balkáni bővítés</vt:lpstr>
      <vt:lpstr>Elbukott és megvalósult reformok az ezredforduló után</vt:lpstr>
      <vt:lpstr>Alapítószerződések rendszere</vt:lpstr>
      <vt:lpstr>I) EUSZ.</vt:lpstr>
      <vt:lpstr>II) EUMSZ.</vt:lpstr>
      <vt:lpstr>EUSz. + EUMSZ. jegyzőkönyvei</vt:lpstr>
      <vt:lpstr>EUMSZ. mellékletei</vt:lpstr>
      <vt:lpstr>EUMSZ. nyilatkozatok</vt:lpstr>
      <vt:lpstr>III) Alapjogi Charta</vt:lpstr>
      <vt:lpstr>Alapjogi Charta</vt:lpstr>
      <vt:lpstr>Alkalmazási köre (51. cikk)</vt:lpstr>
      <vt:lpstr>Alkalmazási köre</vt:lpstr>
      <vt:lpstr>EJEB és EuB joggyakorlatának kapcsolódási pontjai </vt:lpstr>
      <vt:lpstr>IV) Euratom Szerződés</vt:lpstr>
      <vt:lpstr>Euratom Szerződés</vt:lpstr>
      <vt:lpstr>Euratom Közösség</vt:lpstr>
      <vt:lpstr>Szerződések hatálya </vt:lpstr>
      <vt:lpstr>Felülvizsgálati eljárások és döntéshozatali (jogalkotási) rend </vt:lpstr>
      <vt:lpstr>Passerelle-klauzulák  (áthidaló kaluzulák)</vt:lpstr>
      <vt:lpstr>Vészfékzáradékok</vt:lpstr>
      <vt:lpstr>Gyorsító klauzulák</vt:lpstr>
    </vt:vector>
  </TitlesOfParts>
  <Company>ZMNE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Szegedi László</cp:lastModifiedBy>
  <cp:revision>545</cp:revision>
  <cp:lastPrinted>2014-08-19T15:08:03Z</cp:lastPrinted>
  <dcterms:created xsi:type="dcterms:W3CDTF">2012-01-05T15:33:58Z</dcterms:created>
  <dcterms:modified xsi:type="dcterms:W3CDTF">2018-09-14T13:09:18Z</dcterms:modified>
</cp:coreProperties>
</file>