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91" r:id="rId4"/>
    <p:sldId id="292" r:id="rId5"/>
    <p:sldId id="285" r:id="rId6"/>
    <p:sldId id="260" r:id="rId7"/>
    <p:sldId id="282" r:id="rId8"/>
    <p:sldId id="290" r:id="rId9"/>
    <p:sldId id="293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297" r:id="rId21"/>
    <p:sldId id="305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about-parliament/hu/powers-and-procedures/legislative-pow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_print.jsf;jsessionid=9ea7d2dc30d6e4ee1726ae944f6599049d924913f869.e34KaxiLc3qMb40Rch0SaxyMb350?doclang=HU&amp;text=&amp;pageIndex=0&amp;part=1&amp;mode=lst&amp;docid=193374&amp;occ=first&amp;dir=&amp;cid=5150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Az EU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INITB134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Szirbik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, LL.M.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2019.09.30.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5600" b="1" u="sng" dirty="0">
                <a:solidFill>
                  <a:schemeClr val="accent4">
                    <a:lumMod val="75000"/>
                  </a:schemeClr>
                </a:solidFill>
              </a:rPr>
              <a:t>Második </a:t>
            </a:r>
            <a:r>
              <a:rPr lang="en-US" sz="5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5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(7)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közléstől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álláspontjával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foglal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megfelelő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szövegezéssel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c)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álláspontjához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így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továbbítja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nyilvánít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ezekről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(8)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kézhezvételétől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módosítással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elnöke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egyetértésben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összehívja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egyeztetőbizottságot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(9)  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egyhangúlag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dönt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amelyekről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1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Egyeztetőbizottság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(10)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tagjaiból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feladata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megállapodásra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jusson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szövegtervezetről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(11)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munkájában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megtesz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minden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közelítése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érdekében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(12)   Ha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jóvá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5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Harmadik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(13)   Ha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jóváhagyástól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számítva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szavazatok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tervezetnek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elfogadja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Ha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teljesül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(14)   Az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említett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hónapos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hathetes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legfeljebb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hónappal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héttel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meghosszabbodik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(15)   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meghatározott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tagállamok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csoportjának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Központi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Bank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ajánlása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kérelme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(2)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(6)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mondata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(9)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alkalmazható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Ebben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álláspontjaikkal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együtt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továbbítják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folyamán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kikérheti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saját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kiadhat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szükségesnek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ítéli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(11)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vehet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egyeztetőbizottságban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863615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eljárás az Európai Unió működéséről szóló szerződés 140. cikkének értelmében (monetáris unió)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Bizottság és az Európai Központi Bank jelentéseket készít a Tanács számára arról, hogy az eltéréssel rendelkező tagállamok milyen előrehaladást értek el a Gazdasági és Monetáris Unió megvalósításával kapcsolatos kötelezettségeik teljesítése tekintetében.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Tanács az Európai Parlament véleménynyilvánítását követően és a Bizottság javaslatára határoz arról, hogy az eltéréssel rendelkező tagállamok közül melyek teljesítik az egységes pénznemnek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140. cikke (1) bekezdésében előírt kritériumok alapján történő bevezetéséhez szükséges feltételeket, és megszünteti e tagállamok eltéréseit. A Parlament ebben az eljárásban tömbszavazással szavaz a módosításokról, és módosító javaslatot nem tehet.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szociális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párbeszédre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Unió – egyéb célkitűzései mellett – a szociális partnerek közötti párbeszéd fejlesztésére törekszik, különösen megállapodások vagy egyezmények megkötésének lehetővé tétele céljából.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154. cikkének megfelelően a Bizottság feladatai közé tartozik a szociális partnerekkel folytatott, uniós szintű párbeszéd előmozdítása, ezért a Bizottság a szociális partnerekkel való konzultációt követően a Parlament elé terjeszti az uniós közösségi fellépés lehetséges irányvonalait.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Minden bizottsági dokumentumot, illetve a szociális partnerekkel kötendő minden megállapodást az Európai Parlament illetékes bizottsága elé terjesztenek. Ha a szociális partnerek között megállapodás jött létre, és közösen kérelmezik, hogy a megállapodást az Európai Unió működéséről szóló szerződés 155. cikkének (2) bekezdésével összhangban a Tanácsnak a Bizottság javaslatára meghozott határozatával hajtsák végre, az illetékes bizottság a kérelem elfogadását vagy elutasítását ajánló állásfoglalási indítványt terjeszt elő.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0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Önkéntes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vizsgálatára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Ha a Bizottság a jogalkotás helyett inkább az önkéntes megállapodásokhoz kíván folyamodni, erről tájékoztatja az Európai Parlamentet. Az illetékes parlamenti bizottság a 48. cikknek megfelelően saját kezdeményezésű jelentést készíthet. Ha a Bizottság önkéntes megállapodást szándékozik aláírni, erről tájékoztatja az Európai Parlamentet. Az illetékes parlamenti bizottság állásfoglalásra irányuló indítványt nyújthat be, amelyben a javaslat elfogadását vagy elvetését indítványozza, és pontosítja mindazokat a feltételeket, amelyektől a javaslat elfogadása vagy elvetése függ.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3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Kodifikáció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hivatalos kodifikáció azt az eljárást jelenti, amelynek célja a kodifikáció tárgyát képező jogalkotási aktusok hatályon kívül helyezése, és azoknak egy közös jogalkotási aktussal történő felváltása. A jogalkotási aktus e megerősített formájában magában foglalja az első hatályba lépése óta eszközölt valamennyi módosítását. Egyetlen lényegi módosítást sem tartalmaz. A kodifikáció lehetővé teszi az EU jogi szabályozásának – amely gyakori módosításokon esik át – átláthatóbb olvasatát. A Parlament jogi ügyekben illetékes bizottsága megvizsgálja a Bizottság kodifikációra irányuló javaslatát. Amennyiben az lényegi módosításokat nem tartalmaz, a 46. cikkben előírt jelentés elfogadására vonatkozó egyszerűsített eljárás alkalmazandó. A Parlament egyetlen szavazással, módosítások és vita nélkül határoz.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2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94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a képviselők többségével,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225. cikkének megfelelően és egyik bizottságának jelentése alapján felkérheti a Bizottságot, hogy terjesszen elő bármely szükséges jogalkotási javaslatot. A Parlament egyúttal határidőt tűzhet ki az ilyen javaslatok benyújtására. Az illetékes parlamenti bizottságnak előzetesen az Elnökök Értekezlete engedélyéért kell folyamodnia. A Bizottság jóváhagyhatja vagy elutasíthatja a felkérés tárgyát képező javaslatot.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Unió működéséről szóló szerződés értelmében a Parlamentre ruházott kezdeményezési jog alapján oly módon is születhet javaslat egy uniós jogalkotási aktusra vonatkozóan, hogy annak megtételére egy tagállam kéri fel az Európai Parlamentet. Egy ilyen javaslatot a Parlament elnökéhez kell benyújtani, aki vizsgálat céljából azt az illetékes bizottsághoz utalja. Ez a bizottság dönt a javaslat plenáris ülés elé terjesztéséről (lásd fenn).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programok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Szerződés értelmében a Bizottság kezdeményezi az Unió éves és többéves programjait. A Bizottság ennek érdekében elkészíti munkaprogramját, ez a Bizottság hozzájárulása az Unió éves és többéves programjaihoz. Az Európai Parlament már a Bizottság munkaprogramjának tervezése során együttműködik a Bizottsággal, és a Bizottság figyelembe veszi a Parlament által e szakaszban kifejezésre juttatott prioritásokat. A program Bizottság általi elfogadását követően a Parlament, a Tanács és a Bizottság között háromoldalú megbeszélés kezdődik az Unió programjára vonatkozó megállapodás kialakítása érdekében.</a:t>
            </a: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z Európai Parlament és az Európai Bizottság közötti kapcsolatokról szóló keretmegállapodás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szabályzatának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XIV.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melléklete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részletes előírásokat, közöttük naptári ütemtervet is tartalmaz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állásfoglalást fogad el az éves programról. Az elnök felkéri a Tanácsot, hogy nyilvánítson véleményt a Bizottság munkaprogramjáról és a Parlament állásfoglalásáról. Ha valamely intézmény nem tudja tartani a megállapított ütemezést, értesíti a többi intézményt a késedelem okáról, és új ütemezést javasol.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Jogalkotás az EU-ban</a:t>
            </a:r>
          </a:p>
          <a:p>
            <a:pPr algn="just"/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39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Az EP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ismertető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összafoglaló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hivatalos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anyaga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https://www.europarl.europa.eu/about-parliament/hu/powers-and-procedures/legislative-powers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1930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290" y="163083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példa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gyakorlatból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hu-HU" sz="1800" b="1" u="sng" dirty="0">
                <a:solidFill>
                  <a:schemeClr val="accent4">
                    <a:lumMod val="75000"/>
                  </a:schemeClr>
                </a:solidFill>
              </a:rPr>
              <a:t>Jogalkotás keretében esetlegesen releváns hibák bírósági vizsgálata</a:t>
            </a:r>
          </a:p>
          <a:p>
            <a:r>
              <a:rPr lang="en-US" sz="2000" dirty="0"/>
              <a:t>YVES BOT </a:t>
            </a:r>
          </a:p>
          <a:p>
            <a:r>
              <a:rPr lang="en-US" sz="2000" dirty="0" err="1"/>
              <a:t>FŐTANÁCSNOK</a:t>
            </a:r>
            <a:r>
              <a:rPr lang="en-US" sz="2000" dirty="0"/>
              <a:t> </a:t>
            </a:r>
            <a:r>
              <a:rPr lang="en-US" sz="2000" dirty="0" err="1"/>
              <a:t>INDÍTVÁNYA</a:t>
            </a:r>
            <a:endParaRPr lang="en-US" sz="2000" dirty="0"/>
          </a:p>
          <a:p>
            <a:r>
              <a:rPr lang="en-US" sz="2000" dirty="0"/>
              <a:t>2017. </a:t>
            </a:r>
            <a:r>
              <a:rPr lang="en-US" sz="2000" dirty="0" err="1"/>
              <a:t>július</a:t>
            </a:r>
            <a:r>
              <a:rPr lang="en-US" sz="2000" dirty="0"/>
              <a:t> 26.</a:t>
            </a:r>
          </a:p>
          <a:p>
            <a:r>
              <a:rPr lang="en-US" sz="2000" b="1" dirty="0"/>
              <a:t>C‑643/15. </a:t>
            </a:r>
            <a:r>
              <a:rPr lang="en-US" sz="2000" b="1" dirty="0" err="1"/>
              <a:t>és</a:t>
            </a:r>
            <a:r>
              <a:rPr lang="en-US" sz="2000" b="1" dirty="0"/>
              <a:t> C‑647/15. </a:t>
            </a:r>
            <a:r>
              <a:rPr lang="en-US" sz="2000" b="1" dirty="0" err="1"/>
              <a:t>sz</a:t>
            </a:r>
            <a:r>
              <a:rPr lang="en-US" sz="2000" b="1" dirty="0"/>
              <a:t>. </a:t>
            </a:r>
            <a:r>
              <a:rPr lang="en-US" sz="2000" b="1" dirty="0" err="1"/>
              <a:t>ügyek</a:t>
            </a:r>
            <a:endParaRPr lang="en-US" sz="2000" b="1" dirty="0"/>
          </a:p>
          <a:p>
            <a:r>
              <a:rPr lang="en-US" sz="2000" b="1" dirty="0" err="1"/>
              <a:t>Szlovák</a:t>
            </a:r>
            <a:r>
              <a:rPr lang="en-US" sz="2000" b="1" dirty="0"/>
              <a:t> </a:t>
            </a:r>
            <a:r>
              <a:rPr lang="en-US" sz="2000" b="1" dirty="0" err="1"/>
              <a:t>Köztársaság</a:t>
            </a:r>
            <a:r>
              <a:rPr lang="en-US" sz="2000" b="1" dirty="0"/>
              <a:t>,</a:t>
            </a:r>
          </a:p>
          <a:p>
            <a:r>
              <a:rPr lang="en-US" sz="2000" b="1" dirty="0" err="1"/>
              <a:t>Magyarország</a:t>
            </a:r>
            <a:endParaRPr lang="en-US" sz="2000" b="1" dirty="0"/>
          </a:p>
          <a:p>
            <a:r>
              <a:rPr lang="en-US" sz="2000" b="1" dirty="0" err="1"/>
              <a:t>kontra</a:t>
            </a:r>
            <a:endParaRPr lang="en-US" sz="2000" b="1" dirty="0"/>
          </a:p>
          <a:p>
            <a:r>
              <a:rPr lang="en-US" sz="2000" b="1" dirty="0" err="1"/>
              <a:t>az</a:t>
            </a:r>
            <a:r>
              <a:rPr lang="en-US" sz="2000" b="1" dirty="0"/>
              <a:t> </a:t>
            </a:r>
            <a:r>
              <a:rPr lang="en-US" sz="2000" b="1" dirty="0" err="1"/>
              <a:t>Európai</a:t>
            </a:r>
            <a:r>
              <a:rPr lang="en-US" sz="2000" b="1" dirty="0"/>
              <a:t> </a:t>
            </a:r>
            <a:r>
              <a:rPr lang="en-US" sz="2000" b="1" dirty="0" err="1"/>
              <a:t>Unió</a:t>
            </a:r>
            <a:r>
              <a:rPr lang="en-US" sz="2000" b="1" dirty="0"/>
              <a:t> </a:t>
            </a:r>
            <a:r>
              <a:rPr lang="en-US" sz="2000" b="1" dirty="0" err="1"/>
              <a:t>Tanácsa</a:t>
            </a:r>
            <a:endParaRPr lang="en-US" sz="2000" b="1" dirty="0"/>
          </a:p>
          <a:p>
            <a:r>
              <a:rPr lang="en-US" sz="2000" b="1" dirty="0" err="1"/>
              <a:t>Forrás</a:t>
            </a:r>
            <a:r>
              <a:rPr lang="en-US" sz="2000" b="1" dirty="0"/>
              <a:t>:</a:t>
            </a:r>
          </a:p>
          <a:p>
            <a:r>
              <a:rPr lang="en-US" sz="1000" b="1" dirty="0">
                <a:hlinkClick r:id="rId3"/>
              </a:rPr>
              <a:t>http://curia.europa.eu/juris/document/document_print.jsf;jsessionid=9ea7d2dc30d6e4ee1726ae944f6599049d924913f869.e34KaxiLc3qMb40Rch0SaxyMb350?doclang=HU&amp;text=&amp;pageIndex=0&amp;part=1&amp;mode=lst&amp;docid=193374&amp;occ=first&amp;dir=&amp;cid=515028</a:t>
            </a:r>
            <a:r>
              <a:rPr lang="en-US" sz="1000" b="1" dirty="0"/>
              <a:t> </a:t>
            </a: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1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Köszönöm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figyelmüket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Ismétlő kérdések: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Melyek az EU jogforrásai?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Ismertesse a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szupranacionalizmus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és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kormányköziség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fogalmait!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Hogyan jellemezné az “elmélyítés ” and “kibővítés” fogalmakat az Európai Integrációval kapcsoltban?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7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90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06397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Legislation in the EU</a:t>
            </a: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EU jogalkotás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relevan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iája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világ legnagyobb piaca, és második legnagyobb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dem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kráciája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(2009-2014)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584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előterjesztést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nyújtott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2004-2009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(6.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kidolgozott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508,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cilkusban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előterjeszetett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432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összesen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658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89%-a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tárgyalva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ellenben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megfigyelhető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49 %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42 %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részesedéssel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4.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21 %-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arányával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3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21101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150234"/>
          </a:xfrm>
        </p:spPr>
        <p:txBody>
          <a:bodyPr>
            <a:normAutofit fontScale="92500"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különböző eljárások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jogalkotási aktusok elfogadása tekintetében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kétféle eljárás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különböztethető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meg.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rendes jogalkotói eljárás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(az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együttdöntés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) során az Európai Parlament a Tanáccsal egyenrangú félként lép fel, a különleges jogalkotói eljárások pedig kizárólag rendkívüli esetekre alkalmazandók, és ezek során a Parlamentnek csupán tanácsadói szerepe van.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Bizonyos kérdésekben (például adóügy) az Európai Parlament csupán tanácsadó véleményt nyilvánít – ezt az eljárást nevezik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nak. Bizonyos esetekben a Szerződés kötelezően előírja a konzultációt, mert a jogalap ezt elengedhetetlenné teszi, ilyenkor a javaslat csak akkor emelkedhet jogerőre, ha a Parlament véleményét nyilvánított. Ilyen esetben tehát a Tanács nem jogosult kizárólagos döntéshozatalra.</a:t>
            </a:r>
          </a:p>
        </p:txBody>
      </p:sp>
    </p:spTree>
    <p:extLst>
      <p:ext uri="{BB962C8B-B14F-4D97-AF65-F5344CB8AC3E}">
        <p14:creationId xmlns:p14="http://schemas.microsoft.com/office/powerpoint/2010/main" val="354302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44104"/>
          </a:xfrm>
        </p:spPr>
        <p:txBody>
          <a:bodyPr>
            <a:normAutofit/>
          </a:bodyPr>
          <a:lstStyle/>
          <a:p>
            <a:pPr algn="l"/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000" b="1" i="1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070340"/>
            <a:ext cx="9144000" cy="4491485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jóváhagyhatja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elutasíthatja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javasolhat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ahhoz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jogilag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véleményének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de –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ítélkezési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gyakorlatának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annak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hiányában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határozatot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1957-es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Római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eredetileg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tanácsadói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szerepet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folyamatban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1986-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Okmány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később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Nizzai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fokozatosan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kiszélesítette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előjogait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immár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politikai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Tanáccsal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egyenrangú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félként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társjogalkotóként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korlátozott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különleges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eljárássá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képezi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ma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csupán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belső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piaccal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mentességek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versenyjog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alkalmazzák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történő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olyankor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amikor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biztonságpolitika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KKBP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keretein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kerülnek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elfogadásra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55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563591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0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394339"/>
            <a:ext cx="9144000" cy="378217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egyenlő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súlyt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különféle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gazdasági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irányítás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bevándorlás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energia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közlekedés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környezetvédelem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fogyasztóvédelem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 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el.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együttdöntési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létrehozó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vezette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(1992),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(1999)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kiterjesztette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hatékonyabbá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2009.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december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jén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hatályba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lépett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átkeresztelt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döntéshozatali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rendszer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eljárásává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84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FEJEZET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ELFOGADÁSUKRA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SZAKASZ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294.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EKSz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251.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kapcsolatban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hivatkoznak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következő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  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terjeszt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92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Első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(3)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Parlament első olvasatban elfogadja álláspontját és azt továbbítja a Tanácsnak.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(4)   Ha a Tanács az Európai Parlament álláspontjával egyetért, a javasolt aktust az Európai Parlament álláspontjának megfelelő szövegezéssel elfogadottnak kell tekinteni.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(5)   Ha a Tanács nem ért egyet az Európai Parlament álláspontjával, a Tanács első olvasatban elfogadja saját álláspontját, és azt közli az Európai Parlamenttel.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(6)   A Tanács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az első olvasatban elfogadott álláspont elfogadásához vezető okokról. A Bizottság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 saját álláspontjáról.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2366</Words>
  <Application>Microsoft Office PowerPoint</Application>
  <PresentationFormat>Widescreen</PresentationFormat>
  <Paragraphs>148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Szirbik, EU Intézményrendszere II </vt:lpstr>
      <vt:lpstr>Szirbik, EU Intézményrendszere II </vt:lpstr>
      <vt:lpstr>Szirbik, EU Intézményrendszere II </vt:lpstr>
      <vt:lpstr> Szirbik, EU Intézményrendszere II</vt:lpstr>
      <vt:lpstr> Szirbik, EU Intézményrendszere II</vt:lpstr>
      <vt:lpstr>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Köszönöm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Szirbik Miklos</cp:lastModifiedBy>
  <cp:revision>66</cp:revision>
  <dcterms:created xsi:type="dcterms:W3CDTF">2019-02-07T17:10:18Z</dcterms:created>
  <dcterms:modified xsi:type="dcterms:W3CDTF">2019-11-15T18:03:50Z</dcterms:modified>
</cp:coreProperties>
</file>