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69" r:id="rId4"/>
    <p:sldId id="271" r:id="rId5"/>
    <p:sldId id="270" r:id="rId6"/>
    <p:sldId id="272" r:id="rId7"/>
    <p:sldId id="273" r:id="rId8"/>
    <p:sldId id="267" r:id="rId9"/>
    <p:sldId id="274" r:id="rId10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66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82" autoAdjust="0"/>
    <p:restoredTop sz="94693" autoAdjust="0"/>
  </p:normalViewPr>
  <p:slideViewPr>
    <p:cSldViewPr>
      <p:cViewPr varScale="1">
        <p:scale>
          <a:sx n="72" d="100"/>
          <a:sy n="72" d="100"/>
        </p:scale>
        <p:origin x="6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563C57-BB32-4C74-97DC-69BC77CBCB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B887FA2-CFA9-42F7-AEFF-6DE4EDA92C4A}">
      <dgm:prSet phldrT="[Szöveg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hu-HU" sz="3600" b="1" dirty="0" err="1" smtClean="0"/>
            <a:t>EUSz</a:t>
          </a:r>
          <a:r>
            <a:rPr lang="hu-HU" sz="3600" b="1" dirty="0" smtClean="0"/>
            <a:t>. 4. cikk (3) </a:t>
          </a:r>
          <a:r>
            <a:rPr lang="hu-HU" sz="3600" b="1" dirty="0" smtClean="0"/>
            <a:t>bekezdés</a:t>
          </a:r>
          <a:endParaRPr lang="hu-HU" sz="3600" b="1" dirty="0"/>
        </a:p>
      </dgm:t>
    </dgm:pt>
    <dgm:pt modelId="{9C95793B-CBE0-46DF-94A8-BC884B8F7096}" type="parTrans" cxnId="{D79A0659-C984-4CDA-8730-5CA742BF2E81}">
      <dgm:prSet/>
      <dgm:spPr/>
      <dgm:t>
        <a:bodyPr/>
        <a:lstStyle/>
        <a:p>
          <a:endParaRPr lang="hu-HU"/>
        </a:p>
      </dgm:t>
    </dgm:pt>
    <dgm:pt modelId="{659C86E4-C13F-4DFE-A6D2-063A14D9A1C4}" type="sibTrans" cxnId="{D79A0659-C984-4CDA-8730-5CA742BF2E81}">
      <dgm:prSet/>
      <dgm:spPr/>
      <dgm:t>
        <a:bodyPr/>
        <a:lstStyle/>
        <a:p>
          <a:endParaRPr lang="hu-HU"/>
        </a:p>
      </dgm:t>
    </dgm:pt>
    <dgm:pt modelId="{1EA2885A-B61C-41E0-93D4-3ECC32CC53FD}">
      <dgm:prSet phldrT="[Szöveg]"/>
      <dgm:spPr/>
      <dgm:t>
        <a:bodyPr/>
        <a:lstStyle/>
        <a:p>
          <a:pPr algn="just"/>
          <a:r>
            <a:rPr lang="hu-HU" dirty="0" smtClean="0"/>
            <a:t>az EU és a tagállamok </a:t>
          </a:r>
          <a:r>
            <a:rPr lang="hu-HU" b="1" dirty="0" smtClean="0"/>
            <a:t>kölcsönösen tiszteletben tartják és segítik egymást </a:t>
          </a:r>
          <a:r>
            <a:rPr lang="hu-HU" dirty="0" smtClean="0"/>
            <a:t>a Szerződésekből eredő feladatok végrehajtásában;</a:t>
          </a:r>
          <a:endParaRPr lang="hu-HU" dirty="0"/>
        </a:p>
      </dgm:t>
    </dgm:pt>
    <dgm:pt modelId="{07CE2415-BBAA-40F5-B16A-853E2AB968E3}" type="parTrans" cxnId="{97A6CDDD-FDDD-4FBE-877F-084DA0FBA9AF}">
      <dgm:prSet/>
      <dgm:spPr/>
      <dgm:t>
        <a:bodyPr/>
        <a:lstStyle/>
        <a:p>
          <a:endParaRPr lang="hu-HU"/>
        </a:p>
      </dgm:t>
    </dgm:pt>
    <dgm:pt modelId="{C09805AA-E260-42D3-9465-25E6AE32C241}" type="sibTrans" cxnId="{97A6CDDD-FDDD-4FBE-877F-084DA0FBA9AF}">
      <dgm:prSet/>
      <dgm:spPr/>
      <dgm:t>
        <a:bodyPr/>
        <a:lstStyle/>
        <a:p>
          <a:endParaRPr lang="hu-HU"/>
        </a:p>
      </dgm:t>
    </dgm:pt>
    <dgm:pt modelId="{CB439274-3BF0-4ABE-A2CE-4BDE377BF40D}">
      <dgm:prSet phldrT="[Szöveg]"/>
      <dgm:spPr/>
      <dgm:t>
        <a:bodyPr/>
        <a:lstStyle/>
        <a:p>
          <a:pPr algn="just"/>
          <a:r>
            <a:rPr lang="hu-HU" dirty="0" smtClean="0"/>
            <a:t>a tagállamok </a:t>
          </a:r>
          <a:r>
            <a:rPr lang="hu-HU" b="1" dirty="0" smtClean="0"/>
            <a:t>megteszik</a:t>
          </a:r>
          <a:r>
            <a:rPr lang="hu-HU" dirty="0" smtClean="0"/>
            <a:t> a megfelelő általános vagy különös intézkedéseket;</a:t>
          </a:r>
          <a:endParaRPr lang="hu-HU" dirty="0"/>
        </a:p>
      </dgm:t>
    </dgm:pt>
    <dgm:pt modelId="{345C6356-9898-41E3-8BC5-D78CC4870DE9}" type="parTrans" cxnId="{05CA48EB-34DC-4294-99DE-5E3A0D867C14}">
      <dgm:prSet/>
      <dgm:spPr/>
      <dgm:t>
        <a:bodyPr/>
        <a:lstStyle/>
        <a:p>
          <a:endParaRPr lang="hu-HU"/>
        </a:p>
      </dgm:t>
    </dgm:pt>
    <dgm:pt modelId="{8749B506-93EF-4492-A7C0-1FE4538FFD3A}" type="sibTrans" cxnId="{05CA48EB-34DC-4294-99DE-5E3A0D867C14}">
      <dgm:prSet/>
      <dgm:spPr/>
      <dgm:t>
        <a:bodyPr/>
        <a:lstStyle/>
        <a:p>
          <a:endParaRPr lang="hu-HU"/>
        </a:p>
      </dgm:t>
    </dgm:pt>
    <dgm:pt modelId="{478B5609-322A-4E4C-8E0D-B3D6D16F7B31}">
      <dgm:prSet phldrT="[Szöveg]"/>
      <dgm:spPr/>
      <dgm:t>
        <a:bodyPr/>
        <a:lstStyle/>
        <a:p>
          <a:pPr algn="just"/>
          <a:r>
            <a:rPr lang="hu-HU" dirty="0" smtClean="0"/>
            <a:t>a tagállamok </a:t>
          </a:r>
          <a:r>
            <a:rPr lang="hu-HU" b="1" dirty="0" smtClean="0"/>
            <a:t>segítik</a:t>
          </a:r>
          <a:r>
            <a:rPr lang="hu-HU" dirty="0" smtClean="0"/>
            <a:t> az Uniót feladatainak teljesítésében;</a:t>
          </a:r>
          <a:endParaRPr lang="hu-HU" dirty="0"/>
        </a:p>
      </dgm:t>
    </dgm:pt>
    <dgm:pt modelId="{BBE4355F-412E-4EB9-AEBE-6768521578CE}" type="parTrans" cxnId="{32BF389B-C5EF-447A-AEDB-ABDFAFFE1BC1}">
      <dgm:prSet/>
      <dgm:spPr/>
      <dgm:t>
        <a:bodyPr/>
        <a:lstStyle/>
        <a:p>
          <a:endParaRPr lang="hu-HU"/>
        </a:p>
      </dgm:t>
    </dgm:pt>
    <dgm:pt modelId="{C14A8998-B8FF-4505-A168-B5C1E6E79CD7}" type="sibTrans" cxnId="{32BF389B-C5EF-447A-AEDB-ABDFAFFE1BC1}">
      <dgm:prSet/>
      <dgm:spPr/>
      <dgm:t>
        <a:bodyPr/>
        <a:lstStyle/>
        <a:p>
          <a:endParaRPr lang="hu-HU"/>
        </a:p>
      </dgm:t>
    </dgm:pt>
    <dgm:pt modelId="{A4F57CE5-BA7B-429F-AAF5-243AC334BDAE}">
      <dgm:prSet phldrT="[Szöveg]"/>
      <dgm:spPr/>
      <dgm:t>
        <a:bodyPr/>
        <a:lstStyle/>
        <a:p>
          <a:pPr algn="just"/>
          <a:r>
            <a:rPr lang="hu-HU" dirty="0" smtClean="0"/>
            <a:t>a tagállamok </a:t>
          </a:r>
          <a:r>
            <a:rPr lang="hu-HU" b="1" dirty="0" smtClean="0"/>
            <a:t>tartózkodnak</a:t>
          </a:r>
          <a:r>
            <a:rPr lang="hu-HU" dirty="0" smtClean="0"/>
            <a:t> minden olyan intézkedéstől, amely veszélyeztetheti az Unió célkitűzéseinek megvalósítását.</a:t>
          </a:r>
          <a:endParaRPr lang="hu-HU" dirty="0"/>
        </a:p>
      </dgm:t>
    </dgm:pt>
    <dgm:pt modelId="{3E502FF8-85B5-4663-B47B-D6CBD7502CDB}" type="parTrans" cxnId="{FD906DB8-4756-462A-AB85-0887DD802283}">
      <dgm:prSet/>
      <dgm:spPr/>
      <dgm:t>
        <a:bodyPr/>
        <a:lstStyle/>
        <a:p>
          <a:endParaRPr lang="hu-HU"/>
        </a:p>
      </dgm:t>
    </dgm:pt>
    <dgm:pt modelId="{1558A678-162F-4CA9-B850-DD06E50D8C1A}" type="sibTrans" cxnId="{FD906DB8-4756-462A-AB85-0887DD802283}">
      <dgm:prSet/>
      <dgm:spPr/>
      <dgm:t>
        <a:bodyPr/>
        <a:lstStyle/>
        <a:p>
          <a:endParaRPr lang="hu-HU"/>
        </a:p>
      </dgm:t>
    </dgm:pt>
    <dgm:pt modelId="{B1935CF4-A7F0-4812-8EBD-78897B0FE940}" type="pres">
      <dgm:prSet presAssocID="{85563C57-BB32-4C74-97DC-69BC77CBCB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89EEBE6-6C76-43AC-AD86-457D1C50AFCF}" type="pres">
      <dgm:prSet presAssocID="{5B887FA2-CFA9-42F7-AEFF-6DE4EDA92C4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2171F54-8014-4EE1-A42B-28400E106A27}" type="pres">
      <dgm:prSet presAssocID="{5B887FA2-CFA9-42F7-AEFF-6DE4EDA92C4A}" presName="childText" presStyleLbl="revTx" presStyleIdx="0" presStyleCnt="1" custScaleY="9805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79A0659-C984-4CDA-8730-5CA742BF2E81}" srcId="{85563C57-BB32-4C74-97DC-69BC77CBCBB2}" destId="{5B887FA2-CFA9-42F7-AEFF-6DE4EDA92C4A}" srcOrd="0" destOrd="0" parTransId="{9C95793B-CBE0-46DF-94A8-BC884B8F7096}" sibTransId="{659C86E4-C13F-4DFE-A6D2-063A14D9A1C4}"/>
    <dgm:cxn modelId="{FD906DB8-4756-462A-AB85-0887DD802283}" srcId="{5B887FA2-CFA9-42F7-AEFF-6DE4EDA92C4A}" destId="{A4F57CE5-BA7B-429F-AAF5-243AC334BDAE}" srcOrd="3" destOrd="0" parTransId="{3E502FF8-85B5-4663-B47B-D6CBD7502CDB}" sibTransId="{1558A678-162F-4CA9-B850-DD06E50D8C1A}"/>
    <dgm:cxn modelId="{CE267DCA-BB04-4F2C-ACB8-9875A2CEEE6B}" type="presOf" srcId="{85563C57-BB32-4C74-97DC-69BC77CBCBB2}" destId="{B1935CF4-A7F0-4812-8EBD-78897B0FE940}" srcOrd="0" destOrd="0" presId="urn:microsoft.com/office/officeart/2005/8/layout/vList2"/>
    <dgm:cxn modelId="{05CA48EB-34DC-4294-99DE-5E3A0D867C14}" srcId="{5B887FA2-CFA9-42F7-AEFF-6DE4EDA92C4A}" destId="{CB439274-3BF0-4ABE-A2CE-4BDE377BF40D}" srcOrd="1" destOrd="0" parTransId="{345C6356-9898-41E3-8BC5-D78CC4870DE9}" sibTransId="{8749B506-93EF-4492-A7C0-1FE4538FFD3A}"/>
    <dgm:cxn modelId="{97A6CDDD-FDDD-4FBE-877F-084DA0FBA9AF}" srcId="{5B887FA2-CFA9-42F7-AEFF-6DE4EDA92C4A}" destId="{1EA2885A-B61C-41E0-93D4-3ECC32CC53FD}" srcOrd="0" destOrd="0" parTransId="{07CE2415-BBAA-40F5-B16A-853E2AB968E3}" sibTransId="{C09805AA-E260-42D3-9465-25E6AE32C241}"/>
    <dgm:cxn modelId="{D17FB334-8A69-4260-8596-C9798686C61D}" type="presOf" srcId="{5B887FA2-CFA9-42F7-AEFF-6DE4EDA92C4A}" destId="{A89EEBE6-6C76-43AC-AD86-457D1C50AFCF}" srcOrd="0" destOrd="0" presId="urn:microsoft.com/office/officeart/2005/8/layout/vList2"/>
    <dgm:cxn modelId="{2FBF1AB1-601E-4845-9515-3279483864F9}" type="presOf" srcId="{478B5609-322A-4E4C-8E0D-B3D6D16F7B31}" destId="{22171F54-8014-4EE1-A42B-28400E106A27}" srcOrd="0" destOrd="2" presId="urn:microsoft.com/office/officeart/2005/8/layout/vList2"/>
    <dgm:cxn modelId="{FAC15ED1-660F-41EA-82E1-82A2831AA9F8}" type="presOf" srcId="{CB439274-3BF0-4ABE-A2CE-4BDE377BF40D}" destId="{22171F54-8014-4EE1-A42B-28400E106A27}" srcOrd="0" destOrd="1" presId="urn:microsoft.com/office/officeart/2005/8/layout/vList2"/>
    <dgm:cxn modelId="{32BF389B-C5EF-447A-AEDB-ABDFAFFE1BC1}" srcId="{5B887FA2-CFA9-42F7-AEFF-6DE4EDA92C4A}" destId="{478B5609-322A-4E4C-8E0D-B3D6D16F7B31}" srcOrd="2" destOrd="0" parTransId="{BBE4355F-412E-4EB9-AEBE-6768521578CE}" sibTransId="{C14A8998-B8FF-4505-A168-B5C1E6E79CD7}"/>
    <dgm:cxn modelId="{BED224EA-59BF-4DEE-91B6-9166E1CFC08A}" type="presOf" srcId="{A4F57CE5-BA7B-429F-AAF5-243AC334BDAE}" destId="{22171F54-8014-4EE1-A42B-28400E106A27}" srcOrd="0" destOrd="3" presId="urn:microsoft.com/office/officeart/2005/8/layout/vList2"/>
    <dgm:cxn modelId="{56915DA5-2F68-49FA-827C-6C3D1C441726}" type="presOf" srcId="{1EA2885A-B61C-41E0-93D4-3ECC32CC53FD}" destId="{22171F54-8014-4EE1-A42B-28400E106A27}" srcOrd="0" destOrd="0" presId="urn:microsoft.com/office/officeart/2005/8/layout/vList2"/>
    <dgm:cxn modelId="{A6919590-EF9F-42EF-8902-7C72923B07F2}" type="presParOf" srcId="{B1935CF4-A7F0-4812-8EBD-78897B0FE940}" destId="{A89EEBE6-6C76-43AC-AD86-457D1C50AFCF}" srcOrd="0" destOrd="0" presId="urn:microsoft.com/office/officeart/2005/8/layout/vList2"/>
    <dgm:cxn modelId="{567995B7-75EC-4E36-A74C-2874037DBA28}" type="presParOf" srcId="{B1935CF4-A7F0-4812-8EBD-78897B0FE940}" destId="{22171F54-8014-4EE1-A42B-28400E106A2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6AF385-413A-471A-B794-2F5BEDA777F8}" type="doc">
      <dgm:prSet loTypeId="urn:microsoft.com/office/officeart/2005/8/layout/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B4CB9B3D-4147-43E7-BBB3-270D07018890}">
      <dgm:prSet phldrT="[Szöveg]"/>
      <dgm:spPr/>
      <dgm:t>
        <a:bodyPr/>
        <a:lstStyle/>
        <a:p>
          <a:r>
            <a:rPr lang="hu-HU" dirty="0" smtClean="0"/>
            <a:t>Tagállami kezdeményezés</a:t>
          </a:r>
          <a:endParaRPr lang="hu-HU" dirty="0"/>
        </a:p>
      </dgm:t>
    </dgm:pt>
    <dgm:pt modelId="{FEFCE3BE-CE0A-4F9A-969A-897339996A50}" type="parTrans" cxnId="{87757566-3C85-413E-AF08-8E3624E58C1C}">
      <dgm:prSet/>
      <dgm:spPr/>
      <dgm:t>
        <a:bodyPr/>
        <a:lstStyle/>
        <a:p>
          <a:endParaRPr lang="hu-HU"/>
        </a:p>
      </dgm:t>
    </dgm:pt>
    <dgm:pt modelId="{C53F9ACD-8678-4730-8C62-060CCC8E8B3C}" type="sibTrans" cxnId="{87757566-3C85-413E-AF08-8E3624E58C1C}">
      <dgm:prSet/>
      <dgm:spPr/>
      <dgm:t>
        <a:bodyPr/>
        <a:lstStyle/>
        <a:p>
          <a:endParaRPr lang="hu-HU"/>
        </a:p>
      </dgm:t>
    </dgm:pt>
    <dgm:pt modelId="{2EA4F696-A71A-483B-80EF-5E3514DBDE67}">
      <dgm:prSet phldrT="[Szöveg]"/>
      <dgm:spPr/>
      <dgm:t>
        <a:bodyPr/>
        <a:lstStyle/>
        <a:p>
          <a:r>
            <a:rPr lang="hu-HU" dirty="0" smtClean="0"/>
            <a:t>Bizottság felé</a:t>
          </a:r>
          <a:endParaRPr lang="hu-HU" dirty="0"/>
        </a:p>
      </dgm:t>
    </dgm:pt>
    <dgm:pt modelId="{D458153A-729B-49A3-97ED-BD7587E5E44B}" type="parTrans" cxnId="{77427F94-FE7D-4CBE-BD84-DC8F3C69FDF1}">
      <dgm:prSet/>
      <dgm:spPr/>
      <dgm:t>
        <a:bodyPr/>
        <a:lstStyle/>
        <a:p>
          <a:endParaRPr lang="hu-HU"/>
        </a:p>
      </dgm:t>
    </dgm:pt>
    <dgm:pt modelId="{B2D83193-AB9E-4986-8F8F-6FADD84E286B}" type="sibTrans" cxnId="{77427F94-FE7D-4CBE-BD84-DC8F3C69FDF1}">
      <dgm:prSet/>
      <dgm:spPr/>
      <dgm:t>
        <a:bodyPr/>
        <a:lstStyle/>
        <a:p>
          <a:endParaRPr lang="hu-HU"/>
        </a:p>
      </dgm:t>
    </dgm:pt>
    <dgm:pt modelId="{3E925620-A5B6-47C1-8FE4-0EF7C8B9C8A1}">
      <dgm:prSet phldrT="[Szöveg]"/>
      <dgm:spPr/>
      <dgm:t>
        <a:bodyPr/>
        <a:lstStyle/>
        <a:p>
          <a:r>
            <a:rPr lang="hu-HU" dirty="0" smtClean="0"/>
            <a:t>Indokolt vélemény</a:t>
          </a:r>
          <a:endParaRPr lang="hu-HU" dirty="0"/>
        </a:p>
      </dgm:t>
    </dgm:pt>
    <dgm:pt modelId="{92BDCBFF-5158-49F6-929C-142DF7C63C3A}" type="parTrans" cxnId="{E53DD001-2D01-4174-94C7-C532D51E0361}">
      <dgm:prSet/>
      <dgm:spPr/>
      <dgm:t>
        <a:bodyPr/>
        <a:lstStyle/>
        <a:p>
          <a:endParaRPr lang="hu-HU"/>
        </a:p>
      </dgm:t>
    </dgm:pt>
    <dgm:pt modelId="{3DF6DA44-E3D5-4842-9F57-11E9CA068D66}" type="sibTrans" cxnId="{E53DD001-2D01-4174-94C7-C532D51E0361}">
      <dgm:prSet/>
      <dgm:spPr/>
      <dgm:t>
        <a:bodyPr/>
        <a:lstStyle/>
        <a:p>
          <a:endParaRPr lang="hu-HU"/>
        </a:p>
      </dgm:t>
    </dgm:pt>
    <dgm:pt modelId="{AC051004-90B3-4CF2-97EF-FCF15B6D3C1F}">
      <dgm:prSet phldrT="[Szöveg]"/>
      <dgm:spPr/>
      <dgm:t>
        <a:bodyPr/>
        <a:lstStyle/>
        <a:p>
          <a:r>
            <a:rPr lang="hu-HU" dirty="0" smtClean="0"/>
            <a:t>Nem ad véleményt</a:t>
          </a:r>
          <a:endParaRPr lang="hu-HU" dirty="0"/>
        </a:p>
      </dgm:t>
    </dgm:pt>
    <dgm:pt modelId="{2D7B8DA7-836B-4800-853D-8DAC291A0E4B}" type="parTrans" cxnId="{39EB9C8B-E0FA-4C43-AD6E-B070F5025BBD}">
      <dgm:prSet/>
      <dgm:spPr/>
      <dgm:t>
        <a:bodyPr/>
        <a:lstStyle/>
        <a:p>
          <a:endParaRPr lang="hu-HU"/>
        </a:p>
      </dgm:t>
    </dgm:pt>
    <dgm:pt modelId="{665E0D01-00CF-4E58-8880-8D72206632D1}" type="sibTrans" cxnId="{39EB9C8B-E0FA-4C43-AD6E-B070F5025BBD}">
      <dgm:prSet/>
      <dgm:spPr/>
      <dgm:t>
        <a:bodyPr/>
        <a:lstStyle/>
        <a:p>
          <a:endParaRPr lang="hu-HU"/>
        </a:p>
      </dgm:t>
    </dgm:pt>
    <dgm:pt modelId="{435B70A4-7463-412F-8223-124407C565A6}">
      <dgm:prSet phldrT="[Szöveg]"/>
      <dgm:spPr/>
      <dgm:t>
        <a:bodyPr/>
        <a:lstStyle/>
        <a:p>
          <a:r>
            <a:rPr lang="hu-HU" dirty="0" smtClean="0"/>
            <a:t>Per</a:t>
          </a:r>
          <a:endParaRPr lang="hu-HU" dirty="0"/>
        </a:p>
      </dgm:t>
    </dgm:pt>
    <dgm:pt modelId="{600ACFA8-7B51-4930-B663-45ABE4BE6E31}" type="parTrans" cxnId="{7AC6183D-38CB-47A8-AA9A-0D3FC001B2E0}">
      <dgm:prSet/>
      <dgm:spPr/>
      <dgm:t>
        <a:bodyPr/>
        <a:lstStyle/>
        <a:p>
          <a:endParaRPr lang="hu-HU"/>
        </a:p>
      </dgm:t>
    </dgm:pt>
    <dgm:pt modelId="{B50FEED4-C9CE-4ECC-A8D0-B521954614C0}" type="sibTrans" cxnId="{7AC6183D-38CB-47A8-AA9A-0D3FC001B2E0}">
      <dgm:prSet/>
      <dgm:spPr/>
      <dgm:t>
        <a:bodyPr/>
        <a:lstStyle/>
        <a:p>
          <a:endParaRPr lang="hu-HU"/>
        </a:p>
      </dgm:t>
    </dgm:pt>
    <dgm:pt modelId="{EC049D71-992B-49CB-B810-A1DCAE2F8A0C}">
      <dgm:prSet phldrT="[Szöveg]"/>
      <dgm:spPr/>
      <dgm:t>
        <a:bodyPr/>
        <a:lstStyle/>
        <a:p>
          <a:r>
            <a:rPr lang="hu-HU" dirty="0" smtClean="0"/>
            <a:t>Helyt ad</a:t>
          </a:r>
          <a:endParaRPr lang="hu-HU" dirty="0"/>
        </a:p>
      </dgm:t>
    </dgm:pt>
    <dgm:pt modelId="{7257B62B-A4D0-4A8E-B6F7-B7FBAED07D2A}" type="parTrans" cxnId="{D56253CB-72CE-4100-8AD8-B629E4864332}">
      <dgm:prSet/>
      <dgm:spPr/>
      <dgm:t>
        <a:bodyPr/>
        <a:lstStyle/>
        <a:p>
          <a:endParaRPr lang="hu-HU"/>
        </a:p>
      </dgm:t>
    </dgm:pt>
    <dgm:pt modelId="{DAB9B7E0-ABA6-450A-A6C2-4C6F7CC85805}" type="sibTrans" cxnId="{D56253CB-72CE-4100-8AD8-B629E4864332}">
      <dgm:prSet/>
      <dgm:spPr/>
      <dgm:t>
        <a:bodyPr/>
        <a:lstStyle/>
        <a:p>
          <a:endParaRPr lang="hu-HU"/>
        </a:p>
      </dgm:t>
    </dgm:pt>
    <dgm:pt modelId="{F6A3E8E6-CB72-4BDC-B17A-734DB225B23B}">
      <dgm:prSet phldrT="[Szöveg]"/>
      <dgm:spPr/>
      <dgm:t>
        <a:bodyPr/>
        <a:lstStyle/>
        <a:p>
          <a:r>
            <a:rPr lang="hu-HU" dirty="0" smtClean="0"/>
            <a:t>Tagállami vélemények</a:t>
          </a:r>
          <a:endParaRPr lang="hu-HU" dirty="0"/>
        </a:p>
      </dgm:t>
    </dgm:pt>
    <dgm:pt modelId="{268CC522-26F2-44AF-A895-47AF4D357FB6}" type="parTrans" cxnId="{9A2927CB-D1E4-4FD0-926C-6471915B8424}">
      <dgm:prSet/>
      <dgm:spPr/>
      <dgm:t>
        <a:bodyPr/>
        <a:lstStyle/>
        <a:p>
          <a:endParaRPr lang="hu-HU"/>
        </a:p>
      </dgm:t>
    </dgm:pt>
    <dgm:pt modelId="{1D4808F8-FE58-49AB-BB2E-65673C675AA9}" type="sibTrans" cxnId="{9A2927CB-D1E4-4FD0-926C-6471915B8424}">
      <dgm:prSet/>
      <dgm:spPr/>
      <dgm:t>
        <a:bodyPr/>
        <a:lstStyle/>
        <a:p>
          <a:endParaRPr lang="hu-HU"/>
        </a:p>
      </dgm:t>
    </dgm:pt>
    <dgm:pt modelId="{EDFBF93E-99F1-4E8A-8B77-88DF823415D2}">
      <dgm:prSet phldrT="[Szöveg]"/>
      <dgm:spPr/>
      <dgm:t>
        <a:bodyPr/>
        <a:lstStyle/>
        <a:p>
          <a:r>
            <a:rPr lang="hu-HU" dirty="0" smtClean="0"/>
            <a:t>Támogat/nem támogat</a:t>
          </a:r>
          <a:endParaRPr lang="hu-HU" dirty="0"/>
        </a:p>
      </dgm:t>
    </dgm:pt>
    <dgm:pt modelId="{93B8A749-5AA4-494E-85CE-19E84CEDF282}" type="parTrans" cxnId="{380545F6-3843-4C3F-A49E-4BEF47246458}">
      <dgm:prSet/>
      <dgm:spPr/>
      <dgm:t>
        <a:bodyPr/>
        <a:lstStyle/>
        <a:p>
          <a:endParaRPr lang="hu-HU"/>
        </a:p>
      </dgm:t>
    </dgm:pt>
    <dgm:pt modelId="{15AE3B18-B502-479D-AD02-AAC8F4697F0F}" type="sibTrans" cxnId="{380545F6-3843-4C3F-A49E-4BEF47246458}">
      <dgm:prSet/>
      <dgm:spPr/>
      <dgm:t>
        <a:bodyPr/>
        <a:lstStyle/>
        <a:p>
          <a:endParaRPr lang="hu-HU"/>
        </a:p>
      </dgm:t>
    </dgm:pt>
    <dgm:pt modelId="{1E857A1E-5812-40C9-BA8E-30AD4EA31AAD}">
      <dgm:prSet phldrT="[Szöveg]"/>
      <dgm:spPr/>
      <dgm:t>
        <a:bodyPr/>
        <a:lstStyle/>
        <a:p>
          <a:r>
            <a:rPr lang="hu-HU" dirty="0" smtClean="0"/>
            <a:t>Elutasít</a:t>
          </a:r>
          <a:endParaRPr lang="hu-HU" dirty="0"/>
        </a:p>
      </dgm:t>
    </dgm:pt>
    <dgm:pt modelId="{879940BA-BD57-4F66-951D-5A0131297510}" type="parTrans" cxnId="{21A41178-D2BB-4FC9-88FB-175AD2150A47}">
      <dgm:prSet/>
      <dgm:spPr/>
      <dgm:t>
        <a:bodyPr/>
        <a:lstStyle/>
        <a:p>
          <a:endParaRPr lang="hu-HU"/>
        </a:p>
      </dgm:t>
    </dgm:pt>
    <dgm:pt modelId="{612A66F9-CF74-43BA-BAC6-691F433AC5C8}" type="sibTrans" cxnId="{21A41178-D2BB-4FC9-88FB-175AD2150A47}">
      <dgm:prSet/>
      <dgm:spPr/>
      <dgm:t>
        <a:bodyPr/>
        <a:lstStyle/>
        <a:p>
          <a:endParaRPr lang="hu-HU"/>
        </a:p>
      </dgm:t>
    </dgm:pt>
    <dgm:pt modelId="{EE506590-F6D4-43A0-87EB-7150345C7BA4}" type="pres">
      <dgm:prSet presAssocID="{616AF385-413A-471A-B794-2F5BEDA777F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40FCE7E3-9489-4A3A-B100-A3349C651268}" type="pres">
      <dgm:prSet presAssocID="{B4CB9B3D-4147-43E7-BBB3-270D07018890}" presName="composite" presStyleCnt="0"/>
      <dgm:spPr/>
    </dgm:pt>
    <dgm:pt modelId="{1B5F74E4-1A6D-4013-B12B-91B635DA29A2}" type="pres">
      <dgm:prSet presAssocID="{B4CB9B3D-4147-43E7-BBB3-270D07018890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6F6FB93-249B-4E0F-BED7-8841F89D6142}" type="pres">
      <dgm:prSet presAssocID="{B4CB9B3D-4147-43E7-BBB3-270D07018890}" presName="parSh" presStyleLbl="node1" presStyleIdx="0" presStyleCnt="3"/>
      <dgm:spPr/>
      <dgm:t>
        <a:bodyPr/>
        <a:lstStyle/>
        <a:p>
          <a:endParaRPr lang="hu-HU"/>
        </a:p>
      </dgm:t>
    </dgm:pt>
    <dgm:pt modelId="{0BD7F01F-091E-4412-AB1C-69620FCC6FAC}" type="pres">
      <dgm:prSet presAssocID="{B4CB9B3D-4147-43E7-BBB3-270D07018890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4386443-7256-414E-B563-2D901FDD4EFB}" type="pres">
      <dgm:prSet presAssocID="{C53F9ACD-8678-4730-8C62-060CCC8E8B3C}" presName="sibTrans" presStyleLbl="sibTrans2D1" presStyleIdx="0" presStyleCnt="2"/>
      <dgm:spPr/>
      <dgm:t>
        <a:bodyPr/>
        <a:lstStyle/>
        <a:p>
          <a:endParaRPr lang="hu-HU"/>
        </a:p>
      </dgm:t>
    </dgm:pt>
    <dgm:pt modelId="{42582090-CE15-4961-B64E-A054DF0680B8}" type="pres">
      <dgm:prSet presAssocID="{C53F9ACD-8678-4730-8C62-060CCC8E8B3C}" presName="connTx" presStyleLbl="sibTrans2D1" presStyleIdx="0" presStyleCnt="2"/>
      <dgm:spPr/>
      <dgm:t>
        <a:bodyPr/>
        <a:lstStyle/>
        <a:p>
          <a:endParaRPr lang="hu-HU"/>
        </a:p>
      </dgm:t>
    </dgm:pt>
    <dgm:pt modelId="{6939059C-8EA4-4CCD-9BE3-F7A95D70693C}" type="pres">
      <dgm:prSet presAssocID="{3E925620-A5B6-47C1-8FE4-0EF7C8B9C8A1}" presName="composite" presStyleCnt="0"/>
      <dgm:spPr/>
    </dgm:pt>
    <dgm:pt modelId="{909CF2EA-529E-424B-AA65-58E711E46E70}" type="pres">
      <dgm:prSet presAssocID="{3E925620-A5B6-47C1-8FE4-0EF7C8B9C8A1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ED2537E-B81F-4267-BBC4-64235BA805ED}" type="pres">
      <dgm:prSet presAssocID="{3E925620-A5B6-47C1-8FE4-0EF7C8B9C8A1}" presName="parSh" presStyleLbl="node1" presStyleIdx="1" presStyleCnt="3"/>
      <dgm:spPr/>
      <dgm:t>
        <a:bodyPr/>
        <a:lstStyle/>
        <a:p>
          <a:endParaRPr lang="hu-HU"/>
        </a:p>
      </dgm:t>
    </dgm:pt>
    <dgm:pt modelId="{3853C4B0-0477-46D6-9025-E2C21704C73D}" type="pres">
      <dgm:prSet presAssocID="{3E925620-A5B6-47C1-8FE4-0EF7C8B9C8A1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D0DD2CA-69FF-4B5C-8330-EB970FD9BC56}" type="pres">
      <dgm:prSet presAssocID="{3DF6DA44-E3D5-4842-9F57-11E9CA068D66}" presName="sibTrans" presStyleLbl="sibTrans2D1" presStyleIdx="1" presStyleCnt="2"/>
      <dgm:spPr/>
      <dgm:t>
        <a:bodyPr/>
        <a:lstStyle/>
        <a:p>
          <a:endParaRPr lang="hu-HU"/>
        </a:p>
      </dgm:t>
    </dgm:pt>
    <dgm:pt modelId="{77432038-41B7-4263-9F32-B485D3E58FEF}" type="pres">
      <dgm:prSet presAssocID="{3DF6DA44-E3D5-4842-9F57-11E9CA068D66}" presName="connTx" presStyleLbl="sibTrans2D1" presStyleIdx="1" presStyleCnt="2"/>
      <dgm:spPr/>
      <dgm:t>
        <a:bodyPr/>
        <a:lstStyle/>
        <a:p>
          <a:endParaRPr lang="hu-HU"/>
        </a:p>
      </dgm:t>
    </dgm:pt>
    <dgm:pt modelId="{F101906C-BFE4-4D77-81F1-7A5226C6FA8E}" type="pres">
      <dgm:prSet presAssocID="{435B70A4-7463-412F-8223-124407C565A6}" presName="composite" presStyleCnt="0"/>
      <dgm:spPr/>
    </dgm:pt>
    <dgm:pt modelId="{AC3B101C-2EA0-4601-A1D8-44E10A91B0A8}" type="pres">
      <dgm:prSet presAssocID="{435B70A4-7463-412F-8223-124407C565A6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1F96202-87F3-465E-8D5E-961209B7CD4D}" type="pres">
      <dgm:prSet presAssocID="{435B70A4-7463-412F-8223-124407C565A6}" presName="parSh" presStyleLbl="node1" presStyleIdx="2" presStyleCnt="3"/>
      <dgm:spPr/>
      <dgm:t>
        <a:bodyPr/>
        <a:lstStyle/>
        <a:p>
          <a:endParaRPr lang="hu-HU"/>
        </a:p>
      </dgm:t>
    </dgm:pt>
    <dgm:pt modelId="{BB63D069-1BCE-4E0B-A25A-E49467E74C75}" type="pres">
      <dgm:prSet presAssocID="{435B70A4-7463-412F-8223-124407C565A6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45B962A-D3C5-45A7-886C-419BB5BDD639}" type="presOf" srcId="{C53F9ACD-8678-4730-8C62-060CCC8E8B3C}" destId="{42582090-CE15-4961-B64E-A054DF0680B8}" srcOrd="1" destOrd="0" presId="urn:microsoft.com/office/officeart/2005/8/layout/process3"/>
    <dgm:cxn modelId="{7AC6183D-38CB-47A8-AA9A-0D3FC001B2E0}" srcId="{616AF385-413A-471A-B794-2F5BEDA777F8}" destId="{435B70A4-7463-412F-8223-124407C565A6}" srcOrd="2" destOrd="0" parTransId="{600ACFA8-7B51-4930-B663-45ABE4BE6E31}" sibTransId="{B50FEED4-C9CE-4ECC-A8D0-B521954614C0}"/>
    <dgm:cxn modelId="{9A2927CB-D1E4-4FD0-926C-6471915B8424}" srcId="{B4CB9B3D-4147-43E7-BBB3-270D07018890}" destId="{F6A3E8E6-CB72-4BDC-B17A-734DB225B23B}" srcOrd="1" destOrd="0" parTransId="{268CC522-26F2-44AF-A895-47AF4D357FB6}" sibTransId="{1D4808F8-FE58-49AB-BB2E-65673C675AA9}"/>
    <dgm:cxn modelId="{21A41178-D2BB-4FC9-88FB-175AD2150A47}" srcId="{435B70A4-7463-412F-8223-124407C565A6}" destId="{1E857A1E-5812-40C9-BA8E-30AD4EA31AAD}" srcOrd="1" destOrd="0" parTransId="{879940BA-BD57-4F66-951D-5A0131297510}" sibTransId="{612A66F9-CF74-43BA-BAC6-691F433AC5C8}"/>
    <dgm:cxn modelId="{72E8715A-268F-40B2-BFD9-755ED717FF0E}" type="presOf" srcId="{AC051004-90B3-4CF2-97EF-FCF15B6D3C1F}" destId="{3853C4B0-0477-46D6-9025-E2C21704C73D}" srcOrd="0" destOrd="0" presId="urn:microsoft.com/office/officeart/2005/8/layout/process3"/>
    <dgm:cxn modelId="{0DBAC3E8-1877-4DB6-BF00-B0B539964CB5}" type="presOf" srcId="{2EA4F696-A71A-483B-80EF-5E3514DBDE67}" destId="{0BD7F01F-091E-4412-AB1C-69620FCC6FAC}" srcOrd="0" destOrd="0" presId="urn:microsoft.com/office/officeart/2005/8/layout/process3"/>
    <dgm:cxn modelId="{39EB9C8B-E0FA-4C43-AD6E-B070F5025BBD}" srcId="{3E925620-A5B6-47C1-8FE4-0EF7C8B9C8A1}" destId="{AC051004-90B3-4CF2-97EF-FCF15B6D3C1F}" srcOrd="0" destOrd="0" parTransId="{2D7B8DA7-836B-4800-853D-8DAC291A0E4B}" sibTransId="{665E0D01-00CF-4E58-8880-8D72206632D1}"/>
    <dgm:cxn modelId="{E4C509A2-860D-429A-9C66-DD2AFF422859}" type="presOf" srcId="{EDFBF93E-99F1-4E8A-8B77-88DF823415D2}" destId="{3853C4B0-0477-46D6-9025-E2C21704C73D}" srcOrd="0" destOrd="1" presId="urn:microsoft.com/office/officeart/2005/8/layout/process3"/>
    <dgm:cxn modelId="{4379DFFC-CD1D-4333-8885-D6F3EB8A0D4D}" type="presOf" srcId="{435B70A4-7463-412F-8223-124407C565A6}" destId="{81F96202-87F3-465E-8D5E-961209B7CD4D}" srcOrd="1" destOrd="0" presId="urn:microsoft.com/office/officeart/2005/8/layout/process3"/>
    <dgm:cxn modelId="{E7381A62-4F64-4C56-9233-83834A12ADC4}" type="presOf" srcId="{3DF6DA44-E3D5-4842-9F57-11E9CA068D66}" destId="{ED0DD2CA-69FF-4B5C-8330-EB970FD9BC56}" srcOrd="0" destOrd="0" presId="urn:microsoft.com/office/officeart/2005/8/layout/process3"/>
    <dgm:cxn modelId="{D56253CB-72CE-4100-8AD8-B629E4864332}" srcId="{435B70A4-7463-412F-8223-124407C565A6}" destId="{EC049D71-992B-49CB-B810-A1DCAE2F8A0C}" srcOrd="0" destOrd="0" parTransId="{7257B62B-A4D0-4A8E-B6F7-B7FBAED07D2A}" sibTransId="{DAB9B7E0-ABA6-450A-A6C2-4C6F7CC85805}"/>
    <dgm:cxn modelId="{25C7FD40-F85C-4EE8-84BD-9C75E1A37DC7}" type="presOf" srcId="{EC049D71-992B-49CB-B810-A1DCAE2F8A0C}" destId="{BB63D069-1BCE-4E0B-A25A-E49467E74C75}" srcOrd="0" destOrd="0" presId="urn:microsoft.com/office/officeart/2005/8/layout/process3"/>
    <dgm:cxn modelId="{E53DD001-2D01-4174-94C7-C532D51E0361}" srcId="{616AF385-413A-471A-B794-2F5BEDA777F8}" destId="{3E925620-A5B6-47C1-8FE4-0EF7C8B9C8A1}" srcOrd="1" destOrd="0" parTransId="{92BDCBFF-5158-49F6-929C-142DF7C63C3A}" sibTransId="{3DF6DA44-E3D5-4842-9F57-11E9CA068D66}"/>
    <dgm:cxn modelId="{1CE65B3F-D2A9-4F60-B282-3F33DDE9BABA}" type="presOf" srcId="{435B70A4-7463-412F-8223-124407C565A6}" destId="{AC3B101C-2EA0-4601-A1D8-44E10A91B0A8}" srcOrd="0" destOrd="0" presId="urn:microsoft.com/office/officeart/2005/8/layout/process3"/>
    <dgm:cxn modelId="{EB466AC5-0DEC-475B-AE0B-1B6027078875}" type="presOf" srcId="{3DF6DA44-E3D5-4842-9F57-11E9CA068D66}" destId="{77432038-41B7-4263-9F32-B485D3E58FEF}" srcOrd="1" destOrd="0" presId="urn:microsoft.com/office/officeart/2005/8/layout/process3"/>
    <dgm:cxn modelId="{77427F94-FE7D-4CBE-BD84-DC8F3C69FDF1}" srcId="{B4CB9B3D-4147-43E7-BBB3-270D07018890}" destId="{2EA4F696-A71A-483B-80EF-5E3514DBDE67}" srcOrd="0" destOrd="0" parTransId="{D458153A-729B-49A3-97ED-BD7587E5E44B}" sibTransId="{B2D83193-AB9E-4986-8F8F-6FADD84E286B}"/>
    <dgm:cxn modelId="{00EE4AD0-25D1-4EF6-B5FC-7F475A95F69D}" type="presOf" srcId="{3E925620-A5B6-47C1-8FE4-0EF7C8B9C8A1}" destId="{909CF2EA-529E-424B-AA65-58E711E46E70}" srcOrd="0" destOrd="0" presId="urn:microsoft.com/office/officeart/2005/8/layout/process3"/>
    <dgm:cxn modelId="{380545F6-3843-4C3F-A49E-4BEF47246458}" srcId="{3E925620-A5B6-47C1-8FE4-0EF7C8B9C8A1}" destId="{EDFBF93E-99F1-4E8A-8B77-88DF823415D2}" srcOrd="1" destOrd="0" parTransId="{93B8A749-5AA4-494E-85CE-19E84CEDF282}" sibTransId="{15AE3B18-B502-479D-AD02-AAC8F4697F0F}"/>
    <dgm:cxn modelId="{F27D18B1-4DDA-4948-87D1-91BA5D61DF52}" type="presOf" srcId="{C53F9ACD-8678-4730-8C62-060CCC8E8B3C}" destId="{44386443-7256-414E-B563-2D901FDD4EFB}" srcOrd="0" destOrd="0" presId="urn:microsoft.com/office/officeart/2005/8/layout/process3"/>
    <dgm:cxn modelId="{F71D98D6-B3D1-46B7-A141-7D63930AF59B}" type="presOf" srcId="{F6A3E8E6-CB72-4BDC-B17A-734DB225B23B}" destId="{0BD7F01F-091E-4412-AB1C-69620FCC6FAC}" srcOrd="0" destOrd="1" presId="urn:microsoft.com/office/officeart/2005/8/layout/process3"/>
    <dgm:cxn modelId="{87757566-3C85-413E-AF08-8E3624E58C1C}" srcId="{616AF385-413A-471A-B794-2F5BEDA777F8}" destId="{B4CB9B3D-4147-43E7-BBB3-270D07018890}" srcOrd="0" destOrd="0" parTransId="{FEFCE3BE-CE0A-4F9A-969A-897339996A50}" sibTransId="{C53F9ACD-8678-4730-8C62-060CCC8E8B3C}"/>
    <dgm:cxn modelId="{30B53F21-7754-4EA7-89FE-47987805D508}" type="presOf" srcId="{3E925620-A5B6-47C1-8FE4-0EF7C8B9C8A1}" destId="{CED2537E-B81F-4267-BBC4-64235BA805ED}" srcOrd="1" destOrd="0" presId="urn:microsoft.com/office/officeart/2005/8/layout/process3"/>
    <dgm:cxn modelId="{92F140C1-38E5-4F61-A78C-8D8DA253300E}" type="presOf" srcId="{616AF385-413A-471A-B794-2F5BEDA777F8}" destId="{EE506590-F6D4-43A0-87EB-7150345C7BA4}" srcOrd="0" destOrd="0" presId="urn:microsoft.com/office/officeart/2005/8/layout/process3"/>
    <dgm:cxn modelId="{41674EAE-20E1-4D36-AA5B-8838CD26ABEA}" type="presOf" srcId="{B4CB9B3D-4147-43E7-BBB3-270D07018890}" destId="{B6F6FB93-249B-4E0F-BED7-8841F89D6142}" srcOrd="1" destOrd="0" presId="urn:microsoft.com/office/officeart/2005/8/layout/process3"/>
    <dgm:cxn modelId="{B4894173-1922-4085-98C0-B04EE3165D0E}" type="presOf" srcId="{1E857A1E-5812-40C9-BA8E-30AD4EA31AAD}" destId="{BB63D069-1BCE-4E0B-A25A-E49467E74C75}" srcOrd="0" destOrd="1" presId="urn:microsoft.com/office/officeart/2005/8/layout/process3"/>
    <dgm:cxn modelId="{23E0819C-A2A1-42DA-AB44-8E10077587A4}" type="presOf" srcId="{B4CB9B3D-4147-43E7-BBB3-270D07018890}" destId="{1B5F74E4-1A6D-4013-B12B-91B635DA29A2}" srcOrd="0" destOrd="0" presId="urn:microsoft.com/office/officeart/2005/8/layout/process3"/>
    <dgm:cxn modelId="{5A9FD985-9605-4F07-9147-411B0B0F5F74}" type="presParOf" srcId="{EE506590-F6D4-43A0-87EB-7150345C7BA4}" destId="{40FCE7E3-9489-4A3A-B100-A3349C651268}" srcOrd="0" destOrd="0" presId="urn:microsoft.com/office/officeart/2005/8/layout/process3"/>
    <dgm:cxn modelId="{3D368A23-6CBC-4CB8-A855-A1BEC58486D3}" type="presParOf" srcId="{40FCE7E3-9489-4A3A-B100-A3349C651268}" destId="{1B5F74E4-1A6D-4013-B12B-91B635DA29A2}" srcOrd="0" destOrd="0" presId="urn:microsoft.com/office/officeart/2005/8/layout/process3"/>
    <dgm:cxn modelId="{B3F6E8EA-EFDE-4921-A35B-06A99D67E2A9}" type="presParOf" srcId="{40FCE7E3-9489-4A3A-B100-A3349C651268}" destId="{B6F6FB93-249B-4E0F-BED7-8841F89D6142}" srcOrd="1" destOrd="0" presId="urn:microsoft.com/office/officeart/2005/8/layout/process3"/>
    <dgm:cxn modelId="{CB1F9FA8-96BF-4D26-9261-D7855CD4E63C}" type="presParOf" srcId="{40FCE7E3-9489-4A3A-B100-A3349C651268}" destId="{0BD7F01F-091E-4412-AB1C-69620FCC6FAC}" srcOrd="2" destOrd="0" presId="urn:microsoft.com/office/officeart/2005/8/layout/process3"/>
    <dgm:cxn modelId="{B824BBAA-F03A-43B0-A39F-A9B0DD7A602A}" type="presParOf" srcId="{EE506590-F6D4-43A0-87EB-7150345C7BA4}" destId="{44386443-7256-414E-B563-2D901FDD4EFB}" srcOrd="1" destOrd="0" presId="urn:microsoft.com/office/officeart/2005/8/layout/process3"/>
    <dgm:cxn modelId="{BB4D66F5-33EF-46D5-8C58-46A3E4CA366F}" type="presParOf" srcId="{44386443-7256-414E-B563-2D901FDD4EFB}" destId="{42582090-CE15-4961-B64E-A054DF0680B8}" srcOrd="0" destOrd="0" presId="urn:microsoft.com/office/officeart/2005/8/layout/process3"/>
    <dgm:cxn modelId="{58E7F88F-2D4F-45FC-ACDE-DDC1C49BA4E4}" type="presParOf" srcId="{EE506590-F6D4-43A0-87EB-7150345C7BA4}" destId="{6939059C-8EA4-4CCD-9BE3-F7A95D70693C}" srcOrd="2" destOrd="0" presId="urn:microsoft.com/office/officeart/2005/8/layout/process3"/>
    <dgm:cxn modelId="{85AE2E37-2768-48C6-870E-ED1A2335FF10}" type="presParOf" srcId="{6939059C-8EA4-4CCD-9BE3-F7A95D70693C}" destId="{909CF2EA-529E-424B-AA65-58E711E46E70}" srcOrd="0" destOrd="0" presId="urn:microsoft.com/office/officeart/2005/8/layout/process3"/>
    <dgm:cxn modelId="{9BE9F266-7234-4B14-B8D6-94039EB9E892}" type="presParOf" srcId="{6939059C-8EA4-4CCD-9BE3-F7A95D70693C}" destId="{CED2537E-B81F-4267-BBC4-64235BA805ED}" srcOrd="1" destOrd="0" presId="urn:microsoft.com/office/officeart/2005/8/layout/process3"/>
    <dgm:cxn modelId="{54D53F52-3AF6-4775-8445-C115920E61A5}" type="presParOf" srcId="{6939059C-8EA4-4CCD-9BE3-F7A95D70693C}" destId="{3853C4B0-0477-46D6-9025-E2C21704C73D}" srcOrd="2" destOrd="0" presId="urn:microsoft.com/office/officeart/2005/8/layout/process3"/>
    <dgm:cxn modelId="{21958E16-4B7A-4ACF-B032-00ABA0CB5073}" type="presParOf" srcId="{EE506590-F6D4-43A0-87EB-7150345C7BA4}" destId="{ED0DD2CA-69FF-4B5C-8330-EB970FD9BC56}" srcOrd="3" destOrd="0" presId="urn:microsoft.com/office/officeart/2005/8/layout/process3"/>
    <dgm:cxn modelId="{759BEF2E-61CD-4E56-836B-5BF2A4937806}" type="presParOf" srcId="{ED0DD2CA-69FF-4B5C-8330-EB970FD9BC56}" destId="{77432038-41B7-4263-9F32-B485D3E58FEF}" srcOrd="0" destOrd="0" presId="urn:microsoft.com/office/officeart/2005/8/layout/process3"/>
    <dgm:cxn modelId="{F5D10EDF-F92D-49B6-8856-8BDFEB0C8F8A}" type="presParOf" srcId="{EE506590-F6D4-43A0-87EB-7150345C7BA4}" destId="{F101906C-BFE4-4D77-81F1-7A5226C6FA8E}" srcOrd="4" destOrd="0" presId="urn:microsoft.com/office/officeart/2005/8/layout/process3"/>
    <dgm:cxn modelId="{BA1CAA04-6AAE-49D8-A090-F062990C43E6}" type="presParOf" srcId="{F101906C-BFE4-4D77-81F1-7A5226C6FA8E}" destId="{AC3B101C-2EA0-4601-A1D8-44E10A91B0A8}" srcOrd="0" destOrd="0" presId="urn:microsoft.com/office/officeart/2005/8/layout/process3"/>
    <dgm:cxn modelId="{FA1D9544-D92E-4430-8C48-C20EA45C1BF3}" type="presParOf" srcId="{F101906C-BFE4-4D77-81F1-7A5226C6FA8E}" destId="{81F96202-87F3-465E-8D5E-961209B7CD4D}" srcOrd="1" destOrd="0" presId="urn:microsoft.com/office/officeart/2005/8/layout/process3"/>
    <dgm:cxn modelId="{2CB5F664-B4CD-46BE-9E8C-0599717AB99A}" type="presParOf" srcId="{F101906C-BFE4-4D77-81F1-7A5226C6FA8E}" destId="{BB63D069-1BCE-4E0B-A25A-E49467E74C75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EEBE6-6C76-43AC-AD86-457D1C50AFCF}">
      <dsp:nvSpPr>
        <dsp:cNvPr id="0" name=""/>
        <dsp:cNvSpPr/>
      </dsp:nvSpPr>
      <dsp:spPr>
        <a:xfrm>
          <a:off x="0" y="32522"/>
          <a:ext cx="8229600" cy="84240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600" b="1" kern="1200" dirty="0" err="1" smtClean="0"/>
            <a:t>EUSz</a:t>
          </a:r>
          <a:r>
            <a:rPr lang="hu-HU" sz="3600" b="1" kern="1200" dirty="0" smtClean="0"/>
            <a:t>. 4. cikk (3) </a:t>
          </a:r>
          <a:r>
            <a:rPr lang="hu-HU" sz="3600" b="1" kern="1200" dirty="0" smtClean="0"/>
            <a:t>bekezdés</a:t>
          </a:r>
          <a:endParaRPr lang="hu-HU" sz="3600" b="1" kern="1200" dirty="0"/>
        </a:p>
      </dsp:txBody>
      <dsp:txXfrm>
        <a:off x="41123" y="73645"/>
        <a:ext cx="8147354" cy="760154"/>
      </dsp:txXfrm>
    </dsp:sp>
    <dsp:sp modelId="{22171F54-8014-4EE1-A42B-28400E106A27}">
      <dsp:nvSpPr>
        <dsp:cNvPr id="0" name=""/>
        <dsp:cNvSpPr/>
      </dsp:nvSpPr>
      <dsp:spPr>
        <a:xfrm>
          <a:off x="0" y="874922"/>
          <a:ext cx="8229600" cy="3945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700" kern="1200" dirty="0" smtClean="0"/>
            <a:t>az EU és a tagállamok </a:t>
          </a:r>
          <a:r>
            <a:rPr lang="hu-HU" sz="2700" b="1" kern="1200" dirty="0" smtClean="0"/>
            <a:t>kölcsönösen tiszteletben tartják és segítik egymást </a:t>
          </a:r>
          <a:r>
            <a:rPr lang="hu-HU" sz="2700" kern="1200" dirty="0" smtClean="0"/>
            <a:t>a Szerződésekből eredő feladatok végrehajtásában;</a:t>
          </a:r>
          <a:endParaRPr lang="hu-HU" sz="2700" kern="1200" dirty="0"/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700" kern="1200" dirty="0" smtClean="0"/>
            <a:t>a tagállamok </a:t>
          </a:r>
          <a:r>
            <a:rPr lang="hu-HU" sz="2700" b="1" kern="1200" dirty="0" smtClean="0"/>
            <a:t>megteszik</a:t>
          </a:r>
          <a:r>
            <a:rPr lang="hu-HU" sz="2700" kern="1200" dirty="0" smtClean="0"/>
            <a:t> a megfelelő általános vagy különös intézkedéseket;</a:t>
          </a:r>
          <a:endParaRPr lang="hu-HU" sz="2700" kern="1200" dirty="0"/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700" kern="1200" dirty="0" smtClean="0"/>
            <a:t>a tagállamok </a:t>
          </a:r>
          <a:r>
            <a:rPr lang="hu-HU" sz="2700" b="1" kern="1200" dirty="0" smtClean="0"/>
            <a:t>segítik</a:t>
          </a:r>
          <a:r>
            <a:rPr lang="hu-HU" sz="2700" kern="1200" dirty="0" smtClean="0"/>
            <a:t> az Uniót feladatainak teljesítésében;</a:t>
          </a:r>
          <a:endParaRPr lang="hu-HU" sz="2700" kern="1200" dirty="0"/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700" kern="1200" dirty="0" smtClean="0"/>
            <a:t>a tagállamok </a:t>
          </a:r>
          <a:r>
            <a:rPr lang="hu-HU" sz="2700" b="1" kern="1200" dirty="0" smtClean="0"/>
            <a:t>tartózkodnak</a:t>
          </a:r>
          <a:r>
            <a:rPr lang="hu-HU" sz="2700" kern="1200" dirty="0" smtClean="0"/>
            <a:t> minden olyan intézkedéstől, amely veszélyeztetheti az Unió célkitűzéseinek megvalósítását.</a:t>
          </a:r>
          <a:endParaRPr lang="hu-HU" sz="2700" kern="1200" dirty="0"/>
        </a:p>
      </dsp:txBody>
      <dsp:txXfrm>
        <a:off x="0" y="874922"/>
        <a:ext cx="8229600" cy="39456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6FB93-249B-4E0F-BED7-8841F89D6142}">
      <dsp:nvSpPr>
        <dsp:cNvPr id="0" name=""/>
        <dsp:cNvSpPr/>
      </dsp:nvSpPr>
      <dsp:spPr>
        <a:xfrm>
          <a:off x="3740" y="842438"/>
          <a:ext cx="1700948" cy="9490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Tagállami kezdeményezés</a:t>
          </a:r>
          <a:endParaRPr lang="hu-HU" sz="1700" kern="1200" dirty="0"/>
        </a:p>
      </dsp:txBody>
      <dsp:txXfrm>
        <a:off x="3740" y="842438"/>
        <a:ext cx="1700948" cy="632684"/>
      </dsp:txXfrm>
    </dsp:sp>
    <dsp:sp modelId="{0BD7F01F-091E-4412-AB1C-69620FCC6FAC}">
      <dsp:nvSpPr>
        <dsp:cNvPr id="0" name=""/>
        <dsp:cNvSpPr/>
      </dsp:nvSpPr>
      <dsp:spPr>
        <a:xfrm>
          <a:off x="352127" y="1475123"/>
          <a:ext cx="1700948" cy="1262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Bizottság felé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Tagállami vélemények</a:t>
          </a:r>
          <a:endParaRPr lang="hu-HU" sz="1700" kern="1200" dirty="0"/>
        </a:p>
      </dsp:txBody>
      <dsp:txXfrm>
        <a:off x="389097" y="1512093"/>
        <a:ext cx="1627008" cy="1188310"/>
      </dsp:txXfrm>
    </dsp:sp>
    <dsp:sp modelId="{44386443-7256-414E-B563-2D901FDD4EFB}">
      <dsp:nvSpPr>
        <dsp:cNvPr id="0" name=""/>
        <dsp:cNvSpPr/>
      </dsp:nvSpPr>
      <dsp:spPr>
        <a:xfrm>
          <a:off x="1962546" y="947037"/>
          <a:ext cx="546658" cy="4234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/>
        </a:p>
      </dsp:txBody>
      <dsp:txXfrm>
        <a:off x="1962546" y="1031734"/>
        <a:ext cx="419612" cy="254092"/>
      </dsp:txXfrm>
    </dsp:sp>
    <dsp:sp modelId="{CED2537E-B81F-4267-BBC4-64235BA805ED}">
      <dsp:nvSpPr>
        <dsp:cNvPr id="0" name=""/>
        <dsp:cNvSpPr/>
      </dsp:nvSpPr>
      <dsp:spPr>
        <a:xfrm>
          <a:off x="2736119" y="842438"/>
          <a:ext cx="1700948" cy="9490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Indokolt vélemény</a:t>
          </a:r>
          <a:endParaRPr lang="hu-HU" sz="1700" kern="1200" dirty="0"/>
        </a:p>
      </dsp:txBody>
      <dsp:txXfrm>
        <a:off x="2736119" y="842438"/>
        <a:ext cx="1700948" cy="632684"/>
      </dsp:txXfrm>
    </dsp:sp>
    <dsp:sp modelId="{3853C4B0-0477-46D6-9025-E2C21704C73D}">
      <dsp:nvSpPr>
        <dsp:cNvPr id="0" name=""/>
        <dsp:cNvSpPr/>
      </dsp:nvSpPr>
      <dsp:spPr>
        <a:xfrm>
          <a:off x="3084506" y="1475123"/>
          <a:ext cx="1700948" cy="1262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Nem ad véleményt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Támogat/nem támogat</a:t>
          </a:r>
          <a:endParaRPr lang="hu-HU" sz="1700" kern="1200" dirty="0"/>
        </a:p>
      </dsp:txBody>
      <dsp:txXfrm>
        <a:off x="3121476" y="1512093"/>
        <a:ext cx="1627008" cy="1188310"/>
      </dsp:txXfrm>
    </dsp:sp>
    <dsp:sp modelId="{ED0DD2CA-69FF-4B5C-8330-EB970FD9BC56}">
      <dsp:nvSpPr>
        <dsp:cNvPr id="0" name=""/>
        <dsp:cNvSpPr/>
      </dsp:nvSpPr>
      <dsp:spPr>
        <a:xfrm>
          <a:off x="4694925" y="947037"/>
          <a:ext cx="546658" cy="4234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400" kern="1200"/>
        </a:p>
      </dsp:txBody>
      <dsp:txXfrm>
        <a:off x="4694925" y="1031734"/>
        <a:ext cx="419612" cy="254092"/>
      </dsp:txXfrm>
    </dsp:sp>
    <dsp:sp modelId="{81F96202-87F3-465E-8D5E-961209B7CD4D}">
      <dsp:nvSpPr>
        <dsp:cNvPr id="0" name=""/>
        <dsp:cNvSpPr/>
      </dsp:nvSpPr>
      <dsp:spPr>
        <a:xfrm>
          <a:off x="5468498" y="842438"/>
          <a:ext cx="1700948" cy="9490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Per</a:t>
          </a:r>
          <a:endParaRPr lang="hu-HU" sz="1700" kern="1200" dirty="0"/>
        </a:p>
      </dsp:txBody>
      <dsp:txXfrm>
        <a:off x="5468498" y="842438"/>
        <a:ext cx="1700948" cy="632684"/>
      </dsp:txXfrm>
    </dsp:sp>
    <dsp:sp modelId="{BB63D069-1BCE-4E0B-A25A-E49467E74C75}">
      <dsp:nvSpPr>
        <dsp:cNvPr id="0" name=""/>
        <dsp:cNvSpPr/>
      </dsp:nvSpPr>
      <dsp:spPr>
        <a:xfrm>
          <a:off x="5816885" y="1475123"/>
          <a:ext cx="1700948" cy="1262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Helyt ad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Elutasít</a:t>
          </a:r>
          <a:endParaRPr lang="hu-HU" sz="1700" kern="1200" dirty="0"/>
        </a:p>
      </dsp:txBody>
      <dsp:txXfrm>
        <a:off x="5853855" y="1512093"/>
        <a:ext cx="1627008" cy="1188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341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744" y="0"/>
            <a:ext cx="2945341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E3A8C-184C-49C6-B0CB-8B2FF53409D0}" type="datetimeFigureOut">
              <a:rPr lang="hu-HU" smtClean="0"/>
              <a:t>2018.03.03.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5341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744" y="9428164"/>
            <a:ext cx="2945341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18228-CB5C-4CB1-B0A7-508C2DD4182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684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4" y="0"/>
            <a:ext cx="2945341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876"/>
            <a:ext cx="5438776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164"/>
            <a:ext cx="2945341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4" y="9428164"/>
            <a:ext cx="2945341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7AFDE10-B057-4073-A551-684EE9F7950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8287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AEDE61-A525-4D34-AC18-5B66844A4532}" type="slidenum">
              <a:rPr lang="en-US" altLang="hu-HU"/>
              <a:pPr/>
              <a:t>5</a:t>
            </a:fld>
            <a:endParaRPr lang="en-US" altLang="hu-HU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hu-HU"/>
          </a:p>
        </p:txBody>
      </p:sp>
    </p:spTree>
    <p:extLst>
      <p:ext uri="{BB962C8B-B14F-4D97-AF65-F5344CB8AC3E}">
        <p14:creationId xmlns:p14="http://schemas.microsoft.com/office/powerpoint/2010/main" val="3556501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C724C7-AC2B-4B55-8E26-18B7311D2F53}" type="slidenum">
              <a:rPr lang="en-US" altLang="hu-HU"/>
              <a:pPr/>
              <a:t>7</a:t>
            </a:fld>
            <a:endParaRPr lang="en-US" altLang="hu-HU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hu-HU"/>
          </a:p>
        </p:txBody>
      </p:sp>
    </p:spTree>
    <p:extLst>
      <p:ext uri="{BB962C8B-B14F-4D97-AF65-F5344CB8AC3E}">
        <p14:creationId xmlns:p14="http://schemas.microsoft.com/office/powerpoint/2010/main" val="233425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19FA1-61FC-4C2F-99AE-03A4A272CB1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2736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66C82-E288-49C4-B5EB-21DF4620BC1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7476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9AFC4-FA0E-4A2E-8B42-41721765A1E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680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0E550-47E0-4263-94F7-3085B80921B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8186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A704B-509C-4FDA-BFA2-FD8E9843298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8769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D20ED-B299-49C9-9799-4EFDD04EC89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9017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69FEB-8D43-4585-AE1A-394F6C78988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3436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466A9-F6BB-479A-A37E-939744A90C3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4986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FFFA1-5FD4-4939-90B4-629188555E3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8659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98EE0-439A-4347-9D2E-3C1C8A17063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2796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253B2-16C0-41D3-A5F0-BC1FE46CF8B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0912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Mintaszöveg szerkesztése</a:t>
            </a:r>
          </a:p>
          <a:p>
            <a:pPr lvl="1"/>
            <a:r>
              <a:rPr lang="hu-HU" altLang="hu-HU" dirty="0" smtClean="0"/>
              <a:t>Második szint</a:t>
            </a:r>
          </a:p>
          <a:p>
            <a:pPr lvl="2"/>
            <a:r>
              <a:rPr lang="hu-HU" altLang="hu-HU" dirty="0" smtClean="0"/>
              <a:t>Harmadik szint</a:t>
            </a:r>
          </a:p>
          <a:p>
            <a:pPr lvl="3"/>
            <a:r>
              <a:rPr lang="hu-HU" altLang="hu-HU" dirty="0" smtClean="0"/>
              <a:t>Negyedik szint</a:t>
            </a:r>
          </a:p>
          <a:p>
            <a:pPr lvl="4"/>
            <a:r>
              <a:rPr lang="hu-HU" altLang="hu-HU" dirty="0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4D5A0B7-BBAE-4C25-96B2-04AD5F132AD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rapid/search-result.htm?text=felsz%C3%B3l%C3%ADt%C3%B3+levelet&amp;titleOnly=0&amp;textMatch=all&amp;page=1&amp;format=HTML&amp;size=10&amp;locale=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901700" y="23463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440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7775320" y="0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7260" y="1916832"/>
            <a:ext cx="7772400" cy="3312368"/>
          </a:xfrm>
        </p:spPr>
        <p:txBody>
          <a:bodyPr/>
          <a:lstStyle/>
          <a:p>
            <a:r>
              <a:rPr lang="hu-HU" sz="3200" b="1" cap="small" dirty="0" smtClean="0"/>
              <a:t>A kötelezettségszegési eljárás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i="1" dirty="0" smtClean="0"/>
              <a:t>Dr</a:t>
            </a:r>
            <a:r>
              <a:rPr lang="hu-HU" sz="2400" i="1" dirty="0" smtClean="0"/>
              <a:t>. Simon Károly László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(</a:t>
            </a:r>
            <a:r>
              <a:rPr lang="hu-HU" sz="2400" dirty="0" smtClean="0"/>
              <a:t>2018. 03. 06.)</a:t>
            </a:r>
            <a:endParaRPr lang="hu-HU" sz="2400" dirty="0"/>
          </a:p>
        </p:txBody>
      </p:sp>
      <p:sp>
        <p:nvSpPr>
          <p:cNvPr id="3" name="Téglalap 2"/>
          <p:cNvSpPr/>
          <p:nvPr/>
        </p:nvSpPr>
        <p:spPr>
          <a:xfrm>
            <a:off x="901700" y="121267"/>
            <a:ext cx="75416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>
                <a:latin typeface="Times New Roman" panose="02020603050405020304" pitchFamily="18" charset="0"/>
                <a:ea typeface="+mj-ea"/>
                <a:cs typeface="+mj-cs"/>
              </a:rPr>
              <a:t>Jogharmonizáció </a:t>
            </a:r>
            <a:endParaRPr lang="hu-HU" sz="2800" b="1" dirty="0" smtClean="0">
              <a:latin typeface="Times New Roman" panose="02020603050405020304" pitchFamily="18" charset="0"/>
              <a:ea typeface="+mj-ea"/>
              <a:cs typeface="+mj-cs"/>
            </a:endParaRPr>
          </a:p>
          <a:p>
            <a:pPr algn="ctr"/>
            <a:r>
              <a:rPr lang="hu-HU" sz="2800" b="1" dirty="0" smtClean="0">
                <a:latin typeface="Times New Roman" panose="02020603050405020304" pitchFamily="18" charset="0"/>
                <a:ea typeface="+mj-ea"/>
                <a:cs typeface="+mj-cs"/>
              </a:rPr>
              <a:t>az </a:t>
            </a:r>
            <a:r>
              <a:rPr lang="hu-HU" sz="2800" b="1" dirty="0">
                <a:latin typeface="Times New Roman" panose="02020603050405020304" pitchFamily="18" charset="0"/>
                <a:ea typeface="+mj-ea"/>
                <a:cs typeface="+mj-cs"/>
              </a:rPr>
              <a:t>Európai Unióban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half" idx="1"/>
          </p:nvPr>
        </p:nvSpPr>
        <p:spPr>
          <a:xfrm>
            <a:off x="642392" y="1772816"/>
            <a:ext cx="7859216" cy="4525963"/>
          </a:xfrm>
        </p:spPr>
        <p:txBody>
          <a:bodyPr>
            <a:normAutofit/>
          </a:bodyPr>
          <a:lstStyle/>
          <a:p>
            <a:pPr marL="542925" indent="-542925" algn="just">
              <a:buFont typeface="+mj-lt"/>
              <a:buAutoNum type="arabicPeriod"/>
            </a:pPr>
            <a:r>
              <a:rPr lang="hu-HU" sz="2600" b="1" i="1" dirty="0" smtClean="0"/>
              <a:t>Irányelvek</a:t>
            </a:r>
            <a:r>
              <a:rPr lang="hu-HU" sz="2600" dirty="0" smtClean="0"/>
              <a:t> átültetésével kapcsolatos jogsértések</a:t>
            </a:r>
            <a:endParaRPr lang="hu-HU" sz="2600" dirty="0" smtClean="0"/>
          </a:p>
          <a:p>
            <a:pPr marL="542925" indent="-542925" algn="just">
              <a:buFont typeface="+mj-lt"/>
              <a:buAutoNum type="arabicPeriod"/>
            </a:pPr>
            <a:r>
              <a:rPr lang="hu-HU" sz="2600" b="1" i="1" dirty="0" smtClean="0"/>
              <a:t>Rendeletek</a:t>
            </a:r>
            <a:r>
              <a:rPr lang="hu-HU" sz="2600" dirty="0" smtClean="0"/>
              <a:t> honosításával kapcsolatos jogsértések</a:t>
            </a:r>
            <a:endParaRPr lang="hu-HU" sz="2600" dirty="0" smtClean="0"/>
          </a:p>
          <a:p>
            <a:pPr marL="542925" indent="-542925" algn="just">
              <a:buFont typeface="+mj-lt"/>
              <a:buAutoNum type="arabicPeriod"/>
            </a:pPr>
            <a:r>
              <a:rPr lang="hu-HU" sz="2600" dirty="0" smtClean="0"/>
              <a:t>Közösségi jogot sértő tagállami </a:t>
            </a:r>
            <a:r>
              <a:rPr lang="hu-HU" sz="2600" b="1" i="1" dirty="0" smtClean="0"/>
              <a:t>jogalkotás</a:t>
            </a:r>
          </a:p>
          <a:p>
            <a:pPr marL="542925" indent="-542925" algn="just">
              <a:buFont typeface="+mj-lt"/>
              <a:buAutoNum type="arabicPeriod"/>
            </a:pPr>
            <a:r>
              <a:rPr lang="hu-HU" sz="2600" dirty="0" smtClean="0"/>
              <a:t>Uniós </a:t>
            </a:r>
            <a:r>
              <a:rPr lang="hu-HU" sz="2600" dirty="0"/>
              <a:t>joggal ellentétes közigazgatási </a:t>
            </a:r>
            <a:r>
              <a:rPr lang="hu-HU" sz="2600" b="1" i="1" dirty="0"/>
              <a:t>határozat</a:t>
            </a:r>
            <a:r>
              <a:rPr lang="hu-HU" sz="2600" dirty="0"/>
              <a:t> vagy </a:t>
            </a:r>
            <a:r>
              <a:rPr lang="hu-HU" sz="2600" b="1" i="1" dirty="0"/>
              <a:t>intézkedés</a:t>
            </a:r>
          </a:p>
          <a:p>
            <a:pPr marL="542925" indent="-542925" algn="just">
              <a:buFont typeface="+mj-lt"/>
              <a:buAutoNum type="arabicPeriod"/>
            </a:pPr>
            <a:r>
              <a:rPr lang="hu-HU" sz="2600" dirty="0"/>
              <a:t>Uniós joggal ellentétes </a:t>
            </a:r>
            <a:r>
              <a:rPr lang="hu-HU" sz="2600" b="1" i="1" dirty="0"/>
              <a:t>bírósági ítélet</a:t>
            </a:r>
          </a:p>
          <a:p>
            <a:pPr marL="542925" indent="-542925" algn="just">
              <a:buFont typeface="+mj-lt"/>
              <a:buAutoNum type="arabicPeriod"/>
            </a:pPr>
            <a:r>
              <a:rPr lang="hu-HU" sz="2600" dirty="0"/>
              <a:t>Államnak betudható </a:t>
            </a:r>
            <a:r>
              <a:rPr lang="hu-HU" sz="2600" b="1" i="1" dirty="0"/>
              <a:t>magánfél</a:t>
            </a:r>
            <a:r>
              <a:rPr lang="hu-HU" sz="2600" dirty="0"/>
              <a:t> uniós joggal ellentétes </a:t>
            </a:r>
            <a:r>
              <a:rPr lang="hu-HU" sz="2600" dirty="0" smtClean="0"/>
              <a:t>cselekménye</a:t>
            </a:r>
            <a:endParaRPr lang="hu-HU" sz="26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22114"/>
          </a:xfrm>
        </p:spPr>
        <p:txBody>
          <a:bodyPr/>
          <a:lstStyle/>
          <a:p>
            <a:r>
              <a:rPr lang="hu-HU" sz="3200" b="1" dirty="0" smtClean="0"/>
              <a:t>Jogharmonizációs kötelezettségszegés típusai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232335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u-HU" sz="3600" b="1" dirty="0" smtClean="0"/>
              <a:t>Lojális együttműködés elve</a:t>
            </a:r>
            <a:endParaRPr lang="hu-HU" sz="3600" b="1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186310"/>
              </p:ext>
            </p:extLst>
          </p:nvPr>
        </p:nvGraphicFramePr>
        <p:xfrm>
          <a:off x="457200" y="1600200"/>
          <a:ext cx="822960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989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u-HU" sz="3600" b="1" dirty="0" smtClean="0"/>
              <a:t>Jogi háttér – </a:t>
            </a:r>
            <a:r>
              <a:rPr lang="hu-HU" sz="3600" b="1" dirty="0" err="1" smtClean="0"/>
              <a:t>EUMSz</a:t>
            </a:r>
            <a:r>
              <a:rPr lang="hu-HU" sz="3600" b="1" dirty="0" smtClean="0"/>
              <a:t>. 258. cikk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sz="2800" dirty="0" smtClean="0"/>
              <a:t>„</a:t>
            </a:r>
            <a:r>
              <a:rPr lang="hu-HU" sz="2800" dirty="0"/>
              <a:t>Ha a Bizottság megítélése szerint egy tagállam a Szerződésekből eredő </a:t>
            </a:r>
            <a:r>
              <a:rPr lang="hu-HU" sz="2800" b="1" dirty="0"/>
              <a:t>valamely kötelezettségét nem teljesítette</a:t>
            </a:r>
            <a:r>
              <a:rPr lang="hu-HU" sz="2800" dirty="0"/>
              <a:t>, az ügyről indokolással ellátott véleményt ad, miután az érintett államnak lehetőséget biztosított észrevételei </a:t>
            </a:r>
            <a:r>
              <a:rPr lang="hu-HU" sz="2800" dirty="0" smtClean="0"/>
              <a:t>megtételére.</a:t>
            </a:r>
          </a:p>
          <a:p>
            <a:pPr marL="0" indent="0" algn="just">
              <a:buNone/>
            </a:pPr>
            <a:r>
              <a:rPr lang="hu-HU" sz="2800" dirty="0" smtClean="0"/>
              <a:t>Ha </a:t>
            </a:r>
            <a:r>
              <a:rPr lang="hu-HU" sz="2800" dirty="0"/>
              <a:t>az érintett állam a Bizottság által meghatározott határidőn belül nem tesz eleget a véleményében foglaltaknak, a Bizottság az Európai Unió Bíróságához </a:t>
            </a:r>
            <a:r>
              <a:rPr lang="hu-HU" sz="2800" dirty="0" smtClean="0"/>
              <a:t>fordulhat.”</a:t>
            </a:r>
          </a:p>
        </p:txBody>
      </p:sp>
    </p:spTree>
    <p:extLst>
      <p:ext uri="{BB962C8B-B14F-4D97-AF65-F5344CB8AC3E}">
        <p14:creationId xmlns:p14="http://schemas.microsoft.com/office/powerpoint/2010/main" val="2653496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7931150" cy="930275"/>
          </a:xfrm>
        </p:spPr>
        <p:txBody>
          <a:bodyPr/>
          <a:lstStyle/>
          <a:p>
            <a:r>
              <a:rPr lang="hu-HU" altLang="hu-HU" sz="3200" b="1" dirty="0" smtClean="0"/>
              <a:t>Az eljárás menete a gyakorlatban</a:t>
            </a:r>
            <a:br>
              <a:rPr lang="hu-HU" altLang="hu-HU" sz="3200" b="1" dirty="0" smtClean="0"/>
            </a:br>
            <a:r>
              <a:rPr lang="hu-HU" altLang="hu-HU" sz="3200" b="1" dirty="0" smtClean="0"/>
              <a:t>Bizottság v. tagállam</a:t>
            </a:r>
            <a:endParaRPr lang="en-GB" altLang="hu-HU" sz="3200" b="1" dirty="0"/>
          </a:p>
        </p:txBody>
      </p:sp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327025" y="2116138"/>
            <a:ext cx="1624013" cy="2392362"/>
            <a:chOff x="206" y="1333"/>
            <a:chExt cx="1023" cy="1507"/>
          </a:xfrm>
        </p:grpSpPr>
        <p:pic>
          <p:nvPicPr>
            <p:cNvPr id="5734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2240"/>
              <a:ext cx="600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57350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" y="1559"/>
              <a:ext cx="544" cy="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7351" name="Text Box 7"/>
            <p:cNvSpPr txBox="1">
              <a:spLocks noChangeArrowheads="1"/>
            </p:cNvSpPr>
            <p:nvPr/>
          </p:nvSpPr>
          <p:spPr bwMode="auto">
            <a:xfrm>
              <a:off x="206" y="1333"/>
              <a:ext cx="1023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 b="1" dirty="0">
                  <a:solidFill>
                    <a:srgbClr val="000000"/>
                  </a:solidFill>
                  <a:latin typeface="+mn-lt"/>
                </a:rPr>
                <a:t>Felszólító levél</a:t>
              </a:r>
              <a:endParaRPr lang="en-GB" altLang="hu-HU" b="1" dirty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3784601" y="2133600"/>
            <a:ext cx="2233613" cy="2392363"/>
            <a:chOff x="2384" y="1344"/>
            <a:chExt cx="1407" cy="1507"/>
          </a:xfrm>
        </p:grpSpPr>
        <p:pic>
          <p:nvPicPr>
            <p:cNvPr id="57353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2" y="1605"/>
              <a:ext cx="600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57354" name="Picture 1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2251"/>
              <a:ext cx="600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7355" name="Text Box 11"/>
            <p:cNvSpPr txBox="1">
              <a:spLocks noChangeArrowheads="1"/>
            </p:cNvSpPr>
            <p:nvPr/>
          </p:nvSpPr>
          <p:spPr bwMode="auto">
            <a:xfrm>
              <a:off x="2384" y="1344"/>
              <a:ext cx="1407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 b="1" dirty="0">
                  <a:solidFill>
                    <a:srgbClr val="000000"/>
                  </a:solidFill>
                  <a:latin typeface="+mn-lt"/>
                </a:rPr>
                <a:t>Indokolással ellátott </a:t>
              </a:r>
            </a:p>
            <a:p>
              <a:pPr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 b="1" dirty="0">
                  <a:solidFill>
                    <a:srgbClr val="000000"/>
                  </a:solidFill>
                  <a:latin typeface="+mn-lt"/>
                </a:rPr>
                <a:t>        vélemény</a:t>
              </a:r>
              <a:endParaRPr lang="en-GB" altLang="hu-HU" b="1" dirty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57356" name="Group 12"/>
          <p:cNvGrpSpPr>
            <a:grpSpLocks/>
          </p:cNvGrpSpPr>
          <p:nvPr/>
        </p:nvGrpSpPr>
        <p:grpSpPr bwMode="auto">
          <a:xfrm>
            <a:off x="6877050" y="2133600"/>
            <a:ext cx="1803400" cy="1374775"/>
            <a:chOff x="4334" y="1339"/>
            <a:chExt cx="1136" cy="866"/>
          </a:xfrm>
        </p:grpSpPr>
        <p:pic>
          <p:nvPicPr>
            <p:cNvPr id="57357" name="Picture 1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" y="1605"/>
              <a:ext cx="672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7358" name="Text Box 14"/>
            <p:cNvSpPr txBox="1">
              <a:spLocks noChangeArrowheads="1"/>
            </p:cNvSpPr>
            <p:nvPr/>
          </p:nvSpPr>
          <p:spPr bwMode="auto">
            <a:xfrm>
              <a:off x="4334" y="1339"/>
              <a:ext cx="1136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 b="1" dirty="0">
                  <a:solidFill>
                    <a:srgbClr val="000000"/>
                  </a:solidFill>
                  <a:latin typeface="+mn-lt"/>
                </a:rPr>
                <a:t>Európai Bíróság</a:t>
              </a:r>
              <a:endParaRPr lang="en-GB" altLang="hu-HU" b="1" dirty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57359" name="Group 15"/>
          <p:cNvGrpSpPr>
            <a:grpSpLocks/>
          </p:cNvGrpSpPr>
          <p:nvPr/>
        </p:nvGrpSpPr>
        <p:grpSpPr bwMode="auto">
          <a:xfrm>
            <a:off x="6804025" y="3573464"/>
            <a:ext cx="2130425" cy="2306638"/>
            <a:chOff x="4469" y="2205"/>
            <a:chExt cx="1342" cy="1453"/>
          </a:xfrm>
        </p:grpSpPr>
        <p:pic>
          <p:nvPicPr>
            <p:cNvPr id="57360" name="Picture 1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0" y="2840"/>
              <a:ext cx="600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7361" name="Text Box 17"/>
            <p:cNvSpPr txBox="1">
              <a:spLocks noChangeArrowheads="1"/>
            </p:cNvSpPr>
            <p:nvPr/>
          </p:nvSpPr>
          <p:spPr bwMode="auto">
            <a:xfrm>
              <a:off x="4469" y="3249"/>
              <a:ext cx="1342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 b="1" dirty="0">
                  <a:solidFill>
                    <a:srgbClr val="000000"/>
                  </a:solidFill>
                  <a:latin typeface="+mn-lt"/>
                </a:rPr>
                <a:t>Az Európai Bíróság</a:t>
              </a:r>
            </a:p>
            <a:p>
              <a:pPr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 b="1" dirty="0">
                  <a:solidFill>
                    <a:srgbClr val="000000"/>
                  </a:solidFill>
                  <a:latin typeface="+mn-lt"/>
                </a:rPr>
                <a:t>           ítélete</a:t>
              </a:r>
              <a:endParaRPr lang="en-GB" altLang="hu-HU" b="1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7362" name="AutoShape 18"/>
            <p:cNvSpPr>
              <a:spLocks noChangeArrowheads="1"/>
            </p:cNvSpPr>
            <p:nvPr/>
          </p:nvSpPr>
          <p:spPr bwMode="auto">
            <a:xfrm rot="5400000">
              <a:off x="4855" y="2319"/>
              <a:ext cx="545" cy="318"/>
            </a:xfrm>
            <a:prstGeom prst="rightArrow">
              <a:avLst>
                <a:gd name="adj1" fmla="val 50000"/>
                <a:gd name="adj2" fmla="val 42846"/>
              </a:avLst>
            </a:prstGeom>
            <a:solidFill>
              <a:srgbClr val="FF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57363" name="AutoShape 19"/>
          <p:cNvSpPr>
            <a:spLocks noChangeArrowheads="1"/>
          </p:cNvSpPr>
          <p:nvPr/>
        </p:nvSpPr>
        <p:spPr bwMode="auto">
          <a:xfrm>
            <a:off x="1908175" y="2781300"/>
            <a:ext cx="1944688" cy="504825"/>
          </a:xfrm>
          <a:prstGeom prst="rightArrow">
            <a:avLst>
              <a:gd name="adj1" fmla="val 50000"/>
              <a:gd name="adj2" fmla="val 96305"/>
            </a:avLst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57365" name="Group 21"/>
          <p:cNvGrpSpPr>
            <a:grpSpLocks/>
          </p:cNvGrpSpPr>
          <p:nvPr/>
        </p:nvGrpSpPr>
        <p:grpSpPr bwMode="auto">
          <a:xfrm>
            <a:off x="620713" y="1844675"/>
            <a:ext cx="2222500" cy="3825876"/>
            <a:chOff x="391" y="1162"/>
            <a:chExt cx="1400" cy="2410"/>
          </a:xfrm>
        </p:grpSpPr>
        <p:sp>
          <p:nvSpPr>
            <p:cNvPr id="57366" name="Line 22"/>
            <p:cNvSpPr>
              <a:spLocks noChangeShapeType="1"/>
            </p:cNvSpPr>
            <p:nvPr/>
          </p:nvSpPr>
          <p:spPr bwMode="auto">
            <a:xfrm>
              <a:off x="1717" y="1162"/>
              <a:ext cx="1" cy="1678"/>
            </a:xfrm>
            <a:prstGeom prst="line">
              <a:avLst/>
            </a:prstGeom>
            <a:noFill/>
            <a:ln w="76320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pic>
          <p:nvPicPr>
            <p:cNvPr id="57367" name="Picture 2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3" y="2750"/>
              <a:ext cx="618" cy="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7368" name="Line 24"/>
            <p:cNvSpPr>
              <a:spLocks noChangeShapeType="1"/>
            </p:cNvSpPr>
            <p:nvPr/>
          </p:nvSpPr>
          <p:spPr bwMode="auto">
            <a:xfrm flipV="1">
              <a:off x="810" y="2249"/>
              <a:ext cx="907" cy="7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7369" name="Text Box 25"/>
            <p:cNvSpPr txBox="1">
              <a:spLocks noChangeArrowheads="1"/>
            </p:cNvSpPr>
            <p:nvPr/>
          </p:nvSpPr>
          <p:spPr bwMode="auto">
            <a:xfrm>
              <a:off x="391" y="2989"/>
              <a:ext cx="745" cy="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GB" altLang="hu-HU" dirty="0">
                  <a:solidFill>
                    <a:srgbClr val="000000"/>
                  </a:solidFill>
                  <a:latin typeface="+mn-lt"/>
                </a:rPr>
                <a:t>2 </a:t>
              </a:r>
              <a:r>
                <a:rPr lang="hu-HU" altLang="hu-HU" dirty="0">
                  <a:solidFill>
                    <a:srgbClr val="000000"/>
                  </a:solidFill>
                  <a:latin typeface="+mn-lt"/>
                </a:rPr>
                <a:t>hónapos </a:t>
              </a:r>
            </a:p>
            <a:p>
              <a:pPr algn="ctr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 dirty="0" smtClean="0">
                  <a:solidFill>
                    <a:srgbClr val="000000"/>
                  </a:solidFill>
                  <a:latin typeface="+mn-lt"/>
                </a:rPr>
                <a:t>határidő</a:t>
              </a:r>
            </a:p>
            <a:p>
              <a:pPr algn="ctr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 dirty="0">
                  <a:solidFill>
                    <a:srgbClr val="000000"/>
                  </a:solidFill>
                  <a:latin typeface="+mn-lt"/>
                </a:rPr>
                <a:t>a</a:t>
              </a:r>
              <a:r>
                <a:rPr lang="hu-HU" altLang="hu-HU" dirty="0" smtClean="0">
                  <a:solidFill>
                    <a:srgbClr val="000000"/>
                  </a:solidFill>
                  <a:latin typeface="+mn-lt"/>
                </a:rPr>
                <a:t> válaszra</a:t>
              </a:r>
              <a:endParaRPr lang="en-GB" altLang="hu-HU" dirty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57380" name="Group 36"/>
          <p:cNvGrpSpPr>
            <a:grpSpLocks/>
          </p:cNvGrpSpPr>
          <p:nvPr/>
        </p:nvGrpSpPr>
        <p:grpSpPr bwMode="auto">
          <a:xfrm>
            <a:off x="3862388" y="1916113"/>
            <a:ext cx="3652838" cy="4102099"/>
            <a:chOff x="2349" y="1162"/>
            <a:chExt cx="2301" cy="2584"/>
          </a:xfrm>
        </p:grpSpPr>
        <p:grpSp>
          <p:nvGrpSpPr>
            <p:cNvPr id="57381" name="Group 37"/>
            <p:cNvGrpSpPr>
              <a:grpSpLocks/>
            </p:cNvGrpSpPr>
            <p:nvPr/>
          </p:nvGrpSpPr>
          <p:grpSpPr bwMode="auto">
            <a:xfrm>
              <a:off x="2349" y="1162"/>
              <a:ext cx="1529" cy="2584"/>
              <a:chOff x="2349" y="1162"/>
              <a:chExt cx="1529" cy="2584"/>
            </a:xfrm>
          </p:grpSpPr>
          <p:sp>
            <p:nvSpPr>
              <p:cNvPr id="57382" name="Line 38"/>
              <p:cNvSpPr>
                <a:spLocks noChangeShapeType="1"/>
              </p:cNvSpPr>
              <p:nvPr/>
            </p:nvSpPr>
            <p:spPr bwMode="auto">
              <a:xfrm>
                <a:off x="3804" y="1162"/>
                <a:ext cx="1" cy="1678"/>
              </a:xfrm>
              <a:prstGeom prst="line">
                <a:avLst/>
              </a:prstGeom>
              <a:noFill/>
              <a:ln w="76320">
                <a:solidFill>
                  <a:srgbClr val="FF66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pic>
            <p:nvPicPr>
              <p:cNvPr id="57383" name="Picture 39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0" y="2750"/>
                <a:ext cx="618" cy="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57384" name="Line 40"/>
              <p:cNvSpPr>
                <a:spLocks noChangeShapeType="1"/>
              </p:cNvSpPr>
              <p:nvPr/>
            </p:nvSpPr>
            <p:spPr bwMode="auto">
              <a:xfrm flipV="1">
                <a:off x="2897" y="2249"/>
                <a:ext cx="907" cy="775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7385" name="Text Box 41"/>
              <p:cNvSpPr txBox="1">
                <a:spLocks noChangeArrowheads="1"/>
              </p:cNvSpPr>
              <p:nvPr/>
            </p:nvSpPr>
            <p:spPr bwMode="auto">
              <a:xfrm>
                <a:off x="2349" y="2989"/>
                <a:ext cx="971" cy="7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en-GB" altLang="hu-HU" dirty="0">
                    <a:solidFill>
                      <a:srgbClr val="000000"/>
                    </a:solidFill>
                    <a:latin typeface="+mn-lt"/>
                  </a:rPr>
                  <a:t>2 </a:t>
                </a:r>
                <a:r>
                  <a:rPr lang="hu-HU" altLang="hu-HU" dirty="0">
                    <a:solidFill>
                      <a:srgbClr val="000000"/>
                    </a:solidFill>
                    <a:latin typeface="+mn-lt"/>
                  </a:rPr>
                  <a:t>hónapos</a:t>
                </a:r>
              </a:p>
              <a:p>
                <a:pPr algn="ctr"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hu-HU" altLang="hu-HU" dirty="0">
                    <a:solidFill>
                      <a:srgbClr val="000000"/>
                    </a:solidFill>
                    <a:latin typeface="+mn-lt"/>
                  </a:rPr>
                  <a:t>h</a:t>
                </a:r>
                <a:r>
                  <a:rPr lang="hu-HU" altLang="hu-HU" dirty="0" smtClean="0">
                    <a:solidFill>
                      <a:srgbClr val="000000"/>
                    </a:solidFill>
                    <a:latin typeface="+mn-lt"/>
                  </a:rPr>
                  <a:t>atáridő</a:t>
                </a:r>
              </a:p>
              <a:p>
                <a:pPr algn="ctr"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hu-HU" altLang="hu-HU" dirty="0">
                    <a:solidFill>
                      <a:srgbClr val="000000"/>
                    </a:solidFill>
                    <a:latin typeface="+mn-lt"/>
                  </a:rPr>
                  <a:t>a</a:t>
                </a:r>
                <a:r>
                  <a:rPr lang="hu-HU" altLang="hu-HU" dirty="0" smtClean="0">
                    <a:solidFill>
                      <a:srgbClr val="000000"/>
                    </a:solidFill>
                    <a:latin typeface="+mn-lt"/>
                  </a:rPr>
                  <a:t> jogsértés</a:t>
                </a:r>
              </a:p>
              <a:p>
                <a:pPr algn="ctr"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hu-HU" altLang="hu-HU" dirty="0" smtClean="0">
                    <a:solidFill>
                      <a:srgbClr val="000000"/>
                    </a:solidFill>
                    <a:latin typeface="+mn-lt"/>
                  </a:rPr>
                  <a:t>abbahagyására</a:t>
                </a:r>
                <a:endParaRPr lang="en-GB" altLang="hu-HU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sp>
          <p:nvSpPr>
            <p:cNvPr id="57386" name="AutoShape 42"/>
            <p:cNvSpPr>
              <a:spLocks noChangeArrowheads="1"/>
            </p:cNvSpPr>
            <p:nvPr/>
          </p:nvSpPr>
          <p:spPr bwMode="auto">
            <a:xfrm>
              <a:off x="3243" y="1695"/>
              <a:ext cx="1225" cy="318"/>
            </a:xfrm>
            <a:prstGeom prst="rightArrow">
              <a:avLst>
                <a:gd name="adj1" fmla="val 50000"/>
                <a:gd name="adj2" fmla="val 96305"/>
              </a:avLst>
            </a:prstGeom>
            <a:solidFill>
              <a:srgbClr val="FF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grpSp>
          <p:nvGrpSpPr>
            <p:cNvPr id="57387" name="Group 43"/>
            <p:cNvGrpSpPr>
              <a:grpSpLocks/>
            </p:cNvGrpSpPr>
            <p:nvPr/>
          </p:nvGrpSpPr>
          <p:grpSpPr bwMode="auto">
            <a:xfrm>
              <a:off x="3880" y="2024"/>
              <a:ext cx="770" cy="952"/>
              <a:chOff x="3880" y="2024"/>
              <a:chExt cx="770" cy="952"/>
            </a:xfrm>
          </p:grpSpPr>
          <p:pic>
            <p:nvPicPr>
              <p:cNvPr id="57388" name="Picture 44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40" y="2559"/>
                <a:ext cx="644" cy="4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57389" name="Line 45"/>
              <p:cNvSpPr>
                <a:spLocks noChangeShapeType="1"/>
              </p:cNvSpPr>
              <p:nvPr/>
            </p:nvSpPr>
            <p:spPr bwMode="auto">
              <a:xfrm>
                <a:off x="4281" y="2024"/>
                <a:ext cx="1" cy="283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7390" name="Text Box 46"/>
              <p:cNvSpPr txBox="1">
                <a:spLocks noChangeArrowheads="1"/>
              </p:cNvSpPr>
              <p:nvPr/>
            </p:nvSpPr>
            <p:spPr bwMode="auto">
              <a:xfrm>
                <a:off x="3880" y="2284"/>
                <a:ext cx="77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hu-HU" altLang="hu-HU">
                    <a:solidFill>
                      <a:srgbClr val="000000"/>
                    </a:solidFill>
                  </a:rPr>
                  <a:t>Technikai </a:t>
                </a:r>
              </a:p>
              <a:p>
                <a:pPr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hu-HU" altLang="hu-HU">
                    <a:solidFill>
                      <a:srgbClr val="000000"/>
                    </a:solidFill>
                  </a:rPr>
                  <a:t>   ülések</a:t>
                </a:r>
                <a:endParaRPr lang="en-GB" altLang="hu-HU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57393" name="Group 49"/>
          <p:cNvGrpSpPr>
            <a:grpSpLocks/>
          </p:cNvGrpSpPr>
          <p:nvPr/>
        </p:nvGrpSpPr>
        <p:grpSpPr bwMode="auto">
          <a:xfrm>
            <a:off x="2916238" y="3429000"/>
            <a:ext cx="1316037" cy="1584325"/>
            <a:chOff x="1870" y="1979"/>
            <a:chExt cx="829" cy="998"/>
          </a:xfrm>
        </p:grpSpPr>
        <p:pic>
          <p:nvPicPr>
            <p:cNvPr id="57394" name="Picture 50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9" y="2540"/>
              <a:ext cx="613" cy="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7395" name="Line 51"/>
            <p:cNvSpPr>
              <a:spLocks noChangeShapeType="1"/>
            </p:cNvSpPr>
            <p:nvPr/>
          </p:nvSpPr>
          <p:spPr bwMode="auto">
            <a:xfrm>
              <a:off x="2254" y="1979"/>
              <a:ext cx="1" cy="29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7396" name="Text Box 52"/>
            <p:cNvSpPr txBox="1">
              <a:spLocks noChangeArrowheads="1"/>
            </p:cNvSpPr>
            <p:nvPr/>
          </p:nvSpPr>
          <p:spPr bwMode="auto">
            <a:xfrm>
              <a:off x="1870" y="2251"/>
              <a:ext cx="82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GB" altLang="hu-HU">
                  <a:solidFill>
                    <a:srgbClr val="000000"/>
                  </a:solidFill>
                </a:rPr>
                <a:t>T</a:t>
              </a:r>
              <a:r>
                <a:rPr lang="hu-HU" altLang="hu-HU">
                  <a:solidFill>
                    <a:srgbClr val="000000"/>
                  </a:solidFill>
                </a:rPr>
                <a:t>echnikai</a:t>
              </a:r>
            </a:p>
            <a:p>
              <a:pPr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>
                  <a:solidFill>
                    <a:srgbClr val="000000"/>
                  </a:solidFill>
                </a:rPr>
                <a:t>   ülések</a:t>
              </a:r>
              <a:endParaRPr lang="en-GB" altLang="hu-H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040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u-HU" sz="3600" b="1" dirty="0" smtClean="0"/>
              <a:t>Kikényszerítés – </a:t>
            </a:r>
            <a:r>
              <a:rPr lang="hu-HU" sz="3600" b="1" dirty="0" err="1" smtClean="0"/>
              <a:t>EUMSz</a:t>
            </a:r>
            <a:r>
              <a:rPr lang="hu-HU" sz="3600" b="1" dirty="0" smtClean="0"/>
              <a:t>. 260. cikk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sz="2400" dirty="0"/>
              <a:t>„(…) Ha a Bizottság megítélése szerint az érintett tagállam </a:t>
            </a:r>
            <a:r>
              <a:rPr lang="hu-HU" sz="2400" b="1" dirty="0"/>
              <a:t>nem teszi meg </a:t>
            </a:r>
            <a:r>
              <a:rPr lang="hu-HU" sz="2400" dirty="0"/>
              <a:t>az Európai Unió Bíróságának ítéletében foglaltak teljesítéséhez szükséges intézkedéseket, a Bizottság – miután a tagállamnak lehetőséget biztosított észrevételei megtételére – az Európai Unió Bíróságához fordulhat. A Bizottság meghatározza az érintett tagállam által fizetendő átalányösszeg vagy kényszerítő bírság összegét, amelyet az adott körülmények között megfelelőnek </a:t>
            </a:r>
            <a:r>
              <a:rPr lang="hu-HU" sz="2400" dirty="0" smtClean="0"/>
              <a:t>ítél.</a:t>
            </a:r>
          </a:p>
          <a:p>
            <a:pPr marL="0" indent="0" algn="just">
              <a:buNone/>
            </a:pPr>
            <a:r>
              <a:rPr lang="hu-HU" sz="2400" dirty="0" smtClean="0"/>
              <a:t>Ha </a:t>
            </a:r>
            <a:r>
              <a:rPr lang="hu-HU" sz="2400" dirty="0"/>
              <a:t>az Európai Unió Bírósága megállapítja, hogy az érintett tagállam nem tett eleget az ítéletben foglaltaknak, a tagállamot </a:t>
            </a:r>
            <a:r>
              <a:rPr lang="hu-HU" sz="2400" b="1" dirty="0"/>
              <a:t>átalányösszeg </a:t>
            </a:r>
            <a:r>
              <a:rPr lang="hu-HU" sz="2400" dirty="0"/>
              <a:t>vagy</a:t>
            </a:r>
            <a:r>
              <a:rPr lang="hu-HU" sz="2400" b="1" dirty="0"/>
              <a:t> kényszerítő bírság </a:t>
            </a:r>
            <a:r>
              <a:rPr lang="hu-HU" sz="2400" dirty="0"/>
              <a:t>fizetésére kötelezheti </a:t>
            </a:r>
            <a:r>
              <a:rPr lang="hu-HU" sz="2400" dirty="0" smtClean="0"/>
              <a:t>(…).”</a:t>
            </a:r>
            <a:endParaRPr lang="hu-HU" sz="2400" dirty="0"/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49289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333375"/>
            <a:ext cx="7931150" cy="892175"/>
          </a:xfrm>
        </p:spPr>
        <p:txBody>
          <a:bodyPr/>
          <a:lstStyle/>
          <a:p>
            <a:r>
              <a:rPr lang="hu-HU" altLang="hu-HU" sz="3600" b="1" dirty="0" smtClean="0"/>
              <a:t>A kikényszerítés a gyakorlatban</a:t>
            </a:r>
            <a:endParaRPr lang="en-GB" altLang="hu-HU" sz="3600" b="1" dirty="0"/>
          </a:p>
        </p:txBody>
      </p:sp>
      <p:grpSp>
        <p:nvGrpSpPr>
          <p:cNvPr id="58372" name="Group 4"/>
          <p:cNvGrpSpPr>
            <a:grpSpLocks/>
          </p:cNvGrpSpPr>
          <p:nvPr/>
        </p:nvGrpSpPr>
        <p:grpSpPr bwMode="auto">
          <a:xfrm>
            <a:off x="1258888" y="1844824"/>
            <a:ext cx="6897688" cy="2139801"/>
            <a:chOff x="852" y="1078"/>
            <a:chExt cx="4345" cy="1166"/>
          </a:xfrm>
        </p:grpSpPr>
        <p:sp>
          <p:nvSpPr>
            <p:cNvPr id="58373" name="AutoShape 5"/>
            <p:cNvSpPr>
              <a:spLocks noChangeArrowheads="1"/>
            </p:cNvSpPr>
            <p:nvPr/>
          </p:nvSpPr>
          <p:spPr bwMode="auto">
            <a:xfrm>
              <a:off x="1623" y="1263"/>
              <a:ext cx="2572" cy="190"/>
            </a:xfrm>
            <a:prstGeom prst="rightArrow">
              <a:avLst>
                <a:gd name="adj1" fmla="val 50000"/>
                <a:gd name="adj2" fmla="val 338421"/>
              </a:avLst>
            </a:prstGeom>
            <a:solidFill>
              <a:srgbClr val="FF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grpSp>
          <p:nvGrpSpPr>
            <p:cNvPr id="58374" name="Group 6"/>
            <p:cNvGrpSpPr>
              <a:grpSpLocks/>
            </p:cNvGrpSpPr>
            <p:nvPr/>
          </p:nvGrpSpPr>
          <p:grpSpPr bwMode="auto">
            <a:xfrm>
              <a:off x="1560" y="1135"/>
              <a:ext cx="866" cy="1109"/>
              <a:chOff x="1049" y="1135"/>
              <a:chExt cx="866" cy="1109"/>
            </a:xfrm>
          </p:grpSpPr>
          <p:sp>
            <p:nvSpPr>
              <p:cNvPr id="58375" name="Line 7"/>
              <p:cNvSpPr>
                <a:spLocks noChangeShapeType="1"/>
              </p:cNvSpPr>
              <p:nvPr/>
            </p:nvSpPr>
            <p:spPr bwMode="auto">
              <a:xfrm>
                <a:off x="1869" y="1135"/>
                <a:ext cx="1" cy="720"/>
              </a:xfrm>
              <a:prstGeom prst="line">
                <a:avLst/>
              </a:prstGeom>
              <a:noFill/>
              <a:ln w="76320">
                <a:solidFill>
                  <a:srgbClr val="FF66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pic>
            <p:nvPicPr>
              <p:cNvPr id="58376" name="Picture 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3" y="1816"/>
                <a:ext cx="382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58377" name="Line 9"/>
              <p:cNvSpPr>
                <a:spLocks noChangeShapeType="1"/>
              </p:cNvSpPr>
              <p:nvPr/>
            </p:nvSpPr>
            <p:spPr bwMode="auto">
              <a:xfrm flipV="1">
                <a:off x="1309" y="1600"/>
                <a:ext cx="560" cy="335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8378" name="Text Box 10"/>
              <p:cNvSpPr txBox="1">
                <a:spLocks noChangeArrowheads="1"/>
              </p:cNvSpPr>
              <p:nvPr/>
            </p:nvSpPr>
            <p:spPr bwMode="auto">
              <a:xfrm>
                <a:off x="1049" y="1918"/>
                <a:ext cx="630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en-GB" altLang="hu-HU" sz="1600" b="1" dirty="0">
                    <a:solidFill>
                      <a:srgbClr val="000000"/>
                    </a:solidFill>
                    <a:latin typeface="+mn-lt"/>
                  </a:rPr>
                  <a:t>2</a:t>
                </a:r>
                <a:r>
                  <a:rPr lang="hu-HU" altLang="hu-HU" sz="1600" b="1" dirty="0">
                    <a:solidFill>
                      <a:srgbClr val="000000"/>
                    </a:solidFill>
                    <a:latin typeface="+mn-lt"/>
                  </a:rPr>
                  <a:t> hónap</a:t>
                </a:r>
              </a:p>
              <a:p>
                <a:pPr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hu-HU" altLang="hu-HU" sz="1600" b="1" dirty="0">
                    <a:solidFill>
                      <a:srgbClr val="000000"/>
                    </a:solidFill>
                    <a:latin typeface="+mn-lt"/>
                  </a:rPr>
                  <a:t>határidő</a:t>
                </a:r>
                <a:endParaRPr lang="en-GB" altLang="hu-HU" sz="1600" b="1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58379" name="Group 11"/>
            <p:cNvGrpSpPr>
              <a:grpSpLocks/>
            </p:cNvGrpSpPr>
            <p:nvPr/>
          </p:nvGrpSpPr>
          <p:grpSpPr bwMode="auto">
            <a:xfrm>
              <a:off x="4174" y="1082"/>
              <a:ext cx="1023" cy="485"/>
              <a:chOff x="4174" y="1082"/>
              <a:chExt cx="1023" cy="485"/>
            </a:xfrm>
          </p:grpSpPr>
          <p:pic>
            <p:nvPicPr>
              <p:cNvPr id="58380" name="Picture 1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63" y="1209"/>
                <a:ext cx="558" cy="3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58381" name="Text Box 13"/>
              <p:cNvSpPr txBox="1">
                <a:spLocks noChangeArrowheads="1"/>
              </p:cNvSpPr>
              <p:nvPr/>
            </p:nvSpPr>
            <p:spPr bwMode="auto">
              <a:xfrm>
                <a:off x="4174" y="1082"/>
                <a:ext cx="1023" cy="1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hu-HU" altLang="hu-HU" sz="1600" b="1" dirty="0">
                    <a:solidFill>
                      <a:srgbClr val="000000"/>
                    </a:solidFill>
                    <a:latin typeface="+mn-lt"/>
                  </a:rPr>
                  <a:t>Európai Bíróság</a:t>
                </a:r>
                <a:endParaRPr lang="en-GB" altLang="hu-HU" sz="1600" b="1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58382" name="Group 14"/>
            <p:cNvGrpSpPr>
              <a:grpSpLocks/>
            </p:cNvGrpSpPr>
            <p:nvPr/>
          </p:nvGrpSpPr>
          <p:grpSpPr bwMode="auto">
            <a:xfrm>
              <a:off x="852" y="1078"/>
              <a:ext cx="925" cy="868"/>
              <a:chOff x="745" y="1078"/>
              <a:chExt cx="925" cy="868"/>
            </a:xfrm>
          </p:grpSpPr>
          <p:pic>
            <p:nvPicPr>
              <p:cNvPr id="58383" name="Picture 1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36" y="1588"/>
                <a:ext cx="498" cy="3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pic>
            <p:nvPicPr>
              <p:cNvPr id="58384" name="Picture 16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4" y="1182"/>
                <a:ext cx="452" cy="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58385" name="Text Box 17"/>
              <p:cNvSpPr txBox="1">
                <a:spLocks noChangeArrowheads="1"/>
              </p:cNvSpPr>
              <p:nvPr/>
            </p:nvSpPr>
            <p:spPr bwMode="auto">
              <a:xfrm>
                <a:off x="745" y="1078"/>
                <a:ext cx="925" cy="1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hu-HU" altLang="hu-HU" sz="1600" b="1" dirty="0">
                    <a:solidFill>
                      <a:srgbClr val="000000"/>
                    </a:solidFill>
                    <a:latin typeface="+mn-lt"/>
                  </a:rPr>
                  <a:t>Felszólító levél</a:t>
                </a:r>
                <a:endParaRPr lang="en-GB" altLang="hu-HU" sz="1600" b="1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pic>
          <p:nvPicPr>
            <p:cNvPr id="58386" name="Picture 1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4" y="1775"/>
              <a:ext cx="509" cy="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3004" y="1440"/>
              <a:ext cx="1" cy="17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8388" name="Text Box 20"/>
            <p:cNvSpPr txBox="1">
              <a:spLocks noChangeArrowheads="1"/>
            </p:cNvSpPr>
            <p:nvPr/>
          </p:nvSpPr>
          <p:spPr bwMode="auto">
            <a:xfrm>
              <a:off x="2699" y="1602"/>
              <a:ext cx="725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 sz="1400" b="1">
                  <a:solidFill>
                    <a:srgbClr val="000000"/>
                  </a:solidFill>
                </a:rPr>
                <a:t>Technikai </a:t>
              </a:r>
            </a:p>
            <a:p>
              <a:pPr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 sz="1400" b="1">
                  <a:solidFill>
                    <a:srgbClr val="000000"/>
                  </a:solidFill>
                </a:rPr>
                <a:t>   ülések</a:t>
              </a:r>
              <a:endParaRPr lang="en-GB" altLang="hu-HU" sz="14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58406" name="Group 38"/>
          <p:cNvGrpSpPr>
            <a:grpSpLocks/>
          </p:cNvGrpSpPr>
          <p:nvPr/>
        </p:nvGrpSpPr>
        <p:grpSpPr bwMode="auto">
          <a:xfrm>
            <a:off x="133350" y="3937000"/>
            <a:ext cx="3006725" cy="1350963"/>
            <a:chOff x="84" y="2480"/>
            <a:chExt cx="1894" cy="851"/>
          </a:xfrm>
        </p:grpSpPr>
        <p:grpSp>
          <p:nvGrpSpPr>
            <p:cNvPr id="58407" name="Group 39"/>
            <p:cNvGrpSpPr>
              <a:grpSpLocks/>
            </p:cNvGrpSpPr>
            <p:nvPr/>
          </p:nvGrpSpPr>
          <p:grpSpPr bwMode="auto">
            <a:xfrm>
              <a:off x="84" y="2841"/>
              <a:ext cx="1894" cy="490"/>
              <a:chOff x="84" y="2841"/>
              <a:chExt cx="1894" cy="490"/>
            </a:xfrm>
          </p:grpSpPr>
          <p:pic>
            <p:nvPicPr>
              <p:cNvPr id="58408" name="Picture 40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" y="2947"/>
                <a:ext cx="600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58409" name="Text Box 41"/>
              <p:cNvSpPr txBox="1">
                <a:spLocks noChangeArrowheads="1"/>
              </p:cNvSpPr>
              <p:nvPr/>
            </p:nvSpPr>
            <p:spPr bwMode="auto">
              <a:xfrm>
                <a:off x="636" y="2841"/>
                <a:ext cx="1342" cy="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hu-HU" altLang="hu-HU" b="1" dirty="0">
                    <a:solidFill>
                      <a:srgbClr val="000000"/>
                    </a:solidFill>
                    <a:latin typeface="+mn-lt"/>
                  </a:rPr>
                  <a:t>Az Európai Bíróság</a:t>
                </a:r>
              </a:p>
              <a:p>
                <a:pPr algn="ctr"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hu-HU" altLang="hu-HU" b="1" dirty="0">
                    <a:solidFill>
                      <a:srgbClr val="000000"/>
                    </a:solidFill>
                    <a:latin typeface="+mn-lt"/>
                  </a:rPr>
                  <a:t>   </a:t>
                </a:r>
                <a:r>
                  <a:rPr lang="hu-HU" altLang="hu-HU" b="1" dirty="0" smtClean="0">
                    <a:solidFill>
                      <a:srgbClr val="000000"/>
                    </a:solidFill>
                    <a:latin typeface="+mn-lt"/>
                  </a:rPr>
                  <a:t>első </a:t>
                </a:r>
                <a:r>
                  <a:rPr lang="hu-HU" altLang="hu-HU" b="1" dirty="0">
                    <a:solidFill>
                      <a:srgbClr val="000000"/>
                    </a:solidFill>
                    <a:latin typeface="+mn-lt"/>
                  </a:rPr>
                  <a:t>ítélete</a:t>
                </a:r>
                <a:endParaRPr lang="en-GB" altLang="hu-HU" b="1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sp>
          <p:nvSpPr>
            <p:cNvPr id="58410" name="AutoShape 42"/>
            <p:cNvSpPr>
              <a:spLocks noChangeArrowheads="1"/>
            </p:cNvSpPr>
            <p:nvPr/>
          </p:nvSpPr>
          <p:spPr bwMode="auto">
            <a:xfrm rot="16200000">
              <a:off x="1111" y="2480"/>
              <a:ext cx="317" cy="317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58411" name="Group 43"/>
          <p:cNvGrpSpPr>
            <a:grpSpLocks/>
          </p:cNvGrpSpPr>
          <p:nvPr/>
        </p:nvGrpSpPr>
        <p:grpSpPr bwMode="auto">
          <a:xfrm>
            <a:off x="4675188" y="3685359"/>
            <a:ext cx="4075113" cy="2160588"/>
            <a:chOff x="3062" y="2251"/>
            <a:chExt cx="2567" cy="1361"/>
          </a:xfrm>
        </p:grpSpPr>
        <p:grpSp>
          <p:nvGrpSpPr>
            <p:cNvPr id="58412" name="Group 44"/>
            <p:cNvGrpSpPr>
              <a:grpSpLocks/>
            </p:cNvGrpSpPr>
            <p:nvPr/>
          </p:nvGrpSpPr>
          <p:grpSpPr bwMode="auto">
            <a:xfrm>
              <a:off x="3062" y="2568"/>
              <a:ext cx="862" cy="1044"/>
              <a:chOff x="3062" y="2568"/>
              <a:chExt cx="862" cy="1044"/>
            </a:xfrm>
          </p:grpSpPr>
          <p:pic>
            <p:nvPicPr>
              <p:cNvPr id="58413" name="Picture 45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52" y="2568"/>
                <a:ext cx="570" cy="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58414" name="Text Box 46"/>
              <p:cNvSpPr txBox="1">
                <a:spLocks noChangeArrowheads="1"/>
              </p:cNvSpPr>
              <p:nvPr/>
            </p:nvSpPr>
            <p:spPr bwMode="auto">
              <a:xfrm>
                <a:off x="3062" y="3203"/>
                <a:ext cx="862" cy="4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defTabSz="449263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hu-HU" altLang="hu-HU" b="1" dirty="0">
                    <a:solidFill>
                      <a:srgbClr val="000000"/>
                    </a:solidFill>
                    <a:latin typeface="+mn-lt"/>
                  </a:rPr>
                  <a:t>kényszerítő </a:t>
                </a:r>
              </a:p>
              <a:p>
                <a:pPr>
                  <a:buClr>
                    <a:srgbClr val="000000"/>
                  </a:buClr>
                  <a:buSzPct val="100000"/>
                  <a:buFont typeface="Arial" panose="020B0604020202020204" pitchFamily="34" charset="0"/>
                  <a:buNone/>
                </a:pPr>
                <a:r>
                  <a:rPr lang="hu-HU" altLang="hu-HU" b="1" dirty="0">
                    <a:solidFill>
                      <a:srgbClr val="000000"/>
                    </a:solidFill>
                    <a:latin typeface="+mn-lt"/>
                  </a:rPr>
                  <a:t>    bírság</a:t>
                </a:r>
                <a:endParaRPr lang="en-GB" altLang="hu-HU" b="1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sp>
          <p:nvSpPr>
            <p:cNvPr id="58415" name="Text Box 47"/>
            <p:cNvSpPr txBox="1">
              <a:spLocks noChangeArrowheads="1"/>
            </p:cNvSpPr>
            <p:nvPr/>
          </p:nvSpPr>
          <p:spPr bwMode="auto">
            <a:xfrm>
              <a:off x="3834" y="2795"/>
              <a:ext cx="1379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449263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 b="1" dirty="0">
                  <a:solidFill>
                    <a:srgbClr val="000000"/>
                  </a:solidFill>
                  <a:latin typeface="+mn-lt"/>
                </a:rPr>
                <a:t>Az Európai Bíróság </a:t>
              </a:r>
            </a:p>
            <a:p>
              <a:pPr algn="ctr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hu-HU" altLang="hu-HU" b="1" dirty="0" smtClean="0">
                  <a:solidFill>
                    <a:srgbClr val="000000"/>
                  </a:solidFill>
                  <a:latin typeface="+mn-lt"/>
                </a:rPr>
                <a:t>második </a:t>
              </a:r>
              <a:r>
                <a:rPr lang="hu-HU" altLang="hu-HU" b="1" dirty="0">
                  <a:solidFill>
                    <a:srgbClr val="000000"/>
                  </a:solidFill>
                  <a:latin typeface="+mn-lt"/>
                </a:rPr>
                <a:t>ítélete</a:t>
              </a:r>
              <a:endParaRPr lang="en-GB" altLang="hu-HU" b="1" dirty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58416" name="Picture 4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" y="3016"/>
              <a:ext cx="600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8417" name="AutoShape 49"/>
            <p:cNvSpPr>
              <a:spLocks noChangeArrowheads="1"/>
            </p:cNvSpPr>
            <p:nvPr/>
          </p:nvSpPr>
          <p:spPr bwMode="auto">
            <a:xfrm rot="5400000">
              <a:off x="4606" y="2251"/>
              <a:ext cx="318" cy="31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14353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199" y="116632"/>
            <a:ext cx="8229600" cy="1066130"/>
          </a:xfrm>
        </p:spPr>
        <p:txBody>
          <a:bodyPr/>
          <a:lstStyle/>
          <a:p>
            <a:r>
              <a:rPr lang="hu-HU" sz="3200" b="1" dirty="0" smtClean="0"/>
              <a:t>Kötelezettségszegési eljárás</a:t>
            </a:r>
            <a:br>
              <a:rPr lang="hu-HU" sz="3200" b="1" dirty="0" smtClean="0"/>
            </a:br>
            <a:r>
              <a:rPr lang="hu-HU" sz="3200" b="1" dirty="0" smtClean="0"/>
              <a:t>tagállam v. </a:t>
            </a:r>
            <a:r>
              <a:rPr lang="hu-HU" sz="3200" b="1" dirty="0" smtClean="0"/>
              <a:t>tagállam</a:t>
            </a:r>
            <a:endParaRPr lang="hu-HU" sz="3200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935230"/>
              </p:ext>
            </p:extLst>
          </p:nvPr>
        </p:nvGraphicFramePr>
        <p:xfrm>
          <a:off x="811212" y="1429199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6768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u-HU" sz="3600" b="1" dirty="0" smtClean="0"/>
              <a:t>Link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 smtClean="0">
                <a:hlinkClick r:id="rId2"/>
              </a:rPr>
              <a:t>Sajtóközlemények: </a:t>
            </a:r>
          </a:p>
          <a:p>
            <a:r>
              <a:rPr lang="hu-HU" dirty="0" smtClean="0">
                <a:hlinkClick r:id="rId2"/>
              </a:rPr>
              <a:t>http</a:t>
            </a:r>
            <a:r>
              <a:rPr lang="hu-HU" dirty="0">
                <a:hlinkClick r:id="rId2"/>
              </a:rPr>
              <a:t>://</a:t>
            </a:r>
            <a:r>
              <a:rPr lang="hu-HU" dirty="0" smtClean="0">
                <a:hlinkClick r:id="rId2"/>
              </a:rPr>
              <a:t>europa.eu/rapid/search-result.htm?text=felsz%C3%B3l%C3%ADt%C3%B3+levelet&amp;titleOnly=0&amp;textMatch=all&amp;page=1&amp;format=HTML&amp;size=10&amp;locale=EN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8785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éni 1. sém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7750</TotalTime>
  <Words>354</Words>
  <Application>Microsoft Office PowerPoint</Application>
  <PresentationFormat>Diavetítés a képernyőre (4:3 oldalarány)</PresentationFormat>
  <Paragraphs>68</Paragraphs>
  <Slides>9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Office-téma</vt:lpstr>
      <vt:lpstr>A kötelezettségszegési eljárás  Dr. Simon Károly László  (2018. 03. 06.)</vt:lpstr>
      <vt:lpstr>Jogharmonizációs kötelezettségszegés típusai</vt:lpstr>
      <vt:lpstr>Lojális együttműködés elve</vt:lpstr>
      <vt:lpstr>Jogi háttér – EUMSz. 258. cikk</vt:lpstr>
      <vt:lpstr>Az eljárás menete a gyakorlatban Bizottság v. tagállam</vt:lpstr>
      <vt:lpstr>Kikényszerítés – EUMSz. 260. cikk</vt:lpstr>
      <vt:lpstr>A kikényszerítés a gyakorlatban</vt:lpstr>
      <vt:lpstr>Kötelezettségszegési eljárás tagállam v. tagállam</vt:lpstr>
      <vt:lpstr>Link</vt:lpstr>
    </vt:vector>
  </TitlesOfParts>
  <Company>dmjvph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Köztársaság alkotmányos berendezkedése és közigazgatási rendszere</dc:title>
  <dc:creator>Dr. Tábikné Dr. Bárdos Ildikó</dc:creator>
  <cp:lastModifiedBy>simonl</cp:lastModifiedBy>
  <cp:revision>258</cp:revision>
  <cp:lastPrinted>2017-06-02T07:58:31Z</cp:lastPrinted>
  <dcterms:created xsi:type="dcterms:W3CDTF">2010-04-21T07:27:43Z</dcterms:created>
  <dcterms:modified xsi:type="dcterms:W3CDTF">2018-03-03T21:00:30Z</dcterms:modified>
</cp:coreProperties>
</file>