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6" r:id="rId2"/>
    <p:sldMasterId id="2147483684" r:id="rId3"/>
    <p:sldMasterId id="2147483672" r:id="rId4"/>
    <p:sldMasterId id="2147483660" r:id="rId5"/>
  </p:sldMasterIdLst>
  <p:notesMasterIdLst>
    <p:notesMasterId r:id="rId35"/>
  </p:notesMasterIdLst>
  <p:handoutMasterIdLst>
    <p:handoutMasterId r:id="rId36"/>
  </p:handoutMasterIdLst>
  <p:sldIdLst>
    <p:sldId id="264" r:id="rId6"/>
    <p:sldId id="294" r:id="rId7"/>
    <p:sldId id="296" r:id="rId8"/>
    <p:sldId id="297" r:id="rId9"/>
    <p:sldId id="298" r:id="rId10"/>
    <p:sldId id="301" r:id="rId11"/>
    <p:sldId id="292" r:id="rId12"/>
    <p:sldId id="304" r:id="rId13"/>
    <p:sldId id="305" r:id="rId14"/>
    <p:sldId id="306" r:id="rId15"/>
    <p:sldId id="307" r:id="rId16"/>
    <p:sldId id="308" r:id="rId17"/>
    <p:sldId id="310" r:id="rId18"/>
    <p:sldId id="321" r:id="rId19"/>
    <p:sldId id="311" r:id="rId20"/>
    <p:sldId id="325" r:id="rId21"/>
    <p:sldId id="326" r:id="rId22"/>
    <p:sldId id="312" r:id="rId23"/>
    <p:sldId id="313" r:id="rId24"/>
    <p:sldId id="322" r:id="rId25"/>
    <p:sldId id="314" r:id="rId26"/>
    <p:sldId id="315" r:id="rId27"/>
    <p:sldId id="323" r:id="rId28"/>
    <p:sldId id="316" r:id="rId29"/>
    <p:sldId id="317" r:id="rId30"/>
    <p:sldId id="319" r:id="rId31"/>
    <p:sldId id="320" r:id="rId32"/>
    <p:sldId id="318" r:id="rId33"/>
    <p:sldId id="291" r:id="rId3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aNemeth@sulid.hu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661"/>
  </p:normalViewPr>
  <p:slideViewPr>
    <p:cSldViewPr snapToGrid="0" snapToObjects="1">
      <p:cViewPr varScale="1">
        <p:scale>
          <a:sx n="116" d="100"/>
          <a:sy n="116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C439F-2EF8-48D8-9DA6-C8D70F2B1021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B7059-E6C8-4252-92A6-81F26731836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169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E1C84-7D13-412C-8932-57E654CAB90E}" type="datetimeFigureOut">
              <a:rPr lang="hu-HU" smtClean="0"/>
              <a:t>2020. 12. 09.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4553B-4E42-474D-B590-2574839CBD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224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094A23F-EA17-9C48-A345-C1EC263C4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D0A395A1-6743-6049-A031-0FAD6300B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AB534E87-3400-AF4D-B1D5-ADF47A8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2020. 12. 09.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D4B758D-C662-BB4D-9687-B523432E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344390AD-566E-3241-BE3B-E12A613C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315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2AB9F1F-9E99-1F4C-B2FE-D229E8C3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81B60485-38F6-7A48-96A5-A59DDADCB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5A3D70BB-33C3-1E48-AE04-596FB236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2020. 12. 09.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D7AC04AD-0BCB-3A48-836F-58318518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8FBDF23-1E59-7E45-A83F-D930FDAD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746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F719AFBA-FBDC-EE46-B050-272CF1CCD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54DFAF96-42AC-AE49-8C88-8EA75C4F6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D45A069-71D4-4549-9420-F1C105E4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2020. 12. 09.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452D1969-D721-0440-AAD9-CD4E8EA7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F125D9E-1AF1-D149-BC54-574BA9AB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3426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28435C9-6370-304D-9B9B-027C706F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A2AABA6-6CAD-D04B-B4D1-FCEDBAE23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F54F256-5120-3C43-B208-9A8949AC2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2020. 12. 09.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E3F1F96-205A-E942-B4BE-5263B0B6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AA441B61-878C-C644-9A7E-BC762E0C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332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BD419EB-3F26-564F-A384-70B88081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B1C26D5A-541D-9441-8FEB-2B3CE670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D8FE90A-DB79-0949-9CBF-4A91065F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2020. 12. 09.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51E26C6-5213-A149-A76E-AC34007C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21FC3C1-C7A9-1841-ACFE-595074BB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253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3A8C136-A1F4-A948-9BDC-E78DB1A1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9385918-F531-D74E-A7EF-5CAB51488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7A122541-6743-D54E-8BD8-921763281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F7D7C6D2-3546-0B43-BEBB-A18A60AF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2020. 12. 09.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512F1272-B997-524D-929A-68CEB0E2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A664823E-27A3-6648-8556-CB367A00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6813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9942248-A93F-4E4B-AFDF-3055A185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F6E677A5-2093-6A4D-B555-31B9A2AF0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ADF6035C-D788-304F-B9EA-CE9B74715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5CB46E30-F874-CD46-9265-BAEA611FA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CB086988-8609-4D40-932B-7219842C7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B5CCD230-F391-754D-99C3-A36E0A2C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2020. 12. 09.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EF702C8C-D46A-EA4E-9A68-5CFC8D7E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A4D685FF-14E6-9547-B918-C3366231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3849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0A241F2-DF24-7643-9C78-4338D33F7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8B0F0120-D7D0-824D-BD7C-9F9CBD771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2020. 12. 09.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8877979D-AA53-8943-95DD-2AF0BCC5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CF11D2F8-7908-0044-BFD1-E02CCF34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39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1F16BAE4-714A-8046-A0ED-DA7C5D35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2020. 12. 09.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26496938-4753-284D-87FD-39BB1F2AF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DF987417-CB1B-6546-82C1-1FAF2B76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797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CD12615-F256-704E-9A28-02A4616B2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C3426B4-2067-3347-A5F7-274EAEFC2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C2A209E3-F468-A246-8370-45B0A577E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681FC30-D366-CC4D-A5D2-D86516CD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2020. 12. 09.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D0119FA9-B52E-EF49-8C57-209E8615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10A103A4-28B0-A341-8F5D-0246B70A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943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29FC2F7-66CA-3648-95AC-B6433D1DF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46097771-32DD-5444-BD80-C43F9A703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613EC240-6D70-9648-B5B4-690FDA37D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0B35E61-66D4-514A-8436-7AE39957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2020. 12. 09.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122F30F-5760-7A45-A5EE-C882AE8B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C717D064-4E06-9944-A12B-65E9536C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44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0"/>
            <a:ext cx="12192000" cy="68837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Kép 8" descr="Kép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0116" y="-12879"/>
            <a:ext cx="12449434" cy="7008474"/>
          </a:xfrm>
          <a:prstGeom prst="rect">
            <a:avLst/>
          </a:prstGeom>
        </p:spPr>
      </p:pic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9E436758-1807-E948-B821-B80564F7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E22F62D9-687E-3245-83FA-2AADC511C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F805F19-775A-8749-9B7C-B534D69E7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8DDF-9A18-AD43-983F-566D1D79633D}" type="datetimeFigureOut">
              <a:rPr lang="hu-HU" smtClean="0"/>
              <a:pPr/>
              <a:t>2020. 12. 09.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22D3CCC-2F67-4245-A883-E0A13B3D0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3B7000E0-6E4A-444F-A7FB-8739A4A0E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9753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0"/>
            <a:ext cx="12192000" cy="68837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241E1-AE5E-44CB-AC1E-2D8B69F04C2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Kép 7" descr="Kép4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6869" y="-50442"/>
            <a:ext cx="12317498" cy="693420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de-DE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0"/>
            <a:ext cx="12192000" cy="68837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Kép 7" descr="Kép3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5898" y="-12879"/>
            <a:ext cx="12449434" cy="7008474"/>
          </a:xfrm>
          <a:prstGeom prst="rect">
            <a:avLst/>
          </a:prstGeom>
        </p:spPr>
      </p:pic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59E6E-3AE1-4F43-9292-FA59F2A632CE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8461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de-DE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2743200"/>
            <a:ext cx="10972800" cy="338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0"/>
            <a:ext cx="12192000" cy="68837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pic>
        <p:nvPicPr>
          <p:cNvPr id="8" name="Kép 7" descr="Kép2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5759" y="-19051"/>
            <a:ext cx="12447248" cy="7007018"/>
          </a:xfrm>
          <a:prstGeom prst="rect">
            <a:avLst/>
          </a:prstGeom>
        </p:spPr>
      </p:pic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432552"/>
            <a:ext cx="1781847" cy="2889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06477-BEAD-4F56-AFA3-8DE600633E2C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Ellipszis 11"/>
          <p:cNvSpPr/>
          <p:nvPr userDrawn="1"/>
        </p:nvSpPr>
        <p:spPr>
          <a:xfrm>
            <a:off x="-277995" y="749179"/>
            <a:ext cx="5262684" cy="52626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de-DE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0"/>
            <a:ext cx="12192000" cy="68837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Kép 7" descr="Kép2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1026" y="-12880"/>
            <a:ext cx="12447248" cy="7007018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0A2DD-D81A-4BAF-A397-F8852E4A6F65}" type="datetimeFigureOut">
              <a:rPr lang="de-DE" smtClean="0"/>
              <a:pPr/>
              <a:t>09.12.2020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58793" y="1533378"/>
            <a:ext cx="7061981" cy="2504050"/>
          </a:xfrm>
        </p:spPr>
        <p:txBody>
          <a:bodyPr>
            <a:normAutofit/>
          </a:bodyPr>
          <a:lstStyle/>
          <a:p>
            <a:r>
              <a:rPr lang="hu-HU" b="1" dirty="0">
                <a:latin typeface="Book Antiqua" panose="02040602050305030304" pitchFamily="18" charset="0"/>
              </a:rPr>
              <a:t>Az EU jogrendszere</a:t>
            </a:r>
            <a:r>
              <a:rPr lang="hu-HU" sz="5400" b="1" dirty="0">
                <a:latin typeface="Book Antiqua" panose="02040602050305030304" pitchFamily="18" charset="0"/>
              </a:rPr>
              <a:t/>
            </a:r>
            <a:br>
              <a:rPr lang="hu-HU" sz="5400" b="1" dirty="0">
                <a:latin typeface="Book Antiqua" panose="02040602050305030304" pitchFamily="18" charset="0"/>
              </a:rPr>
            </a:br>
            <a:r>
              <a:rPr lang="hu-HU" sz="5400" dirty="0" smtClean="0">
                <a:latin typeface="Book Antiqua" panose="02040602050305030304" pitchFamily="18" charset="0"/>
              </a:rPr>
              <a:t>A belső piac I</a:t>
            </a:r>
            <a:endParaRPr lang="de-DE" sz="5400" dirty="0">
              <a:latin typeface="Book Antiqua" panose="0204060205030503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977048" y="3815861"/>
            <a:ext cx="6128825" cy="1769013"/>
          </a:xfrm>
        </p:spPr>
        <p:txBody>
          <a:bodyPr>
            <a:normAutofit fontScale="62500" lnSpcReduction="20000"/>
          </a:bodyPr>
          <a:lstStyle/>
          <a:p>
            <a:endParaRPr lang="hu-HU" sz="2800" dirty="0"/>
          </a:p>
          <a:p>
            <a:r>
              <a:rPr lang="hu-HU" sz="2800" dirty="0">
                <a:latin typeface="Book Antiqua" panose="02040602050305030304" pitchFamily="18" charset="0"/>
              </a:rPr>
              <a:t>dr.  Mernyei Ákos</a:t>
            </a:r>
          </a:p>
          <a:p>
            <a:r>
              <a:rPr lang="hu-HU" dirty="0">
                <a:solidFill>
                  <a:srgbClr val="FFFFFF"/>
                </a:solidFill>
                <a:latin typeface="Book Antiqua" panose="02040602050305030304" pitchFamily="18" charset="0"/>
              </a:rPr>
              <a:t>akos.mernyei@me.gov.hu</a:t>
            </a:r>
          </a:p>
          <a:p>
            <a:endParaRPr lang="hu-HU" dirty="0">
              <a:solidFill>
                <a:srgbClr val="FFFFFF"/>
              </a:solidFill>
              <a:latin typeface="Book Antiqua" panose="02040602050305030304" pitchFamily="18" charset="0"/>
            </a:endParaRPr>
          </a:p>
          <a:p>
            <a:r>
              <a:rPr lang="hu-HU" dirty="0">
                <a:latin typeface="Book Antiqua" panose="02040602050305030304" pitchFamily="18" charset="0"/>
              </a:rPr>
              <a:t>Nemzeti Közszolgálati Egyetem</a:t>
            </a:r>
          </a:p>
          <a:p>
            <a:r>
              <a:rPr lang="hu-HU" dirty="0">
                <a:latin typeface="Book Antiqua" panose="02040602050305030304" pitchFamily="18" charset="0"/>
              </a:rPr>
              <a:t>Államtudományi és Nemzetközi Tanulmányok Kar</a:t>
            </a:r>
            <a:endParaRPr lang="de-DE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964276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áruk szabad mozgása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76" y="1288473"/>
            <a:ext cx="6458988" cy="1122217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62000" y="2552007"/>
            <a:ext cx="10820400" cy="4097857"/>
          </a:xfrm>
        </p:spPr>
        <p:txBody>
          <a:bodyPr>
            <a:normAutofit lnSpcReduction="10000"/>
          </a:bodyPr>
          <a:lstStyle/>
          <a:p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cél az 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akadálymentes kivitel és behozatal;</a:t>
            </a:r>
          </a:p>
          <a:p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EU egy vámunió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amely a teljes kereskedelemre kiterjed;</a:t>
            </a:r>
          </a:p>
          <a:p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áruk szabad 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mozgás élénkíti a tagállamokban a termelést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gazdasági növekedést, munkahelyteremtést, 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életszínvonal-növekedést eredményez</a:t>
            </a: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hu-H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kapcsolódó szabályok: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Vámok és azzal azonos hatású díjak tilalma;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Mennyiségi korlátozások és azokkal azonos hatású intézkedések tilalma;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Állami kereskedelmi monopólium kiigazításának kötelezettsége;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767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555193"/>
            <a:ext cx="10972800" cy="749906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áruk szabad mozgása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5883" y="2601884"/>
            <a:ext cx="11720945" cy="4256116"/>
          </a:xfrm>
        </p:spPr>
        <p:txBody>
          <a:bodyPr>
            <a:no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uniós áruk 2 kategóriába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oszthatóak: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tagállamból származik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vagyis egy tagállamban szerezték be, gyártották le;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országból származik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(eleget téve a behozatal követelményeinek, vámot, díjat befizették), de egy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uniós tagállamban hozták szabad forgalomba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árú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megtestesült tárgy;</a:t>
            </a:r>
          </a:p>
          <a:p>
            <a:pPr marL="742950" lvl="2" indent="-342900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egyártásra került;</a:t>
            </a:r>
          </a:p>
          <a:p>
            <a:pPr marL="742950" lvl="2" indent="-342900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énzbeli értéke alapján kereskedelmi forgalomba hozható;</a:t>
            </a:r>
          </a:p>
        </p:txBody>
      </p:sp>
      <p:pic>
        <p:nvPicPr>
          <p:cNvPr id="4" name="Tartalom hely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76" y="1305099"/>
            <a:ext cx="645898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505316"/>
            <a:ext cx="10972800" cy="1143000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EU mint vámunió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512917"/>
            <a:ext cx="10972800" cy="5178828"/>
          </a:xfrm>
        </p:spPr>
        <p:txBody>
          <a:bodyPr>
            <a:normAutofit fontScale="92500"/>
          </a:bodyPr>
          <a:lstStyle/>
          <a:p>
            <a:pPr algn="just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Vámunió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két vagy több ország egymás közötti kereskedelmében teljes mértékben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eltörli a vámokat, mennyiségi korlátozásokat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az ezzel egyenlő hatású intézkedéseket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vámunióban a tagállamok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lemondanak arról a jogukról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hogy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önállóan alakítsák külkereskedelmüket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tagállamok közötti belső határok ennek értelmében szükségtelenné válnak azzal, hogy a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harmadik országokkal szemben a vámunió külső határaira tevődik át a vámkontroll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közösségi vámrendszer elemei: közös vámtarifa, vámkódex</a:t>
            </a:r>
          </a:p>
          <a:p>
            <a:pPr algn="just"/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93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410200" cy="1143000"/>
          </a:xfrm>
        </p:spPr>
        <p:txBody>
          <a:bodyPr>
            <a:normAutofit/>
          </a:bodyPr>
          <a:lstStyle/>
          <a:p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Vámok és vámokkal azonos hatású intézkedések</a:t>
            </a:r>
            <a:endParaRPr lang="hu-H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991793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Vámnak minősül minden olyan díj, amelyet egy tagállam egy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adott áru exportja vagy importja esetén ró ki;</a:t>
            </a:r>
          </a:p>
          <a:p>
            <a:pPr algn="just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EUMSz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28. cikke szerint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lehet tagállamok között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export- és importvámokat kiszabni; nincs kivétel;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vonatkozik az azonos hatású díjakra is. (pl. áru kezelése miatt beszedett illetékek)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5066607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Diszkriminatív adók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amelyek más tagállamokból származó termékeket sújtják.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közvetlenül kiszabott adókat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(áfa, jövedéki adó) lehetőleg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versenysemleges módon kell kiszabni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az adó kivetése tagállami hatáskör;</a:t>
            </a:r>
          </a:p>
          <a:p>
            <a:pPr algn="just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Tilos a materiális megkülönböztetés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tehát ha egy adószabály különbséget tesz az adóalanyok között</a:t>
            </a:r>
          </a:p>
          <a:p>
            <a:pPr algn="just"/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915891" y="38323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Tagállamon belüli diszkriminatív és piacvédő adók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613" y="349136"/>
            <a:ext cx="10363200" cy="94765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24/68. sz. Bizottság kontra Olaszország – </a:t>
            </a:r>
            <a:r>
              <a:rPr lang="hu-H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 tekinthető vámmal azonos hatású díjnak?</a:t>
            </a:r>
            <a:endParaRPr lang="hu-HU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47898" y="1438102"/>
            <a:ext cx="1069016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alperes </a:t>
            </a: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állam az exportált és részben importált áruk esetében </a:t>
            </a:r>
            <a:r>
              <a:rPr 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 összegű statisztikai illetéket szedett be</a:t>
            </a: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Ennek célja az volt, hogy az árumozgást követhessék, és átláthassák az olasz piaci 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folyamatokat.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Bizottság által kezdeményezett kötelezettségi eljárásban az </a:t>
            </a:r>
            <a:r>
              <a:rPr 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alperes azzal védekezett, hogy az illetéknek egyedi célja volt, és nem is költségvetési bevétel növelése végett vetették 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Bíróság végül kimondta, hogy az tekinthető vámmal azonos hatású díjnak 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amely egyoldalúan </a:t>
            </a: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kirótt pénzügyi teher, amely bármenyire kicsi is, akármilyen módon is alkalmazzák és akárhogyan is 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nevezik,  amely a határon átlépő nemzeti és külföldi árukat terheli, amennyiben nem kifejezetten vám, a Szerződés 9. és 12. cikkei értelmében vámmal egyenlő hatású díjnak minősül, még akkor is, ha nem az állam javára hajtják be és nincs semmiféle megkülönböztető jellege. 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5821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524337"/>
            <a:ext cx="10972800" cy="1143000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Mennyiségi korlátozások kiküszöbölése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2633" y="1667337"/>
            <a:ext cx="11745883" cy="502440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egyik legproblematikusabb terület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azok azonosítása és bizonyítása sok esetben kérdéses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legkülönfélébb formában jelennek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 tagállami szinten, éppen ezért az uniós jog rögzíti, hogy tilalmazott a tagállamok között az importra és exportra vonatkozó minden mennyiségi korlátozás és az azzal azonos hatású intézkedés.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gyakorlatban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aránytalanul kevesebb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esetben folyamodnak a tagállamok az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exportot akadályozó gyakorlatokhoz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kivétel: </a:t>
            </a:r>
            <a:r>
              <a:rPr lang="hu-H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közerkölcs, közrend, közbiztonság, emberek, állatok és növények egészségének és életének védelme, a művészi, történelmi vagy régészeti értékeket képviselő nemzeti kincsek védelme vagy az ipari és kereskedelmi tulajdon védelme</a:t>
            </a:r>
            <a:endParaRPr lang="hu-H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10972800" cy="1143000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8/74. sz.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Dassonville-ügy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333499"/>
            <a:ext cx="10972800" cy="53435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belga jogszabály a behozott röviditaloknál származási bizonyítványt ír elő, olyan feltételekkel, hogy ezt a származási országban kellett kiállítani. 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vádlottak skót whiskyt importáltak Franciaországból, ami már szabad forgalomban volt a közös piacon. A vásárolt italra nem tudták beszerezni a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UK-ben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kiállított származási bizonyítványt, így büntetőeljárás indult ellenük. 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Bíróság az alábbi megállapítást tette: a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tagállamok minden olyan kereskedelemre vonatkozó szabályát, amely közvetlenül vagy közvetve, ténylegesen vagy potenciálisan akadályozhatja a Közösségen belüli kereskedelmet, mennyiségi korlátozásokkal azonos hatású intézkedéseknek minősülnek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áruk szabad mozgásának megengedett korlátozásának lehetőségei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Közerkölcs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Közrend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Közbiztonság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Emberek, állatok, növények egészségének és életének védelme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Nemzeti kincsek védelme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Ipari és kereskedelmi tulajdon védelme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176934"/>
            <a:ext cx="10363200" cy="1470025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munkavállalók szabad mozgása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40327" y="2531225"/>
            <a:ext cx="11330248" cy="4243648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Kezdetben az álláskeresés céljából </a:t>
            </a: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történő szabad mozgás elősegítése érdekében;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fogadó ország polgáraival azonos feltételek szerinti </a:t>
            </a:r>
            <a:r>
              <a:rPr lang="hu-H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munkavállalás elősegítése</a:t>
            </a: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uniós polgárság </a:t>
            </a: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intézményének megerősödésével az uniós munkavállaló mostanra nem csak termelési tényező, hanem a </a:t>
            </a:r>
            <a:r>
              <a:rPr lang="hu-H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fogadó ország társadalmába hosszú távon integrálódni képes polgár </a:t>
            </a: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(….amely számos feszültséget generál, példaként említhető a </a:t>
            </a:r>
            <a:r>
              <a:rPr lang="hu-H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Brexit</a:t>
            </a: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1259638"/>
            <a:ext cx="8753475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munkavállaló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0" y="2000871"/>
            <a:ext cx="4461164" cy="2718522"/>
          </a:xfrm>
        </p:spPr>
      </p:pic>
      <p:sp>
        <p:nvSpPr>
          <p:cNvPr id="5" name="Szövegdoboz 4"/>
          <p:cNvSpPr txBox="1"/>
          <p:nvPr/>
        </p:nvSpPr>
        <p:spPr>
          <a:xfrm>
            <a:off x="9462654" y="4694905"/>
            <a:ext cx="2119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www.hrportal.hu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33004" y="1379516"/>
            <a:ext cx="721821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Szerződések nem definiálják pontosan, ellenben a Bíróság: a </a:t>
            </a:r>
            <a:r>
              <a:rPr lang="hu-H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nemzeti jogtól független, önálló tartalommal bíró uniós jogi fogalom;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Lawrie-Blum-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ügy: 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munkaviszony lényege, hogy egy személy, meghatározott ideig, egy másik személy számára és irányítása alapján díjazás ellenében tevékenységet fejt ki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Valós és tényleges gazdasági tevékenységet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kell magában foglalnia, valamint a munkavégzés nem minősülhet csekély jelentőségűnek és mellékesnek;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munkavállalói státusszal összefüggő esetek ugyanakkor csökkentek az elmúlt években, amely a tartózkodási jog, mint a munkavállalás szabadságának részjogosítványa önállósodott;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gazdaságilag inaktív személyek szabad mozgására vonatkozó irányelvek beépültek az uniós polgárok és családtagjaik mozgását szabályozó irányelvbe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607046"/>
            <a:ext cx="9144000" cy="1030633"/>
          </a:xfrm>
        </p:spPr>
        <p:txBody>
          <a:bodyPr/>
          <a:lstStyle/>
          <a:p>
            <a:r>
              <a:rPr lang="hu-H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belső piac</a:t>
            </a:r>
            <a:endParaRPr lang="hu-HU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6459" y="1845425"/>
            <a:ext cx="10864734" cy="4530437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Legfontosabb uniós vívmány;</a:t>
            </a:r>
          </a:p>
          <a:p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jólét és szabadság térsége;</a:t>
            </a:r>
          </a:p>
          <a:p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áruk</a:t>
            </a: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hu-H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zolgáltatások;</a:t>
            </a:r>
          </a:p>
          <a:p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őke; </a:t>
            </a:r>
          </a:p>
          <a:p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személyek szabad 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mozgása;</a:t>
            </a:r>
            <a:endParaRPr lang="hu-H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Oszthatatlan;</a:t>
            </a:r>
          </a:p>
          <a:p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Sérthetetlen;</a:t>
            </a:r>
          </a:p>
          <a:p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fenntartható fejlődés záloga?</a:t>
            </a:r>
          </a:p>
          <a:p>
            <a:endParaRPr lang="hu-H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munkavállaló uniós fogalma - 66/85. s. </a:t>
            </a:r>
            <a:r>
              <a:rPr lang="hu-H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Lawrie-Blum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ügy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2509" y="1417638"/>
            <a:ext cx="11696007" cy="544036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angol állampolgár felperes Németországban, a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freiburgi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egyetemen tanár szakon végzett. Elhelyezkedésének feltétele a sikeres szakvizsga volt.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Szakvizsga-előkészítőn kellett résztvevők annak ideje alatt ideiglenes közalkalmazotti jogállásba kerültek.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stuttgarti oktatási hivatal nem engedélyezte a felperes szakvizsga-előkészítőn való részvételét, mert nem volt német állampolgár. 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Bíróság ítéletében rámutatott, hogy a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munkavállaló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jelenlegi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EUMSz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45. cikk szerinti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fogalmának a tagállami jogokban nem lehet eltérő értelmezése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hanem a közösségi jelentéssel rendelkezik, mivel a munkavállaló szabad mozgása a Közösség egyik alapelve. A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munkavállaló fogalmát objektív kritériumok szerint kell meghatározni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amelyek az érintett személyek jogainak és kötelességeinek tekintetében a munkaviszonyt jellemzik. 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munkaviszony lényegi jellemzője az, hogy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valamely személy, meghatározott ideig, más javára és irányítása alatt, díjazás ellenében szolgáltatást végez.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munkavállalókat és családtagjaikat megillető jogosultságok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Szabad mozgás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joga;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Állampolgárság alapján történő megkülönböztetés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tilalma;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Egyes részjogosítványok</a:t>
            </a:r>
          </a:p>
          <a:p>
            <a:pPr lvl="1"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tényleges állásajánlatra történő jelentkezés, </a:t>
            </a:r>
          </a:p>
          <a:p>
            <a:pPr lvl="1"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célból adott országban történő szabad mozgás, </a:t>
            </a:r>
          </a:p>
          <a:p>
            <a:pPr lvl="1"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célból a tagállamban való tartózkodás,</a:t>
            </a:r>
          </a:p>
          <a:p>
            <a:pPr lvl="1"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megszűnést követően bizonyos feltételekkel a tagállam területén maradjon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05" y="1512916"/>
            <a:ext cx="4927903" cy="4654494"/>
          </a:xfrm>
        </p:spPr>
      </p:pic>
      <p:sp>
        <p:nvSpPr>
          <p:cNvPr id="6" name="Szövegdoboz 5"/>
          <p:cNvSpPr txBox="1"/>
          <p:nvPr/>
        </p:nvSpPr>
        <p:spPr>
          <a:xfrm>
            <a:off x="9077498" y="5798078"/>
            <a:ext cx="2504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www.visaworkers.cz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foglalkoztatás során biztosított egyenlő bánásmód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878676"/>
            <a:ext cx="10972800" cy="4746568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hazai állampolgárokkal azonos bánásmód, különösen  a javadalmazást, a munkaviszony megszüntetését és a munkanélkülivé válást illetően;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Hazai munkavállalókkal azonos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szociális és adókedvezmények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Hazai munkavállalókkal azonos feltételek szerinti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szakiskolai képzés és átképzés;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Egyenlő bánásmód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szakszervezeti tagságot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illetően;</a:t>
            </a:r>
          </a:p>
          <a:p>
            <a:pPr algn="just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Lakhatási ügyekben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azonos jogok és kedvezmények, 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C-379/87.sz.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Groener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ügy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228724"/>
            <a:ext cx="11601450" cy="5505451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hu-H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ír középiskolákban a tanárként való alkalmazáshoz megkövetelik az ír nyelv ismeretét, amely első számú hivatalos nyelv. </a:t>
            </a:r>
          </a:p>
          <a:p>
            <a:pPr algn="just"/>
            <a:r>
              <a:rPr lang="hu-H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felperes egy holland munkavállaló volt, aki egy ír művészeti iskolában kívánt tartósan állást betölteni, az ír nyelvvizsgája viszont nem sikerült. Kinevezését elutasították, felmentést pedig annak ellenére sem kapott, hogy a művészeti oktatás szinte kizárólag angolul történt. </a:t>
            </a:r>
          </a:p>
          <a:p>
            <a:pPr algn="just"/>
            <a:r>
              <a:rPr lang="hu-H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per lényegi kérdése az volt, hogy </a:t>
            </a:r>
            <a:r>
              <a:rPr lang="hu-H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tagállami előírás , mely művészeti tanári állás betöltését nyelvismerethez köti, ilyen körülmények között összeegyeztethető-e az uniós joggal.</a:t>
            </a:r>
          </a:p>
          <a:p>
            <a:pPr algn="just"/>
            <a:r>
              <a:rPr lang="hu-H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Bíróság szerint a </a:t>
            </a:r>
            <a:r>
              <a:rPr lang="hu-H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Szerződések nem tiltják olyan politika elfogadását, amely egy tagállam nyelvének  megvédésére és fejlesztésére irányul</a:t>
            </a:r>
            <a:r>
              <a:rPr lang="hu-H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Ugyanakkor, </a:t>
            </a:r>
            <a:r>
              <a:rPr lang="hu-H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politika végrehajtása nem sérthet olyan alapvető szabadságot, mint a munkavállalók szabad mozgása</a:t>
            </a:r>
            <a:r>
              <a:rPr lang="hu-H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hu-H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Ennek értelmében ilyen politika végrehajtása érdekében tett intézkedésekből következő elvárások </a:t>
            </a:r>
            <a:r>
              <a:rPr lang="hu-H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semmilyen esetben nem lehetnek aránytalanok a követett célhoz viszonyítva.</a:t>
            </a:r>
          </a:p>
          <a:p>
            <a:pPr algn="just"/>
            <a:r>
              <a:rPr lang="hu-H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Következtetésképpen az állami szakközépiskolában az állandó, teljes munkaidős tanári állás egy olyan jellegű állás, ami indokolttá teszi a nyelvi ismeretek elvárását, amennyiben a kérdéses nyelvi elvárás a nemzeti nyelv, amely ezzel egyidejűleg az első hivatalos is, és amennyiben ez az elvárás arányosan és megkülönböztetéstől mentesen kerül végrehajtásra. </a:t>
            </a:r>
          </a:p>
          <a:p>
            <a:pPr algn="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94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796261"/>
            <a:ext cx="10972800" cy="1143000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Családtagok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2352502"/>
            <a:ext cx="10972800" cy="4148050"/>
          </a:xfrm>
        </p:spPr>
        <p:txBody>
          <a:bodyPr>
            <a:normAutofit/>
          </a:bodyPr>
          <a:lstStyle/>
          <a:p>
            <a:pPr algn="just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 minősül családtagnak?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Munkavállaló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házastársa és azok egyenes ági rokonaik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Munkavállaló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élettársa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Élettársi kapcsolatban él, feltéve, hogy a fogadó ország joga a regisztrált élettársi kapcsolatot  a házassággal egyenértékűnek tekinti;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regisztrált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élettárs egyenes ági leszármazottai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fentiek szerint;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munkavállaló és házastársa/élettársa egyenes ági felmenői</a:t>
            </a:r>
          </a:p>
          <a:p>
            <a:pPr lvl="1" algn="just">
              <a:buFont typeface="Courier New" panose="02070309020205020404" pitchFamily="49" charset="0"/>
              <a:buChar char="o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4539" y="66533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Munkavállalók szabad mozgásának biztosítása alóli kivételek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4539" y="2020686"/>
            <a:ext cx="5192684" cy="4525963"/>
          </a:xfrm>
        </p:spPr>
        <p:txBody>
          <a:bodyPr>
            <a:normAutofit/>
          </a:bodyPr>
          <a:lstStyle/>
          <a:p>
            <a:pPr algn="just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Közrendi, közbiztonsági és közegészségügyi okok alapján, amely kizárólag az érintett személy magatartásán alapulhat;</a:t>
            </a:r>
          </a:p>
          <a:p>
            <a:pPr algn="just"/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2020686"/>
            <a:ext cx="5284124" cy="287114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9534698" y="4960911"/>
            <a:ext cx="2191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www.jogmagazin.hu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41/74. sz. Van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Duyn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ügy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2335876"/>
            <a:ext cx="10972800" cy="429768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 hatóságok a holland felperestől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aki a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szcientológus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egyház angol szervezeténél kívánt munkát vállalni – a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közérdekre hivatkozva, megtagadták az országba való belépést.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intézkedést a felperes az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EGK-Szerződésnek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munkaerő szabad áramlását biztosító rendelkezése alapján támadta (jelenleg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EUMSz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45. cikk).A kapcsolódó 64/221. sz. irányelv a felperesi igény részbeni alapját képezte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volna, amely a külföldiek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mozgására és tartózkodására vonatkozó, a közérdek, közbiztonság vagy közegészség által indokolt különleges intézkedések összehangolásáról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szólt.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irányelv 3(1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cikke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szerint „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közrendi, illetve közbiztonsági indokok alapján hozott intézkedések kizárólag az érintett személy viselkedésén alapulhatnak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846138"/>
            <a:ext cx="10972800" cy="89122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C-364/10. SZ. Magyarország kontra Szlovák Köztársaság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737360"/>
            <a:ext cx="10972800" cy="4995949"/>
          </a:xfrm>
        </p:spPr>
        <p:txBody>
          <a:bodyPr>
            <a:normAutofit fontScale="55000" lnSpcReduction="20000"/>
          </a:bodyPr>
          <a:lstStyle/>
          <a:p>
            <a:pPr algn="just"/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Sólyom 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László uniós polgár és/vagy államfő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Szlovák Köztársaság Külügyminisztériuma 2009. augusztus 21-én szóbeli jegyzékben 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értesítette Magyarország pozsonyi nagykövetét a szlovák hatóságok döntéséről, hogy biztonsági kockázatok miatt, a 2004/38/EK irányelvben foglalt rendelkezések, valamint a külföldiek tartózkodására és a rendőrségi testületre vonatkozó belső jogi rendelkezések alapján </a:t>
            </a: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megtagadták, hogy Sólyom köztársasági elnök ugyanezen a napon szlovák területre lépjen. 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Sólyom László a közlést a határon tudomásul vette, és elállt azon szándékától, hogy szlovák területre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lépjen.</a:t>
            </a:r>
          </a:p>
          <a:p>
            <a:pPr algn="just"/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keresetlevélben kérte a Bíróságot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hogy állapítsa meg, a Szlovák Köztársaság megsértette a kötelezettségeit, hogy visszaélésszerűen alkalmazta az uniós jogot.</a:t>
            </a:r>
          </a:p>
          <a:p>
            <a:pPr algn="just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Bíróság végül a keresetet elutasította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kötelezte Magyarországot a költségek viselésére. </a:t>
            </a:r>
          </a:p>
          <a:p>
            <a:pPr algn="just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Bíróság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úgy döntött,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 az a körülmény, mely szerint valamely uniós polgár államfői hivatalt tölt e, igazolhatja az </a:t>
            </a: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EUMSz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21. cikk által részére biztosított szabad mozgáshoz való jog gyakorlásának a nemzetközi jogon alapuló korlátozását.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09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szabad mozgás jogának kiterjedése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0945" y="1271848"/>
            <a:ext cx="11795760" cy="48543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2010. május 1-től a szociális biztonság európai uniós koordinációjára vonatkozó szabályozás megváltozott;</a:t>
            </a:r>
          </a:p>
          <a:p>
            <a:pPr algn="just"/>
            <a:r>
              <a:rPr lang="hu-H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883/2004/EK </a:t>
            </a:r>
            <a:r>
              <a:rPr lang="hu-H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rendeletnek köszönhetően a szabályozás középpontjában már nem csak a munkaerő szabad mozgáshoz való joga áll, mivel a </a:t>
            </a:r>
            <a:r>
              <a:rPr lang="hu-H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rendelet kiterjed minden olyan uniós polgárra, aki valamely szociális biztonsági rendszer hatálya alá tartozik és élni kíván a szabad mozgás jogával</a:t>
            </a:r>
            <a:r>
              <a:rPr lang="hu-H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hu-H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rendelet hatálya alá tartozó személyeket bármely tagállam jogszabályai szerint ugyanolyan jogok illetik meg, és ugyanolyan kötelezettségek terhelik.</a:t>
            </a:r>
          </a:p>
          <a:p>
            <a:pPr algn="just"/>
            <a:endParaRPr lang="hu-H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476444" y="2763269"/>
            <a:ext cx="6573329" cy="1325563"/>
          </a:xfrm>
        </p:spPr>
        <p:txBody>
          <a:bodyPr>
            <a:noAutofit/>
          </a:bodyPr>
          <a:lstStyle/>
          <a:p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2456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51" y="1687484"/>
            <a:ext cx="6169030" cy="42146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1316" y="1105593"/>
            <a:ext cx="6059979" cy="5619403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Római Szerződéssel 1958-ban létrehozott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közös piac a tagállamok közötti kereskedelmi akadályok eltörlésére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szolgált,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gazdasági fellendülés fokozása és „</a:t>
            </a:r>
            <a:r>
              <a:rPr lang="hu-H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Európa népei közötti mind szorosabb egység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elősegítése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céljából;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ekkor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megfogalmazódott, hogy ne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csupán vámközösséget jelentsen, hanem elvezessen az áruk, a tőke, a szolgáltatások és a munkaerő szabad áramlásához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1968-as vámunióval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kontingensek eltörlésével, az állampolgárok és a munkavállalók szabad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mozgásával valósult meg;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183776" y="555683"/>
            <a:ext cx="5710842" cy="549910"/>
          </a:xfrm>
        </p:spPr>
        <p:txBody>
          <a:bodyPr>
            <a:noAutofit/>
          </a:bodyPr>
          <a:lstStyle/>
          <a:p>
            <a:pPr algn="ctr"/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belső piac története I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426633" y="5902138"/>
            <a:ext cx="2510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www.ec.europa.eu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belső piac története II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85847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1986. évi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Egységes Európai Okmány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belső piac létrehozásának célkitűzését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beépítette az Európai Gazdasági Közösséget (EGK) létrehozó szerződésbe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a következőképpen határozta meg azt: „</a:t>
            </a:r>
            <a:r>
              <a:rPr lang="hu-H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olyan, belső határok nélküli térség, amelyben biztosított az áruk, a személyek, a szolgáltatások és a tőke szabad mozgása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hu-H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Egységes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Európai Okmány a belső piac megvalósítására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pontos határidőt tűzött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1992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december 31-ét.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Egyben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megerősítette a belső piaci döntéshozatali rendszert azáltal, hogy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egyes kérdésekben bevezette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minősített többségi szavazást: </a:t>
            </a:r>
          </a:p>
          <a:p>
            <a:pPr lvl="1"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közös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vámtarifa,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szolgáltatásnyújtás szabadsága,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tőke szabad mozgása és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nemzeti jogszabályok közelítése.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26810"/>
            <a:ext cx="10363200" cy="1470025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belső piac története III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57447" y="1471353"/>
            <a:ext cx="5403273" cy="5187142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Maastrichti Szerződés új fogalmat teremtett: a gazdasági és monetáris unió fogalmával a monetáris politika és fizetőeszköz egységének célkitűzését is megfogalmazta.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Maastricht olyan </a:t>
            </a:r>
            <a:r>
              <a:rPr lang="hu-H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határok nélküli gazdasági térségnek </a:t>
            </a: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nevezte a belső piacot, ahol biztosított az áruk, a személyek, a szolgáltatások és a tőke szabad mozgása.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98" y="1696835"/>
            <a:ext cx="5791010" cy="339113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9268761" y="5168731"/>
            <a:ext cx="2643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www.ec.europa.eu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belső piac egy határon átnyúló tevékenység…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07818" y="1600200"/>
            <a:ext cx="5811982" cy="4525963"/>
          </a:xfrm>
        </p:spPr>
        <p:txBody>
          <a:bodyPr/>
          <a:lstStyle/>
          <a:p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 feltételei a tagállamok részéről a</a:t>
            </a:r>
          </a:p>
          <a:p>
            <a:pPr lvl="1"/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munkaerő fogadásának egységes feltételeit;</a:t>
            </a:r>
          </a:p>
          <a:p>
            <a:pPr lvl="1"/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szolgáltatás fogadásának egységes feltételeit;</a:t>
            </a:r>
          </a:p>
          <a:p>
            <a:pPr lvl="1"/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tagállami szabályok egységességét (szabványok, biztonsági, technikai előírások, képzettség szintje)</a:t>
            </a:r>
          </a:p>
          <a:p>
            <a:pPr lvl="1"/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5410200" cy="2630978"/>
          </a:xfrm>
        </p:spPr>
        <p:txBody>
          <a:bodyPr>
            <a:normAutofit/>
          </a:bodyPr>
          <a:lstStyle/>
          <a:p>
            <a:r>
              <a:rPr 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amelynek eszközei</a:t>
            </a:r>
          </a:p>
          <a:p>
            <a:pPr lvl="1"/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Jogegységesítés</a:t>
            </a:r>
          </a:p>
          <a:p>
            <a:pPr lvl="1"/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Jogközelítés</a:t>
            </a:r>
          </a:p>
          <a:p>
            <a:pPr lvl="1"/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Jogharmonizáció</a:t>
            </a:r>
          </a:p>
          <a:p>
            <a:pPr lvl="1"/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Kölcsönös elismerés</a:t>
            </a:r>
            <a:endParaRPr 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91098"/>
            <a:ext cx="5282673" cy="221629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9177185" y="5721107"/>
            <a:ext cx="2277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www.cer.eu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1019"/>
          </a:xfrm>
        </p:spPr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EUMSz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114. cikke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75657"/>
            <a:ext cx="10972800" cy="532311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EU hatáskörét a belső piac működését érintő kérdésekben az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EUMSz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114. cikke szabályozza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Legtöbb megosztott hatáskörön alapuló uniós jogalkotás az EUMSZ. 114. cikkén alapszik, ami azt jelenti, hogy </a:t>
            </a:r>
            <a:r>
              <a:rPr lang="hu-H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Unió elsődlegesen a belső piac működését szolgálja a szakpolitika eszközével. </a:t>
            </a:r>
            <a:endParaRPr lang="hu-HU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cikk az EU-t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nemzeti jogszabályok közelítését célzó jogalkotásra felhatalmazza fel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amennyiben az eltérő nemzeti szabályok a belső piac működését nehezítenék.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114. cikk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funkcionális hatáskört teremtett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EU-nak: anélkül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nevesítve lennének a konkrét jogalkotási területek, minden olyan intézkedést érint e hatáskör, amely hatással lehet belső piaci működésére.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Ugyanakkor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teremt az EU részére általános hatáskört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belső piac szabályozására, hiszen az szembemenne az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EUMSz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cikkével miszerint az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hatásköre csak azokra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estekre korlátozódik, amelyekre felhatalmazása van a Szerződések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alapján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00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Alapszabadságok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7325" y="1354975"/>
            <a:ext cx="11538064" cy="5428209"/>
          </a:xfrm>
        </p:spPr>
        <p:txBody>
          <a:bodyPr>
            <a:normAutofit/>
          </a:bodyPr>
          <a:lstStyle/>
          <a:p>
            <a:pPr algn="just"/>
            <a:r>
              <a:rPr lang="hu-H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Áruk, személyek, szolgáltatások és a tőke belső piacon belüli szabad mozgása</a:t>
            </a:r>
          </a:p>
          <a:p>
            <a:pPr algn="just"/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 az alapszabadságok 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azonosak az Alapjogi Chartában rögzített jogokkal, szabadságokkal és elvekkel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Közös jellemzőik 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ugyanakkor vannak:</a:t>
            </a:r>
          </a:p>
          <a:p>
            <a:pPr lvl="1" algn="just"/>
            <a:r>
              <a:rPr lang="hu-H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Diszkrimináció tilalma</a:t>
            </a:r>
          </a:p>
          <a:p>
            <a:pPr lvl="1" algn="just"/>
            <a:r>
              <a:rPr lang="hu-H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Korlátozás tilalma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alapszabadságok a határokon átívelő gazdasági tevékenység kapcsán 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alkalmazhatóak.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Jogvita esetén az 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alapszabadságokat gondosan el kell egymástól határolni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ha az több szabadságot is érint, a gazdasági tevékenység súlypontja alapján szükséges dönteni.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74073" y="660400"/>
            <a:ext cx="11704320" cy="1470025"/>
          </a:xfrm>
        </p:spPr>
        <p:txBody>
          <a:bodyPr>
            <a:noAutofit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Alapszabadságokkal kapcsolatos kötelezettségek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31273" y="1970116"/>
            <a:ext cx="10881360" cy="4887884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 cél a szabad áramlást ellehetetlenítő akadályok lebontása, </a:t>
            </a: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 többségében a tagállamok szerveinek intézkedéseihez köthetőek;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protekcionizmus főként a külkereskedelem előnyeinek csökkentését eredményezhetik </a:t>
            </a: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EUMSz</a:t>
            </a: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37. cikke (2) szerint a </a:t>
            </a:r>
            <a:r>
              <a:rPr lang="hu-H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tagállamoknak tartózkodniuk kell </a:t>
            </a: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minden olyan intézkedéstől, amely </a:t>
            </a:r>
            <a:r>
              <a:rPr lang="hu-H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diszkriminatív</a:t>
            </a: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kereskedelmi monopólium bevezetéséhez vezetne.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tagállamok </a:t>
            </a:r>
            <a:r>
              <a:rPr lang="hu-H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pozitív cselekvésre „kötelezhetőek</a:t>
            </a: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(állampolgárság szerinti diszkrimináció tilalma)</a:t>
            </a:r>
          </a:p>
          <a:p>
            <a:pPr algn="just"/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2382</Words>
  <Application>Microsoft Office PowerPoint</Application>
  <PresentationFormat>Szélesvásznú</PresentationFormat>
  <Paragraphs>177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5</vt:i4>
      </vt:variant>
      <vt:variant>
        <vt:lpstr>Diacímek</vt:lpstr>
      </vt:variant>
      <vt:variant>
        <vt:i4>29</vt:i4>
      </vt:variant>
    </vt:vector>
  </HeadingPairs>
  <TitlesOfParts>
    <vt:vector size="41" baseType="lpstr">
      <vt:lpstr>Arial</vt:lpstr>
      <vt:lpstr>Book Antiqua</vt:lpstr>
      <vt:lpstr>Calibri</vt:lpstr>
      <vt:lpstr>Calibri Light</vt:lpstr>
      <vt:lpstr>Courier New</vt:lpstr>
      <vt:lpstr>Times New Roman</vt:lpstr>
      <vt:lpstr>Wingdings</vt:lpstr>
      <vt:lpstr>Office-téma</vt:lpstr>
      <vt:lpstr>3_Egyéni tervezés</vt:lpstr>
      <vt:lpstr>2_Egyéni tervezés</vt:lpstr>
      <vt:lpstr>1_Egyéni tervezés</vt:lpstr>
      <vt:lpstr>Egyéni tervezés</vt:lpstr>
      <vt:lpstr>Az EU jogrendszere A belső piac I</vt:lpstr>
      <vt:lpstr>A belső piac</vt:lpstr>
      <vt:lpstr>A belső piac története I</vt:lpstr>
      <vt:lpstr>A belső piac története II</vt:lpstr>
      <vt:lpstr>A belső piac története III</vt:lpstr>
      <vt:lpstr>A belső piac egy határon átnyúló tevékenység…</vt:lpstr>
      <vt:lpstr>Az EUMSz. 114. cikke</vt:lpstr>
      <vt:lpstr>Alapszabadságok</vt:lpstr>
      <vt:lpstr>Alapszabadságokkal kapcsolatos kötelezettségek</vt:lpstr>
      <vt:lpstr>Az áruk szabad mozgása</vt:lpstr>
      <vt:lpstr>Az áruk szabad mozgása</vt:lpstr>
      <vt:lpstr>Az EU mint vámunió</vt:lpstr>
      <vt:lpstr>Vámok és vámokkal azonos hatású intézkedések</vt:lpstr>
      <vt:lpstr>PowerPoint bemutató</vt:lpstr>
      <vt:lpstr>Mennyiségi korlátozások kiküszöbölése</vt:lpstr>
      <vt:lpstr>8/74. sz. Dassonville-ügy</vt:lpstr>
      <vt:lpstr>Az áruk szabad mozgásának megengedett korlátozásának lehetőségei</vt:lpstr>
      <vt:lpstr>A munkavállalók szabad mozgása</vt:lpstr>
      <vt:lpstr>A munkavállaló</vt:lpstr>
      <vt:lpstr>A munkavállaló uniós fogalma - 66/85. s. Lawrie-Blum ügy</vt:lpstr>
      <vt:lpstr>A munkavállalókat és családtagjaikat megillető jogosultságok</vt:lpstr>
      <vt:lpstr>A foglalkoztatás során biztosított egyenlő bánásmód</vt:lpstr>
      <vt:lpstr>C-379/87.sz. Groener ügy</vt:lpstr>
      <vt:lpstr>Családtagok</vt:lpstr>
      <vt:lpstr>Munkavállalók szabad mozgásának biztosítása alóli kivételek</vt:lpstr>
      <vt:lpstr>41/74. sz. Van Duyn ügy</vt:lpstr>
      <vt:lpstr>C-364/10. SZ. Magyarország kontra Szlovák Köztársaság</vt:lpstr>
      <vt:lpstr>A szabad mozgás jogának kiterjedése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EU jogrendszere Az uniós bíráskodás és a bírósági eljárások</dc:title>
  <dc:creator>Veronika</dc:creator>
  <cp:lastModifiedBy>Mernyei Ákos Péter dr.</cp:lastModifiedBy>
  <cp:revision>83</cp:revision>
  <dcterms:created xsi:type="dcterms:W3CDTF">2020-10-20T17:00:51Z</dcterms:created>
  <dcterms:modified xsi:type="dcterms:W3CDTF">2020-12-09T15:34:22Z</dcterms:modified>
</cp:coreProperties>
</file>