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6" r:id="rId2"/>
    <p:sldMasterId id="2147483684" r:id="rId3"/>
    <p:sldMasterId id="2147483672" r:id="rId4"/>
    <p:sldMasterId id="2147483660" r:id="rId5"/>
  </p:sldMasterIdLst>
  <p:notesMasterIdLst>
    <p:notesMasterId r:id="rId44"/>
  </p:notesMasterIdLst>
  <p:handoutMasterIdLst>
    <p:handoutMasterId r:id="rId45"/>
  </p:handoutMasterIdLst>
  <p:sldIdLst>
    <p:sldId id="264" r:id="rId6"/>
    <p:sldId id="308" r:id="rId7"/>
    <p:sldId id="293" r:id="rId8"/>
    <p:sldId id="338" r:id="rId9"/>
    <p:sldId id="340" r:id="rId10"/>
    <p:sldId id="343" r:id="rId11"/>
    <p:sldId id="344" r:id="rId12"/>
    <p:sldId id="345" r:id="rId13"/>
    <p:sldId id="278" r:id="rId14"/>
    <p:sldId id="279" r:id="rId15"/>
    <p:sldId id="280" r:id="rId16"/>
    <p:sldId id="367" r:id="rId17"/>
    <p:sldId id="368" r:id="rId18"/>
    <p:sldId id="346" r:id="rId19"/>
    <p:sldId id="347" r:id="rId20"/>
    <p:sldId id="369" r:id="rId21"/>
    <p:sldId id="349" r:id="rId22"/>
    <p:sldId id="351" r:id="rId23"/>
    <p:sldId id="350" r:id="rId24"/>
    <p:sldId id="312" r:id="rId25"/>
    <p:sldId id="352" r:id="rId26"/>
    <p:sldId id="353" r:id="rId27"/>
    <p:sldId id="354" r:id="rId28"/>
    <p:sldId id="355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70" r:id="rId39"/>
    <p:sldId id="371" r:id="rId40"/>
    <p:sldId id="372" r:id="rId41"/>
    <p:sldId id="373" r:id="rId42"/>
    <p:sldId id="291" r:id="rId4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iaNemeth@sulid.hu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191" autoAdjust="0"/>
    <p:restoredTop sz="94661"/>
  </p:normalViewPr>
  <p:slideViewPr>
    <p:cSldViewPr snapToGrid="0" snapToObjects="1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C439F-2EF8-48D8-9DA6-C8D70F2B1021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7059-E6C8-4252-92A6-81F26731836E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10169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E1C84-7D13-412C-8932-57E654CAB90E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4553B-4E42-474D-B590-2574839CBD1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1224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094A23F-EA17-9C48-A345-C1EC263C4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0A395A1-6743-6049-A031-0FAD6300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B534E87-3400-AF4D-B1D5-ADF47A8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8D4B758D-C662-BB4D-9687-B523432EC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44390AD-566E-3241-BE3B-E12A613C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35315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AB9F1F-9E99-1F4C-B2FE-D229E8C32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81B60485-38F6-7A48-96A5-A59DDADCB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A3D70BB-33C3-1E48-AE04-596FB236A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D7AC04AD-0BCB-3A48-836F-58318518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78FBDF23-1E59-7E45-A83F-D930FDAD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7746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F719AFBA-FBDC-EE46-B050-272CF1CCD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54DFAF96-42AC-AE49-8C88-8EA75C4F6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D45A069-71D4-4549-9420-F1C105E4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52D1969-D721-0440-AAD9-CD4E8EA7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5F125D9E-1AF1-D149-BC54-574BA9AB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634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28435C9-6370-304D-9B9B-027C706F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A2AABA6-6CAD-D04B-B4D1-FCEDBAE23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F54F256-5120-3C43-B208-9A8949AC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E3F1F96-205A-E942-B4BE-5263B0B6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A441B61-878C-C644-9A7E-BC762E0C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332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BD419EB-3F26-564F-A384-70B88081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1C26D5A-541D-9441-8FEB-2B3CE670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D8FE90A-DB79-0949-9CBF-4A91065F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51E26C6-5213-A149-A76E-AC34007C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21FC3C1-C7A9-1841-ACFE-595074BB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253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3A8C136-A1F4-A948-9BDC-E78DB1A1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9385918-F531-D74E-A7EF-5CAB51488F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7A122541-6743-D54E-8BD8-921763281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F7D7C6D2-3546-0B43-BEBB-A18A60AF1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12F1272-B997-524D-929A-68CEB0E2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A664823E-27A3-6648-8556-CB367A00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86813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9942248-A93F-4E4B-AFDF-3055A185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F6E677A5-2093-6A4D-B555-31B9A2AF0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DF6035C-D788-304F-B9EA-CE9B74715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5CB46E30-F874-CD46-9265-BAEA611FA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CB086988-8609-4D40-932B-7219842C7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B5CCD230-F391-754D-99C3-A36E0A2C2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EF702C8C-D46A-EA4E-9A68-5CFC8D7E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A4D685FF-14E6-9547-B918-C3366231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2384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A241F2-DF24-7643-9C78-4338D33F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8B0F0120-D7D0-824D-BD7C-9F9CBD771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8877979D-AA53-8943-95DD-2AF0BCC5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CF11D2F8-7908-0044-BFD1-E02CCF34A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039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1F16BAE4-714A-8046-A0ED-DA7C5D35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26496938-4753-284D-87FD-39BB1F2AF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DF987417-CB1B-6546-82C1-1FAF2B76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879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CD12615-F256-704E-9A28-02A4616B2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C3426B4-2067-3347-A5F7-274EAEFC2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C2A209E3-F468-A246-8370-45B0A577E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681FC30-D366-CC4D-A5D2-D86516CDF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0119FA9-B52E-EF49-8C57-209E86150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0A103A4-28B0-A341-8F5D-0246B70A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94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29FC2F7-66CA-3648-95AC-B6433D1DF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46097771-32DD-5444-BD80-C43F9A703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13EC240-6D70-9648-B5B4-690FDA37D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0B35E61-66D4-514A-8436-7AE39957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08DDF-9A18-AD43-983F-566D1D79633D}" type="datetimeFigureOut">
              <a:rPr lang="hu-HU" smtClean="0"/>
              <a:pPr/>
              <a:t>2020.10.18.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B122F30F-5760-7A45-A5EE-C882AE8B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C717D064-4E06-9944-A12B-65E9536C5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8944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Kép 8" descr="Kép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0116" y="-12879"/>
            <a:ext cx="12449434" cy="7008474"/>
          </a:xfrm>
          <a:prstGeom prst="rect">
            <a:avLst/>
          </a:prstGeom>
        </p:spPr>
      </p:pic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9E436758-1807-E948-B821-B80564F7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E22F62D9-687E-3245-83FA-2AADC511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 dirty="0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2F805F19-775A-8749-9B7C-B534D69E7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08DDF-9A18-AD43-983F-566D1D79633D}" type="datetimeFigureOut">
              <a:rPr lang="hu-HU" smtClean="0"/>
              <a:pPr/>
              <a:t>2020.10.18.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22D3CCC-2F67-4245-A883-E0A13B3D04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3B7000E0-6E4A-444F-A7FB-8739A4A0E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0DBA-BC38-F540-B839-8F4C9FD07BE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89753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241E1-AE5E-44CB-AC1E-2D8B69F04C2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C9EF-2044-44B7-B836-B52F3FA1E79C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Kép 7" descr="Kép4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6869" y="-50442"/>
            <a:ext cx="12317498" cy="69342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de-DE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Kép 7" descr="Kép3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5898" y="-12879"/>
            <a:ext cx="12449434" cy="7008474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59E6E-3AE1-4F43-9292-FA59F2A632CE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2BD82-351F-4B26-830E-EC6D702C586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de-DE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2743200"/>
            <a:ext cx="10972800" cy="338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pic>
        <p:nvPicPr>
          <p:cNvPr id="8" name="Kép 7" descr="Kép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5759" y="-19051"/>
            <a:ext cx="12447248" cy="7007018"/>
          </a:xfrm>
          <a:prstGeom prst="rect">
            <a:avLst/>
          </a:prstGeom>
        </p:spPr>
      </p:pic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432552"/>
            <a:ext cx="1781847" cy="2889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06477-BEAD-4F56-AFA3-8DE600633E2C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662E8-5A06-4BCF-A6BF-17BE77F071AA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Ellipszis 11"/>
          <p:cNvSpPr/>
          <p:nvPr userDrawn="1"/>
        </p:nvSpPr>
        <p:spPr>
          <a:xfrm>
            <a:off x="-277995" y="749179"/>
            <a:ext cx="5262684" cy="52626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de-DE" dirty="0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0"/>
            <a:ext cx="12192000" cy="688375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Kép 7" descr="Kép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1026" y="-12880"/>
            <a:ext cx="12447248" cy="700701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A2DD-D81A-4BAF-A397-F8852E4A6F65}" type="datetimeFigureOut">
              <a:rPr lang="de-DE" smtClean="0"/>
              <a:pPr/>
              <a:t>18.10.2020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B9E95-32B5-4A62-BCD4-23795A6D268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meps/hu/search/advanced?name=&amp;groupCode=&amp;countryCode=HU&amp;bodyType=ALL" TargetMode="Externa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58793" y="1533378"/>
            <a:ext cx="7061981" cy="250405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Book Antiqua" panose="02040602050305030304" pitchFamily="18" charset="0"/>
              </a:rPr>
              <a:t>Az EU jogrendszere</a:t>
            </a:r>
            <a:r>
              <a:rPr lang="hu-HU" sz="5400" b="1" dirty="0">
                <a:latin typeface="Book Antiqua" panose="02040602050305030304" pitchFamily="18" charset="0"/>
              </a:rPr>
              <a:t/>
            </a:r>
            <a:br>
              <a:rPr lang="hu-HU" sz="5400" b="1" dirty="0">
                <a:latin typeface="Book Antiqua" panose="02040602050305030304" pitchFamily="18" charset="0"/>
              </a:rPr>
            </a:br>
            <a:r>
              <a:rPr lang="hu-HU" sz="5400" dirty="0">
                <a:latin typeface="Book Antiqua" panose="02040602050305030304" pitchFamily="18" charset="0"/>
              </a:rPr>
              <a:t>Az Európai Unió intézményrendszere</a:t>
            </a:r>
            <a:endParaRPr lang="de-DE" sz="5400" dirty="0">
              <a:latin typeface="Book Antiqua" panose="0204060205030503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977048" y="3815861"/>
            <a:ext cx="6128825" cy="1769013"/>
          </a:xfrm>
        </p:spPr>
        <p:txBody>
          <a:bodyPr>
            <a:normAutofit fontScale="62500" lnSpcReduction="20000"/>
          </a:bodyPr>
          <a:lstStyle/>
          <a:p>
            <a:endParaRPr lang="hu-HU" sz="2800" dirty="0"/>
          </a:p>
          <a:p>
            <a:r>
              <a:rPr lang="hu-HU" sz="2800" dirty="0">
                <a:latin typeface="Book Antiqua" panose="02040602050305030304" pitchFamily="18" charset="0"/>
              </a:rPr>
              <a:t>dr.  Mernyei Ákos</a:t>
            </a:r>
          </a:p>
          <a:p>
            <a:r>
              <a:rPr lang="hu-HU" dirty="0">
                <a:solidFill>
                  <a:srgbClr val="FFFFFF"/>
                </a:solidFill>
                <a:latin typeface="Book Antiqua" panose="02040602050305030304" pitchFamily="18" charset="0"/>
              </a:rPr>
              <a:t>akos.mernyei@me.gov.hu</a:t>
            </a:r>
          </a:p>
          <a:p>
            <a:endParaRPr lang="hu-HU" dirty="0">
              <a:solidFill>
                <a:srgbClr val="FFFFFF"/>
              </a:solidFill>
              <a:latin typeface="Book Antiqua" panose="02040602050305030304" pitchFamily="18" charset="0"/>
            </a:endParaRPr>
          </a:p>
          <a:p>
            <a:r>
              <a:rPr lang="hu-HU" dirty="0">
                <a:latin typeface="Book Antiqua" panose="02040602050305030304" pitchFamily="18" charset="0"/>
              </a:rPr>
              <a:t>Nemzeti Közszolgálati Egyetem</a:t>
            </a:r>
          </a:p>
          <a:p>
            <a:r>
              <a:rPr lang="hu-HU" dirty="0">
                <a:latin typeface="Book Antiqua" panose="02040602050305030304" pitchFamily="18" charset="0"/>
              </a:rPr>
              <a:t>Államtudományi és Nemzetközi Tanulmányok Kar</a:t>
            </a:r>
            <a:endParaRPr lang="de-DE" dirty="0"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03512" y="198613"/>
          <a:ext cx="8712968" cy="6579177"/>
        </p:xfrm>
        <a:graphic>
          <a:graphicData uri="http://schemas.openxmlformats.org/drawingml/2006/table">
            <a:tbl>
              <a:tblPr firstRow="1" bandRow="1"/>
              <a:tblGrid>
                <a:gridCol w="21782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64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előtt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után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Különbség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Svédország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Ausztria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Bulgária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Finnország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Dánia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Szlovákia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Horvátország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Írország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Litvánia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Lettország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Szlovénia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Ciprus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Észtország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Luxemburg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Málta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83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Összesen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41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81878" y="1293537"/>
            <a:ext cx="387800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/>
            <a:r>
              <a:rPr lang="hu-HU" sz="1500" b="1" dirty="0">
                <a:latin typeface="Book Antiqua" panose="02040602050305030304" pitchFamily="18" charset="0"/>
              </a:rPr>
              <a:t>EPP - Európai Néppárt (Kereszténydemokraták) 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>
                <a:latin typeface="Book Antiqua" panose="02040602050305030304" pitchFamily="18" charset="0"/>
              </a:rPr>
              <a:t>S&amp;D - Szocialisták és Demokraták Progresszív Szövetsége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 err="1">
                <a:latin typeface="Book Antiqua" panose="02040602050305030304" pitchFamily="18" charset="0"/>
              </a:rPr>
              <a:t>Renew</a:t>
            </a:r>
            <a:r>
              <a:rPr lang="hu-HU" sz="1500" b="1" dirty="0">
                <a:latin typeface="Book Antiqua" panose="02040602050305030304" pitchFamily="18" charset="0"/>
              </a:rPr>
              <a:t> Europe (RE) - Újítsuk meg Európát . 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 err="1">
                <a:latin typeface="Book Antiqua" panose="02040602050305030304" pitchFamily="18" charset="0"/>
              </a:rPr>
              <a:t>Greens</a:t>
            </a:r>
            <a:r>
              <a:rPr lang="hu-HU" sz="1500" b="1" dirty="0">
                <a:latin typeface="Book Antiqua" panose="02040602050305030304" pitchFamily="18" charset="0"/>
              </a:rPr>
              <a:t>/EFA - Zöldek/Európai Szabad Szövetség 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>
                <a:latin typeface="Book Antiqua" panose="02040602050305030304" pitchFamily="18" charset="0"/>
              </a:rPr>
              <a:t>ID - Identitás és Demokrácia 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>
                <a:latin typeface="Book Antiqua" panose="02040602050305030304" pitchFamily="18" charset="0"/>
              </a:rPr>
              <a:t>ECR - Európai Konzervatívok és Reformerek 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>
                <a:latin typeface="Book Antiqua" panose="02040602050305030304" pitchFamily="18" charset="0"/>
              </a:rPr>
              <a:t>GUE/NGL - Egységes Európai Baloldal/Északi Zöld Baloldal </a:t>
            </a:r>
          </a:p>
          <a:p>
            <a:pPr marL="266700"/>
            <a:endParaRPr lang="hu-HU" sz="1500" b="1" dirty="0">
              <a:latin typeface="Book Antiqua" panose="02040602050305030304" pitchFamily="18" charset="0"/>
            </a:endParaRPr>
          </a:p>
          <a:p>
            <a:pPr marL="266700"/>
            <a:r>
              <a:rPr lang="hu-HU" sz="1500" b="1" dirty="0">
                <a:latin typeface="Book Antiqua" panose="02040602050305030304" pitchFamily="18" charset="0"/>
              </a:rPr>
              <a:t>Függetlenek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541478" y="5940848"/>
            <a:ext cx="22974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Forrás: https://www.europarl.europa.eu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34" b="53026"/>
          <a:stretch/>
        </p:blipFill>
        <p:spPr>
          <a:xfrm>
            <a:off x="4541478" y="1641146"/>
            <a:ext cx="8203008" cy="3575707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935760" y="476673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latin typeface="Book Antiqua" panose="02040602050305030304" pitchFamily="18" charset="0"/>
              </a:rPr>
              <a:t>Európai Parlament 2019-2024</a:t>
            </a:r>
          </a:p>
        </p:txBody>
      </p:sp>
    </p:spTree>
    <p:extLst>
      <p:ext uri="{BB962C8B-B14F-4D97-AF65-F5344CB8AC3E}">
        <p14:creationId xmlns:p14="http://schemas.microsoft.com/office/powerpoint/2010/main" xmlns="" val="28273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950587" y="273050"/>
            <a:ext cx="4011613" cy="1162050"/>
          </a:xfrm>
        </p:spPr>
        <p:txBody>
          <a:bodyPr>
            <a:normAutofit/>
          </a:bodyPr>
          <a:lstStyle/>
          <a:p>
            <a:pPr algn="ctr"/>
            <a:r>
              <a:rPr lang="hu-HU" sz="2600" dirty="0" smtClean="0">
                <a:latin typeface="Book Antiqua" panose="02040602050305030304" pitchFamily="18" charset="0"/>
              </a:rPr>
              <a:t>Európai Parlament elnöke</a:t>
            </a:r>
            <a:endParaRPr lang="hu-HU" sz="2600" dirty="0">
              <a:latin typeface="Book Antiqua" panose="02040602050305030304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035338" y="1728284"/>
            <a:ext cx="4011613" cy="46910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2400" b="1" dirty="0">
                <a:latin typeface="Book Antiqua" panose="02040602050305030304" pitchFamily="18" charset="0"/>
              </a:rPr>
              <a:t>Elnök</a:t>
            </a:r>
            <a:r>
              <a:rPr lang="hu-HU" sz="2400" dirty="0">
                <a:latin typeface="Book Antiqua" panose="02040602050305030304" pitchFamily="18" charset="0"/>
              </a:rPr>
              <a:t>: David-Maria </a:t>
            </a:r>
            <a:r>
              <a:rPr lang="hu-HU" sz="2400" dirty="0" err="1">
                <a:latin typeface="Book Antiqua" panose="02040602050305030304" pitchFamily="18" charset="0"/>
              </a:rPr>
              <a:t>Sassoli</a:t>
            </a:r>
            <a:endParaRPr lang="hu-HU" sz="2400" dirty="0">
              <a:latin typeface="Book Antiqua" panose="02040602050305030304" pitchFamily="18" charset="0"/>
            </a:endParaRPr>
          </a:p>
          <a:p>
            <a:pPr algn="just"/>
            <a:r>
              <a:rPr lang="hu-HU" sz="2400" b="1" dirty="0">
                <a:latin typeface="Book Antiqua" panose="02040602050305030304" pitchFamily="18" charset="0"/>
              </a:rPr>
              <a:t>Származása</a:t>
            </a:r>
            <a:r>
              <a:rPr lang="hu-HU" sz="2400" dirty="0">
                <a:latin typeface="Book Antiqua" panose="02040602050305030304" pitchFamily="18" charset="0"/>
              </a:rPr>
              <a:t>: Olaszország, Firenze</a:t>
            </a:r>
          </a:p>
          <a:p>
            <a:pPr algn="just"/>
            <a:r>
              <a:rPr lang="hu-HU" sz="2400" b="1" dirty="0">
                <a:latin typeface="Book Antiqua" panose="02040602050305030304" pitchFamily="18" charset="0"/>
              </a:rPr>
              <a:t>Foglalkozása</a:t>
            </a:r>
            <a:r>
              <a:rPr lang="hu-HU" sz="2400" dirty="0">
                <a:latin typeface="Book Antiqua" panose="02040602050305030304" pitchFamily="18" charset="0"/>
              </a:rPr>
              <a:t>: politikus, újságíró </a:t>
            </a:r>
          </a:p>
          <a:p>
            <a:pPr algn="just"/>
            <a:r>
              <a:rPr lang="hu-HU" sz="2400" b="1" dirty="0">
                <a:latin typeface="Book Antiqua" panose="02040602050305030304" pitchFamily="18" charset="0"/>
              </a:rPr>
              <a:t>Párt: </a:t>
            </a:r>
            <a:r>
              <a:rPr lang="hu-HU" sz="2400" dirty="0">
                <a:latin typeface="Book Antiqua" panose="02040602050305030304" pitchFamily="18" charset="0"/>
              </a:rPr>
              <a:t>Demokrata Párt</a:t>
            </a:r>
          </a:p>
          <a:p>
            <a:pPr algn="just"/>
            <a:r>
              <a:rPr lang="hu-HU" sz="2400" b="1" dirty="0">
                <a:latin typeface="Book Antiqua" panose="02040602050305030304" pitchFamily="18" charset="0"/>
              </a:rPr>
              <a:t>Megválasztása</a:t>
            </a:r>
            <a:r>
              <a:rPr lang="hu-HU" sz="2400" dirty="0">
                <a:latin typeface="Book Antiqua" panose="02040602050305030304" pitchFamily="18" charset="0"/>
              </a:rPr>
              <a:t>: 2019. július 3-án választották meg az EP elnökének.</a:t>
            </a:r>
          </a:p>
          <a:p>
            <a:pPr algn="just"/>
            <a:r>
              <a:rPr lang="hu-HU" sz="2400" dirty="0">
                <a:latin typeface="Book Antiqua" panose="02040602050305030304" pitchFamily="18" charset="0"/>
              </a:rPr>
              <a:t>2009-től az EP képviselő.</a:t>
            </a:r>
          </a:p>
          <a:p>
            <a:pPr algn="just"/>
            <a:r>
              <a:rPr lang="hu-HU" sz="2400" b="1" dirty="0">
                <a:latin typeface="Book Antiqua" panose="02040602050305030304" pitchFamily="18" charset="0"/>
              </a:rPr>
              <a:t>Elődje: Antonio </a:t>
            </a:r>
            <a:r>
              <a:rPr lang="hu-HU" sz="2400" b="1" dirty="0" err="1">
                <a:latin typeface="Book Antiqua" panose="02040602050305030304" pitchFamily="18" charset="0"/>
              </a:rPr>
              <a:t>Tajani</a:t>
            </a:r>
            <a:r>
              <a:rPr lang="hu-HU" sz="2400" b="1" dirty="0">
                <a:latin typeface="Book Antiqua" panose="02040602050305030304" pitchFamily="18" charset="0"/>
              </a:rPr>
              <a:t> </a:t>
            </a:r>
            <a:r>
              <a:rPr lang="hu-HU" sz="2400" dirty="0">
                <a:latin typeface="Book Antiqua" panose="02040602050305030304" pitchFamily="18" charset="0"/>
              </a:rPr>
              <a:t>(Olaszország, EPP)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08" y="1863209"/>
            <a:ext cx="5110590" cy="3407060"/>
          </a:xfrm>
          <a:prstGeom prst="rect">
            <a:avLst/>
          </a:prstGeom>
        </p:spPr>
      </p:pic>
      <p:sp>
        <p:nvSpPr>
          <p:cNvPr id="7" name="Tartalom helye 6"/>
          <p:cNvSpPr txBox="1">
            <a:spLocks noGrp="1"/>
          </p:cNvSpPr>
          <p:nvPr>
            <p:ph idx="1"/>
          </p:nvPr>
        </p:nvSpPr>
        <p:spPr>
          <a:xfrm>
            <a:off x="134938" y="688975"/>
            <a:ext cx="184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hu-HU" sz="11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3017520" y="5428210"/>
            <a:ext cx="267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1100" dirty="0">
                <a:solidFill>
                  <a:prstClr val="black"/>
                </a:solidFill>
                <a:latin typeface="Arial" charset="0"/>
                <a:cs typeface="Arial" charset="0"/>
              </a:rPr>
              <a:t>Forrás:</a:t>
            </a:r>
            <a:r>
              <a:rPr lang="hu-HU" sz="1100" dirty="0" err="1">
                <a:solidFill>
                  <a:prstClr val="black"/>
                </a:solidFill>
                <a:latin typeface="Arial" charset="0"/>
                <a:cs typeface="Arial" charset="0"/>
              </a:rPr>
              <a:t>https</a:t>
            </a:r>
            <a:r>
              <a:rPr lang="hu-HU" sz="1100" dirty="0">
                <a:solidFill>
                  <a:prstClr val="black"/>
                </a:solidFill>
                <a:latin typeface="Arial" charset="0"/>
                <a:cs typeface="Arial" charset="0"/>
              </a:rPr>
              <a:t>://</a:t>
            </a:r>
            <a:r>
              <a:rPr lang="hu-HU" sz="1100" dirty="0" err="1">
                <a:solidFill>
                  <a:prstClr val="black"/>
                </a:solidFill>
                <a:latin typeface="Arial" charset="0"/>
                <a:cs typeface="Arial" charset="0"/>
              </a:rPr>
              <a:t>www.europarl.europa.eu</a:t>
            </a:r>
            <a:endParaRPr lang="hu-HU" sz="11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5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22465" y="725574"/>
            <a:ext cx="10363200" cy="1470025"/>
          </a:xfrm>
        </p:spPr>
        <p:txBody>
          <a:bodyPr/>
          <a:lstStyle/>
          <a:p>
            <a:r>
              <a:rPr lang="hu-HU" dirty="0" smtClean="0"/>
              <a:t>A magyar EP képviselők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46909" y="2419004"/>
            <a:ext cx="10316095" cy="4164676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Magyarországnak összesen 21 képviselője van az Európai Parlamentben.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13 fő az Európai Néppártban;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Book Antiqua" panose="02040602050305030304" pitchFamily="18" charset="0"/>
              </a:rPr>
              <a:t>5</a:t>
            </a: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fő a </a:t>
            </a:r>
            <a:r>
              <a:rPr lang="hu-HU" dirty="0">
                <a:solidFill>
                  <a:schemeClr val="tx1"/>
                </a:solidFill>
                <a:latin typeface="Book Antiqua" panose="02040602050305030304" pitchFamily="18" charset="0"/>
              </a:rPr>
              <a:t>Szocialisták és Demokraták Progresszív </a:t>
            </a: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Szövetségében;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 fő a </a:t>
            </a:r>
            <a:r>
              <a:rPr lang="hu-HU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Renew</a:t>
            </a: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Europe képviselőcsoportban;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 fő független;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 magyar </a:t>
            </a:r>
            <a:r>
              <a:rPr lang="hu-HU" dirty="0">
                <a:solidFill>
                  <a:schemeClr val="tx1"/>
                </a:solidFill>
                <a:latin typeface="Book Antiqua" panose="02040602050305030304" pitchFamily="18" charset="0"/>
              </a:rPr>
              <a:t>képviselők arcképcsarnoka: </a:t>
            </a:r>
            <a:r>
              <a:rPr lang="hu-HU" dirty="0">
                <a:solidFill>
                  <a:schemeClr val="tx1"/>
                </a:solidFill>
                <a:latin typeface="Book Antiqua" panose="02040602050305030304" pitchFamily="18" charset="0"/>
                <a:hlinkClick r:id="rId2"/>
              </a:rPr>
              <a:t>https://www.europarl.europa.eu/meps/hu/search/advanced?name=&amp;groupCode=&amp;</a:t>
            </a: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  <a:hlinkClick r:id="rId2"/>
              </a:rPr>
              <a:t>countryCode=HU&amp;bodyType=ALL</a:t>
            </a:r>
            <a:r>
              <a:rPr lang="hu-H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4727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10951CC-A98C-4BF8-8480-C533D299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/>
              <a:t>Európai Tanács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24145013-B456-4A44-9DC4-8A1D27EF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96484" y="1825052"/>
            <a:ext cx="5215634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hu-HU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állam- és kormányfők már korábban is létező találkozói az 1974 decemberében megtartott </a:t>
            </a:r>
            <a:r>
              <a:rPr lang="hu-HU" sz="2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párizsi csúcsértekezlet után váltak rendszeressé</a:t>
            </a:r>
            <a:r>
              <a:rPr lang="hu-HU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majd a Maastrichti Szerződés hivatalosan is előírta, hogy az Európai Tanácsnak évente legalább kétszer össze kell ülnie. </a:t>
            </a:r>
          </a:p>
          <a:p>
            <a:pPr algn="just"/>
            <a:r>
              <a:rPr lang="hu-HU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Tanács csak a </a:t>
            </a:r>
            <a:r>
              <a:rPr lang="hu-HU" sz="2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Lisszaboni Szerződés elfogadásával vált az EU intézményévé</a:t>
            </a:r>
            <a:r>
              <a:rPr lang="hu-HU" sz="2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Tanácstól különálló döntéshozó szervvé. </a:t>
            </a:r>
          </a:p>
          <a:p>
            <a:endParaRPr lang="en-US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CA2897B5-67D5-4BFD-9415-D26CE51D896B}"/>
              </a:ext>
            </a:extLst>
          </p:cNvPr>
          <p:cNvSpPr txBox="1"/>
          <p:nvPr/>
        </p:nvSpPr>
        <p:spPr>
          <a:xfrm>
            <a:off x="4162213" y="6154911"/>
            <a:ext cx="28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www.euparl.europa.eu</a:t>
            </a:r>
          </a:p>
        </p:txBody>
      </p:sp>
      <p:pic>
        <p:nvPicPr>
          <p:cNvPr id="21" name="Tartalom helye 20" descr="A képen szoba, könyvtár, asztal látható&#10;&#10;Automatikusan generált leírás">
            <a:extLst>
              <a:ext uri="{FF2B5EF4-FFF2-40B4-BE49-F238E27FC236}">
                <a16:creationId xmlns:a16="http://schemas.microsoft.com/office/drawing/2014/main" xmlns="" id="{27DF7F35-951E-4331-BD3F-93B999C17AA6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882" y="1825052"/>
            <a:ext cx="6616602" cy="4179507"/>
          </a:xfrm>
        </p:spPr>
      </p:pic>
    </p:spTree>
    <p:extLst>
      <p:ext uri="{BB962C8B-B14F-4D97-AF65-F5344CB8AC3E}">
        <p14:creationId xmlns:p14="http://schemas.microsoft.com/office/powerpoint/2010/main" xmlns="" val="23426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DBE5C7F-0B0F-491B-A7E2-E24DAE7A061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Felépítése, feladat- és hatásköre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79696C4-E14A-4CA6-8B60-146EFC47A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67334"/>
            <a:ext cx="5410200" cy="4525963"/>
          </a:xfrm>
          <a:solidFill>
            <a:schemeClr val="accent3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Lisszaboni Szerződés szerint az Európai Tanács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tagállamok állam- és kormányfőiből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az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Tanács állandó elnökéből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 elnökéből áll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Munkájában részt vesz az EU külügyi és biztonságpolitikai főképviselője.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Tanács üléseit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állandó elnök hívja össze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Évi négy ülésre kerül sor, azonban rendkívüli üléseket is össze lehet hívni, ha a helyzet úgy kívánja.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Tanács elnökét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(Charles Michel) az Európai Tanács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minősített többséggel választja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meg egyszer megújítható két és fél éves időszakra. Az 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elnök feladata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ülések előkészítése, összehívása, vezetése, a konszenzus kialakításának megkönnyítése, a folyamatosság biztosítása, illetve az Unió külső képviselete. Az Európai Tanács előkészítésében a politikai támogatást az Általános Ügyek Tanácsa biztosítja. 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C9CE87C4-40AD-41A5-B9C0-B915FF6A2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467334"/>
            <a:ext cx="541020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Feladata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az EU fejlődését ösztönözze politikai iránymutatásokkal és prioritások meghatározásával. Á</a:t>
            </a: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ltalános szabály szerint az Európai Tanács nem vesz részt a jogalkotásban, nem jogalkotó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6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Európai Tanács határozatot fogadhat el arról, hogy bármely terület, ahol addig különleges jogalkotási eljárás volt alkalmazandó, a döntéstől fogva rendes jogalkotási eljárás alá kerüljön, illetve a Tanács egyhangú döntéshozatala helyére minősített többségi döntéshozatal lépjen.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6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Tanács dönt 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EP összetételének megváltoztatásáról, a Bizottság összetételének megváltoztatásáról, a Bizottság rotációs rendszerének megváltoztatása (ezekben egyhangúan), jelöli a Bizottság elnökét az EP-nek (minősített többséggel). Kinevezi a </a:t>
            </a:r>
            <a:r>
              <a:rPr lang="hu-HU" sz="6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és biztonságpolitikai főképviselőt (minősített többséggel), meghatározza a </a:t>
            </a:r>
            <a:r>
              <a:rPr lang="hu-HU" sz="6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</a:t>
            </a:r>
            <a:r>
              <a:rPr lang="hu-HU" sz="6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és biztonságpolitika stratégiai irányait.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983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ook Antiqua" panose="02040602050305030304" pitchFamily="18" charset="0"/>
              </a:rPr>
              <a:t>Az Európai Tanács elnöke</a:t>
            </a:r>
            <a:endParaRPr lang="hu-HU" dirty="0">
              <a:latin typeface="Book Antiqua" panose="0204060205030503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>
                <a:latin typeface="Book Antiqua" panose="02040602050305030304" pitchFamily="18" charset="0"/>
              </a:rPr>
              <a:t>Elnök:</a:t>
            </a:r>
            <a:r>
              <a:rPr lang="hu-HU" dirty="0">
                <a:latin typeface="Book Antiqua" panose="02040602050305030304" pitchFamily="18" charset="0"/>
              </a:rPr>
              <a:t> Charles Michel</a:t>
            </a:r>
          </a:p>
          <a:p>
            <a:r>
              <a:rPr lang="hu-HU" b="1" dirty="0">
                <a:latin typeface="Book Antiqua" panose="02040602050305030304" pitchFamily="18" charset="0"/>
              </a:rPr>
              <a:t>Származása: </a:t>
            </a:r>
            <a:r>
              <a:rPr lang="hu-HU" dirty="0" err="1">
                <a:latin typeface="Book Antiqua" panose="02040602050305030304" pitchFamily="18" charset="0"/>
              </a:rPr>
              <a:t>Namur</a:t>
            </a:r>
            <a:r>
              <a:rPr lang="hu-HU" dirty="0">
                <a:latin typeface="Book Antiqua" panose="02040602050305030304" pitchFamily="18" charset="0"/>
              </a:rPr>
              <a:t>, Belgium</a:t>
            </a:r>
          </a:p>
          <a:p>
            <a:r>
              <a:rPr lang="hu-HU" b="1" dirty="0">
                <a:latin typeface="Book Antiqua" panose="02040602050305030304" pitchFamily="18" charset="0"/>
              </a:rPr>
              <a:t>Foglalkozása: </a:t>
            </a:r>
            <a:r>
              <a:rPr lang="hu-HU" dirty="0">
                <a:latin typeface="Book Antiqua" panose="02040602050305030304" pitchFamily="18" charset="0"/>
              </a:rPr>
              <a:t>politikus, </a:t>
            </a:r>
            <a:r>
              <a:rPr lang="hu-HU" dirty="0" smtClean="0">
                <a:latin typeface="Book Antiqua" panose="02040602050305030304" pitchFamily="18" charset="0"/>
              </a:rPr>
              <a:t>ügyvéd</a:t>
            </a:r>
            <a:endParaRPr lang="hu-HU" b="1" dirty="0" smtClean="0">
              <a:latin typeface="Book Antiqua" panose="02040602050305030304" pitchFamily="18" charset="0"/>
            </a:endParaRPr>
          </a:p>
          <a:p>
            <a:pPr algn="just"/>
            <a:r>
              <a:rPr lang="hu-HU" b="1" dirty="0" smtClean="0">
                <a:latin typeface="Book Antiqua" panose="02040602050305030304" pitchFamily="18" charset="0"/>
              </a:rPr>
              <a:t>Párt</a:t>
            </a:r>
            <a:r>
              <a:rPr lang="hu-HU" b="1" dirty="0">
                <a:latin typeface="Book Antiqua" panose="02040602050305030304" pitchFamily="18" charset="0"/>
              </a:rPr>
              <a:t>: </a:t>
            </a:r>
            <a:r>
              <a:rPr lang="hu-HU" dirty="0" err="1">
                <a:latin typeface="Book Antiqua" panose="02040602050305030304" pitchFamily="18" charset="0"/>
              </a:rPr>
              <a:t>Mouvement</a:t>
            </a:r>
            <a:r>
              <a:rPr lang="hu-HU" dirty="0">
                <a:latin typeface="Book Antiqua" panose="02040602050305030304" pitchFamily="18" charset="0"/>
              </a:rPr>
              <a:t> </a:t>
            </a:r>
            <a:r>
              <a:rPr lang="hu-HU" dirty="0" err="1">
                <a:latin typeface="Book Antiqua" panose="02040602050305030304" pitchFamily="18" charset="0"/>
              </a:rPr>
              <a:t>Réformateur</a:t>
            </a:r>
            <a:endParaRPr lang="hu-HU" dirty="0">
              <a:latin typeface="Book Antiqua" panose="02040602050305030304" pitchFamily="18" charset="0"/>
            </a:endParaRPr>
          </a:p>
          <a:p>
            <a:pPr algn="just"/>
            <a:r>
              <a:rPr lang="hu-HU" b="1" dirty="0">
                <a:latin typeface="Book Antiqua" panose="02040602050305030304" pitchFamily="18" charset="0"/>
              </a:rPr>
              <a:t>Megválasztása: </a:t>
            </a:r>
            <a:r>
              <a:rPr lang="hu-HU" dirty="0">
                <a:latin typeface="Book Antiqua" panose="02040602050305030304" pitchFamily="18" charset="0"/>
              </a:rPr>
              <a:t>2019. december 1.</a:t>
            </a:r>
          </a:p>
          <a:p>
            <a:pPr algn="just"/>
            <a:r>
              <a:rPr lang="hu-HU" b="1" dirty="0">
                <a:latin typeface="Book Antiqua" panose="02040602050305030304" pitchFamily="18" charset="0"/>
              </a:rPr>
              <a:t>Elődje: </a:t>
            </a:r>
            <a:r>
              <a:rPr lang="hu-HU" dirty="0">
                <a:latin typeface="Book Antiqua" panose="02040602050305030304" pitchFamily="18" charset="0"/>
              </a:rPr>
              <a:t>Donald </a:t>
            </a:r>
            <a:r>
              <a:rPr lang="hu-HU" dirty="0" err="1" smtClean="0">
                <a:latin typeface="Book Antiqua" panose="02040602050305030304" pitchFamily="18" charset="0"/>
              </a:rPr>
              <a:t>Tusk</a:t>
            </a:r>
            <a:endParaRPr lang="hu-HU" dirty="0">
              <a:latin typeface="Book Antiqua" panose="02040602050305030304" pitchFamily="18" charset="0"/>
            </a:endParaRPr>
          </a:p>
          <a:p>
            <a:pPr algn="just"/>
            <a:r>
              <a:rPr lang="hu-HU" dirty="0">
                <a:latin typeface="Book Antiqua" panose="02040602050305030304" pitchFamily="18" charset="0"/>
              </a:rPr>
              <a:t>2014-ben pedig ő lett Belgium történetének legfiatalabb miniszterelnöke.</a:t>
            </a:r>
          </a:p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2060624"/>
            <a:ext cx="5410200" cy="360511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945953" y="5777193"/>
            <a:ext cx="18261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/>
              <a:t>Forrás: https</a:t>
            </a:r>
            <a:r>
              <a:rPr lang="hu-HU" sz="1100" dirty="0"/>
              <a:t>://</a:t>
            </a:r>
            <a:r>
              <a:rPr lang="hu-HU" sz="700" dirty="0"/>
              <a:t>www.consilium.europa.eu</a:t>
            </a:r>
          </a:p>
        </p:txBody>
      </p:sp>
    </p:spTree>
    <p:extLst>
      <p:ext uri="{BB962C8B-B14F-4D97-AF65-F5344CB8AC3E}">
        <p14:creationId xmlns:p14="http://schemas.microsoft.com/office/powerpoint/2010/main" xmlns="" val="36635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10951CC-A98C-4BF8-8480-C533D299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9003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Európai Bizottság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24145013-B456-4A44-9DC4-8A1D27EF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144" y="2017746"/>
            <a:ext cx="5492974" cy="452596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hu-HU" sz="21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ESZAK </a:t>
            </a:r>
            <a:r>
              <a:rPr lang="hu-HU" sz="21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Főhatósága</a:t>
            </a:r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1952. július 23-tól hatályos Párizsi Szerződéssel jött létre, </a:t>
            </a:r>
            <a:r>
              <a:rPr lang="hu-HU" sz="21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Gazdasági Közösség Bizottsága és az Európai Atomenergia Közösség Bizottsága</a:t>
            </a:r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az 1957. március 25-i Római Szerződéssel jöttek létre. </a:t>
            </a:r>
          </a:p>
          <a:p>
            <a:pPr algn="just"/>
            <a:r>
              <a:rPr lang="hu-HU" sz="21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Római Szerződés óta létezik Európai Bizottság</a:t>
            </a:r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először kettő is, majd az Egyesítő Szerződés 1967. július 1-i hatályba lépésével a három fentebb említett szerv egyesüléséből létrejött ma is működő Európai Bizottság. </a:t>
            </a:r>
          </a:p>
          <a:p>
            <a:pPr algn="just"/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Maastrichti Szerződés (1993) óta a pilléres rendszer a Bizottság hatáskörébe utalta a közös </a:t>
            </a:r>
            <a:r>
              <a:rPr lang="hu-HU" sz="2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</a:t>
            </a:r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és biztonságpolitikát (KKBP/CFSP) és a bel- és igazságügyi együttműködést (JHA). </a:t>
            </a:r>
          </a:p>
          <a:p>
            <a:pPr algn="just"/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Lisszaboni Szerződés (2009) megerősítette a Bizottság gazdasági </a:t>
            </a:r>
            <a:r>
              <a:rPr lang="hu-HU" sz="21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kormányzásbeli</a:t>
            </a:r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szerepét, de az továbbra is néhány végrehajtó hatalmi jogkört a Tanáccsal együtt gyakorol. </a:t>
            </a:r>
            <a:endParaRPr lang="hu-HU" sz="21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Bizottság székhelye Brüsszel.</a:t>
            </a:r>
            <a:endParaRPr lang="en-US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CA2897B5-67D5-4BFD-9415-D26CE51D896B}"/>
              </a:ext>
            </a:extLst>
          </p:cNvPr>
          <p:cNvSpPr txBox="1"/>
          <p:nvPr/>
        </p:nvSpPr>
        <p:spPr>
          <a:xfrm>
            <a:off x="4162213" y="6154911"/>
            <a:ext cx="28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err="1" smtClean="0"/>
              <a:t>www.europa.eu</a:t>
            </a:r>
            <a:endParaRPr lang="hu-HU" dirty="0"/>
          </a:p>
        </p:txBody>
      </p:sp>
      <p:pic>
        <p:nvPicPr>
          <p:cNvPr id="6" name="Tartalom helye 5" descr="A képen épület, kültéri, magas, zöld látható&#10;&#10;Automatikusan generált leírás">
            <a:extLst>
              <a:ext uri="{FF2B5EF4-FFF2-40B4-BE49-F238E27FC236}">
                <a16:creationId xmlns:a16="http://schemas.microsoft.com/office/drawing/2014/main" xmlns="" id="{3B2EE41D-1D1B-49F1-9944-B8430B3E24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4989" y="1994990"/>
            <a:ext cx="6014155" cy="4186086"/>
          </a:xfrm>
        </p:spPr>
      </p:pic>
    </p:spTree>
    <p:extLst>
      <p:ext uri="{BB962C8B-B14F-4D97-AF65-F5344CB8AC3E}">
        <p14:creationId xmlns:p14="http://schemas.microsoft.com/office/powerpoint/2010/main" xmlns="" val="5043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4A973D4-AB84-457C-A2A8-E84CDB600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Az Európai Bizottság felépítése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F732BB77-A9CE-4066-864E-372A08CE6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85185"/>
            <a:ext cx="5410200" cy="4525963"/>
          </a:xfrm>
        </p:spPr>
        <p:txBody>
          <a:bodyPr>
            <a:normAutofit/>
          </a:bodyPr>
          <a:lstStyle/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Book Antiqua" panose="02040602050305030304" pitchFamily="18" charset="0"/>
              </a:rPr>
              <a:t>A </a:t>
            </a:r>
            <a:r>
              <a:rPr lang="hu-HU" sz="1800" b="1" dirty="0">
                <a:effectLst/>
                <a:latin typeface="Book Antiqua" panose="02040602050305030304" pitchFamily="18" charset="0"/>
              </a:rPr>
              <a:t>tagállamok számával megegyező számú biztosból áll</a:t>
            </a:r>
            <a:r>
              <a:rPr lang="hu-HU" sz="1800" dirty="0">
                <a:effectLst/>
                <a:latin typeface="Book Antiqua" panose="02040602050305030304" pitchFamily="18" charset="0"/>
              </a:rPr>
              <a:t>, akik a biztosok kollégiumát alkotják, valamint több tízezer tisztviselőből, akiket foglalkoztat.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Book Antiqua" panose="02040602050305030304" pitchFamily="18" charset="0"/>
              </a:rPr>
              <a:t>Tevékenysége során</a:t>
            </a:r>
            <a:r>
              <a:rPr lang="hu-HU" sz="1800" b="1" dirty="0">
                <a:effectLst/>
                <a:latin typeface="Book Antiqua" panose="02040602050305030304" pitchFamily="18" charset="0"/>
              </a:rPr>
              <a:t> az uniós érdekeket tarthatja szem előtt, a biztosok tehát nem saját tagállamunkat képviselik munkájuk során.</a:t>
            </a:r>
            <a:endParaRPr lang="hu-HU" sz="1800" dirty="0">
              <a:effectLst/>
              <a:latin typeface="Book Antiqua" panose="02040602050305030304" pitchFamily="18" charset="0"/>
            </a:endParaRP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Book Antiqua" panose="02040602050305030304" pitchFamily="18" charset="0"/>
              </a:rPr>
              <a:t>A Bizottságon belül főigazgatóságok és szolgálatok működnek. A Bizottság hivatali ideje öt év, amely megegyezik az EP hivatali </a:t>
            </a:r>
            <a:r>
              <a:rPr lang="hu-HU" sz="1800" dirty="0" err="1">
                <a:effectLst/>
                <a:latin typeface="Book Antiqua" panose="02040602050305030304" pitchFamily="18" charset="0"/>
              </a:rPr>
              <a:t>idejével</a:t>
            </a:r>
            <a:r>
              <a:rPr lang="hu-HU" sz="1800" dirty="0">
                <a:effectLst/>
                <a:latin typeface="Book Antiqua" panose="02040602050305030304" pitchFamily="18" charset="0"/>
              </a:rPr>
              <a:t>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dirty="0">
                <a:effectLst/>
                <a:latin typeface="Book Antiqua" panose="02040602050305030304" pitchFamily="18" charset="0"/>
              </a:rPr>
              <a:t>A </a:t>
            </a:r>
            <a:r>
              <a:rPr lang="hu-HU" sz="1800" b="1" dirty="0">
                <a:effectLst/>
                <a:latin typeface="Book Antiqua" panose="02040602050305030304" pitchFamily="18" charset="0"/>
              </a:rPr>
              <a:t>biztosokat az adott tagállamok kormányai jelölik </a:t>
            </a:r>
            <a:r>
              <a:rPr lang="hu-HU" sz="1800" dirty="0">
                <a:effectLst/>
                <a:latin typeface="Book Antiqua" panose="02040602050305030304" pitchFamily="18" charset="0"/>
              </a:rPr>
              <a:t>ki, viszont kinevezésük feltétele függetlenségük, </a:t>
            </a:r>
            <a:r>
              <a:rPr lang="hu-HU" sz="1800" dirty="0" err="1">
                <a:effectLst/>
                <a:latin typeface="Book Antiqua" panose="02040602050305030304" pitchFamily="18" charset="0"/>
              </a:rPr>
              <a:t>pártatlanságuk</a:t>
            </a:r>
            <a:r>
              <a:rPr lang="hu-HU" sz="1800" dirty="0">
                <a:effectLst/>
                <a:latin typeface="Book Antiqua" panose="02040602050305030304" pitchFamily="18" charset="0"/>
              </a:rPr>
              <a:t> és szakmai alkalmasságuk. </a:t>
            </a:r>
          </a:p>
          <a:p>
            <a:pPr marL="285750" indent="-285750" algn="just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1800" b="1" dirty="0">
                <a:latin typeface="Book Antiqua" panose="02040602050305030304" pitchFamily="18" charset="0"/>
              </a:rPr>
              <a:t>Elnöke Ursula von </a:t>
            </a:r>
            <a:r>
              <a:rPr lang="hu-HU" sz="1800" b="1" dirty="0" err="1">
                <a:latin typeface="Book Antiqua" panose="02040602050305030304" pitchFamily="18" charset="0"/>
              </a:rPr>
              <a:t>der</a:t>
            </a:r>
            <a:r>
              <a:rPr lang="hu-HU" sz="1800" b="1" dirty="0">
                <a:latin typeface="Book Antiqua" panose="02040602050305030304" pitchFamily="18" charset="0"/>
              </a:rPr>
              <a:t> </a:t>
            </a:r>
            <a:r>
              <a:rPr lang="hu-HU" sz="1800" b="1" dirty="0" err="1">
                <a:latin typeface="Book Antiqua" panose="02040602050305030304" pitchFamily="18" charset="0"/>
              </a:rPr>
              <a:t>Leyen</a:t>
            </a:r>
            <a:r>
              <a:rPr lang="hu-HU" sz="1800" b="1" dirty="0"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7" name="Tartalom helye 6" descr="A képen személy, férfi, tartás, nő látható&#10;&#10;Automatikusan generált leírás">
            <a:extLst>
              <a:ext uri="{FF2B5EF4-FFF2-40B4-BE49-F238E27FC236}">
                <a16:creationId xmlns:a16="http://schemas.microsoft.com/office/drawing/2014/main" xmlns="" id="{8E2D049B-4341-4A5C-97CA-81CD7F23A0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199" y="2629059"/>
            <a:ext cx="5843783" cy="3506270"/>
          </a:xfr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59A37DCF-4DE3-467B-935C-D60518F50404}"/>
              </a:ext>
            </a:extLst>
          </p:cNvPr>
          <p:cNvSpPr txBox="1"/>
          <p:nvPr/>
        </p:nvSpPr>
        <p:spPr>
          <a:xfrm>
            <a:off x="9127375" y="6297561"/>
            <a:ext cx="288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forrás:</a:t>
            </a:r>
            <a:r>
              <a:rPr lang="hu-HU" dirty="0" err="1" smtClean="0"/>
              <a:t>www.eurotopics.net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2521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7E462C-D1C8-4858-BF0D-E2E4436B28A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Feladat- és hatásköre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70A3CC9-D8E9-4F78-AA16-89F519C48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just"/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integráció motorjaként,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Bizottság egyszerre lát el javaslattevő, döntéskezdeményező, döntés előkészítő, ellenőrzési, képviseleti, valamint végrehajtási feladatokat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Bizottság a </a:t>
            </a:r>
            <a:r>
              <a:rPr lang="hu-HU" sz="1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szupranacinalizmus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képviselője.</a:t>
            </a:r>
          </a:p>
          <a:p>
            <a:pPr algn="just"/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Testületileg az Európai Parlamentnek tartozik felelősséggel és az EP a Bizottsággal szemben akár bizalmatlansági eljárást is indíthat a parlamenti képviselők legalább egytizedének kezdeményezésére. </a:t>
            </a:r>
          </a:p>
          <a:p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6C278057-8941-4291-9104-37BA3D461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hu-HU" sz="1800" b="1" dirty="0">
                <a:latin typeface="Book Antiqua" panose="02040602050305030304" pitchFamily="18" charset="0"/>
              </a:rPr>
              <a:t>Javaslatot tesz </a:t>
            </a:r>
            <a:r>
              <a:rPr lang="hu-HU" sz="1800" dirty="0">
                <a:latin typeface="Book Antiqua" panose="02040602050305030304" pitchFamily="18" charset="0"/>
              </a:rPr>
              <a:t>(egyes főigazgatóságok révén) a </a:t>
            </a:r>
            <a:r>
              <a:rPr lang="hu-HU" sz="1800" b="1" dirty="0">
                <a:latin typeface="Book Antiqua" panose="02040602050305030304" pitchFamily="18" charset="0"/>
              </a:rPr>
              <a:t>jogszabályokra</a:t>
            </a:r>
            <a:r>
              <a:rPr lang="hu-HU" sz="1800" dirty="0">
                <a:latin typeface="Book Antiqua" panose="02040602050305030304" pitchFamily="18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hu-HU" sz="1800" b="1" dirty="0">
                <a:latin typeface="Book Antiqua" panose="02040602050305030304" pitchFamily="18" charset="0"/>
              </a:rPr>
              <a:t>Jogalkotási tervet </a:t>
            </a:r>
            <a:r>
              <a:rPr lang="hu-HU" sz="1800" dirty="0">
                <a:latin typeface="Book Antiqua" panose="02040602050305030304" pitchFamily="18" charset="0"/>
              </a:rPr>
              <a:t>alkot;</a:t>
            </a:r>
          </a:p>
          <a:p>
            <a:pPr algn="just">
              <a:spcBef>
                <a:spcPts val="0"/>
              </a:spcBef>
            </a:pPr>
            <a:r>
              <a:rPr lang="hu-HU" sz="1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arantálja a Szerződések és a Szerződésekből származó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jogi aktusok végrehajtását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0"/>
              </a:spcBef>
            </a:pPr>
            <a:r>
              <a:rPr lang="hu-HU" sz="1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Európai Bíróság felügyelete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mellett őrködik az uniós jog alkalmazása felett;</a:t>
            </a:r>
          </a:p>
          <a:p>
            <a:pPr algn="just">
              <a:spcBef>
                <a:spcPts val="0"/>
              </a:spcBef>
            </a:pPr>
            <a:r>
              <a:rPr lang="hu-HU" sz="1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jogsértő tagállamokkal szemben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kötelezettségszegési eljárást indít az Európai Unió Bíróságánál;</a:t>
            </a:r>
          </a:p>
          <a:p>
            <a:pPr algn="just">
              <a:spcBef>
                <a:spcPts val="0"/>
              </a:spcBef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 képviseli az EU-t a Szerződésekben meghatározott esetekben (OECD, ENSZ);</a:t>
            </a:r>
          </a:p>
          <a:p>
            <a:pPr algn="just">
              <a:spcBef>
                <a:spcPts val="0"/>
              </a:spcBef>
            </a:pPr>
            <a:r>
              <a:rPr lang="hu-HU" sz="1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Elkészíti az uniós költségvetés tervezetét;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sz="1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hu-HU" sz="1800" dirty="0">
              <a:latin typeface="+mj-lt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590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BEDF54C-0CA1-471D-AE0E-368390FE4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93994"/>
            <a:ext cx="103632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Az intézményi gondolat megjelenése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6DCBAE2-DAD5-463C-B8C3-2314A02B5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708" y="2588455"/>
            <a:ext cx="11394829" cy="4269545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100" i="1" dirty="0" err="1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Sully</a:t>
            </a:r>
            <a:r>
              <a:rPr lang="hu-HU" sz="3100" i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herceg (1560-1641)</a:t>
            </a:r>
            <a:r>
              <a:rPr lang="hu-HU" sz="3100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: IV Henrik francia király minisztere, a </a:t>
            </a:r>
            <a:r>
              <a:rPr lang="hu-HU" sz="3100" i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Nagy Terv </a:t>
            </a:r>
            <a:r>
              <a:rPr lang="hu-HU" sz="3100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kitalálója: </a:t>
            </a: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tizenöt, nagyjából egyforma kiterjedésű állam az európai fennhatósági területek (akár erőszakos felosztásával) egy konföderációt hozna létre, ahol </a:t>
            </a:r>
            <a:r>
              <a:rPr lang="hu-HU" sz="3100" b="1" u="sng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 vitás kérdéseket egy közösen felállított tanács intézné</a:t>
            </a: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; új elem az intézményi gondolat;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100" i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William </a:t>
            </a:r>
            <a:r>
              <a:rPr lang="hu-HU" sz="3100" i="1" dirty="0" err="1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Penn</a:t>
            </a:r>
            <a:r>
              <a:rPr lang="hu-HU" sz="3100" i="1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(1963)</a:t>
            </a:r>
            <a:r>
              <a:rPr lang="hu-HU" sz="3100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: Pennsylvania megalapítója, </a:t>
            </a:r>
            <a:r>
              <a:rPr lang="hu-HU" sz="3100" b="1" u="sng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európai parlament gondolata</a:t>
            </a:r>
            <a:r>
              <a:rPr lang="hu-HU" sz="3100" dirty="0">
                <a:solidFill>
                  <a:schemeClr val="tx1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föderatív európai egységet javasolt, kötelező határozatokkal;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Robert </a:t>
            </a:r>
            <a:r>
              <a:rPr lang="hu-HU" sz="3100" dirty="0" err="1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Schuman</a:t>
            </a: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: az „alapító atya”, a </a:t>
            </a:r>
            <a:r>
              <a:rPr lang="hu-HU" sz="3100" dirty="0" err="1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Schuman</a:t>
            </a: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-terv (1950. május 9.) felelőse: német-francia béke fontossága és a gazdasági szempontok előtérbe helyezése; A Jean Monet-</a:t>
            </a:r>
            <a:r>
              <a:rPr lang="hu-HU" sz="3100" dirty="0" err="1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val</a:t>
            </a: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 közösen kidolgozott terv </a:t>
            </a:r>
            <a:r>
              <a:rPr lang="hu-HU" sz="3100" b="1" u="sng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a német szén és francia vasérc közös piacának megteremtését tűzte ki célul, amelyet egy Főhatóság alá rendelnek</a:t>
            </a:r>
            <a:r>
              <a:rPr lang="hu-HU" sz="3100" dirty="0">
                <a:solidFill>
                  <a:srgbClr val="000000"/>
                </a:solidFill>
                <a:latin typeface="Book Antiqua" panose="02040602050305030304" pitchFamily="18" charset="0"/>
                <a:cs typeface="Calibri" panose="020F0502020204030204" pitchFamily="34" charset="0"/>
              </a:rPr>
              <a:t>, és amelyhez a térség más országai is csatlakozhatnak.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sz="31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64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632" y="31341"/>
            <a:ext cx="77724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A magyar biztos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Tartalom helye 3"/>
          <p:cNvSpPr txBox="1">
            <a:spLocks/>
          </p:cNvSpPr>
          <p:nvPr/>
        </p:nvSpPr>
        <p:spPr bwMode="auto">
          <a:xfrm>
            <a:off x="1099930" y="1484784"/>
            <a:ext cx="4780047" cy="51845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Várhelyi Olivér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magyar jogász, diplomata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2015 szeptemberétől Magyarország </a:t>
            </a: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Európai Unió melletti állandó képviseletének vezetője volt nagyköveti rangban</a:t>
            </a: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és Magyarország </a:t>
            </a: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képviselője a COREPER II nevű</a:t>
            </a: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, a </a:t>
            </a: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tagállamok állandó képviseleteinek vezetőit tömörítő bizottságban</a:t>
            </a: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2019. december 1-jétől az </a:t>
            </a: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</a:rPr>
              <a:t>Európai Bizottság szomszédság- és bővítéspolitikáért felelős biztosa</a:t>
            </a:r>
            <a:r>
              <a:rPr lang="hu-HU" sz="2000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096000" y="4850273"/>
            <a:ext cx="25090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Forrás: https://www.europarl.europa.eu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1" y="1916832"/>
            <a:ext cx="4356043" cy="29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551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40EDB25-267C-46FD-9024-01FFB49D2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Európai Unió Tanácsa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9CCBC95B-FA3C-4A94-A465-4FDB50DD0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133600"/>
            <a:ext cx="5410200" cy="4046597"/>
          </a:xfrm>
          <a:solidFill>
            <a:schemeClr val="accent6"/>
          </a:solidFill>
        </p:spPr>
        <p:txBody>
          <a:bodyPr>
            <a:normAutofit fontScale="92500"/>
          </a:bodyPr>
          <a:lstStyle/>
          <a:p>
            <a:pPr algn="just"/>
            <a:r>
              <a:rPr lang="hu-HU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1958-ban alapított Európai Unió Tanácsát</a:t>
            </a:r>
            <a:r>
              <a:rPr lang="hu-HU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egyszerűbben a Tanácsnak szokták nevezni (korábban Miniszterek Tanácsa);</a:t>
            </a:r>
          </a:p>
          <a:p>
            <a:pPr algn="just"/>
            <a:r>
              <a:rPr lang="hu-HU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Tanács az Európai Unió </a:t>
            </a:r>
            <a:r>
              <a:rPr lang="hu-HU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legfontosabb jogalkotó szerve</a:t>
            </a:r>
            <a:r>
              <a:rPr lang="hu-HU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 a </a:t>
            </a:r>
            <a:r>
              <a:rPr lang="hu-HU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tagállamok miniszteri szintű képviselőiből áll</a:t>
            </a:r>
            <a:r>
              <a:rPr lang="hu-HU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akik a tagállami érdekeket jeleníti meg a döntéshozatal során; </a:t>
            </a:r>
          </a:p>
          <a:p>
            <a:pPr algn="just"/>
            <a:r>
              <a:rPr lang="hu-HU" sz="20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Parlamenttel együtt a Tanács az Európai Unió fő döntéshozatali intézménye</a:t>
            </a:r>
            <a:r>
              <a:rPr lang="hu-HU" sz="20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u-HU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Európai Unió Tanácsa </a:t>
            </a:r>
            <a:r>
              <a:rPr lang="hu-HU" sz="2000" b="1" i="0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≠ Európai Tanács (≠ Európa Tanács)</a:t>
            </a:r>
            <a:endParaRPr lang="en-US" sz="2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Tartalom helye 10" descr="A képen épület látható&#10;&#10;Automatikusan generált leírás">
            <a:extLst>
              <a:ext uri="{FF2B5EF4-FFF2-40B4-BE49-F238E27FC236}">
                <a16:creationId xmlns:a16="http://schemas.microsoft.com/office/drawing/2014/main" xmlns="" id="{A1229FFF-4419-4731-AC97-626A1A5A7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1" y="2368831"/>
            <a:ext cx="5410200" cy="3377638"/>
          </a:xfr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2435DD26-0A63-4E32-8A4A-C2146ABEF405}"/>
              </a:ext>
            </a:extLst>
          </p:cNvPr>
          <p:cNvSpPr txBox="1"/>
          <p:nvPr/>
        </p:nvSpPr>
        <p:spPr>
          <a:xfrm>
            <a:off x="2654711" y="5810865"/>
            <a:ext cx="29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www.ombudsman.europa.eu</a:t>
            </a:r>
          </a:p>
        </p:txBody>
      </p:sp>
    </p:spTree>
    <p:extLst>
      <p:ext uri="{BB962C8B-B14F-4D97-AF65-F5344CB8AC3E}">
        <p14:creationId xmlns:p14="http://schemas.microsoft.com/office/powerpoint/2010/main" xmlns="" val="1957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E5EC5E-CE36-41D1-B1A3-9C485A01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Feladat- és hatásköre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9500802-BCC8-4457-B5FA-C6DFD384F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0"/>
            <a:ext cx="10972800" cy="3382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200" b="1" dirty="0">
                <a:effectLst/>
                <a:latin typeface="Book Antiqua" panose="02040602050305030304" pitchFamily="18" charset="0"/>
              </a:rPr>
              <a:t>Európai Parlamenttel közösen uniós jogszabályokat vitat meg és fogad el</a:t>
            </a:r>
            <a:r>
              <a:rPr lang="hu-HU" sz="2200" dirty="0">
                <a:effectLst/>
                <a:latin typeface="Book Antiqua" panose="02040602050305030304" pitchFamily="18" charset="0"/>
              </a:rPr>
              <a:t> a Bizottságtól beérkező jogszabályjavaslatok alapján;</a:t>
            </a:r>
          </a:p>
          <a:p>
            <a:pPr>
              <a:lnSpc>
                <a:spcPct val="90000"/>
              </a:lnSpc>
            </a:pPr>
            <a:r>
              <a:rPr lang="hu-HU" sz="2200" b="1" dirty="0">
                <a:latin typeface="Book Antiqua" panose="02040602050305030304" pitchFamily="18" charset="0"/>
              </a:rPr>
              <a:t>Ö</a:t>
            </a:r>
            <a:r>
              <a:rPr lang="hu-HU" sz="2200" b="1" dirty="0">
                <a:effectLst/>
                <a:latin typeface="Book Antiqua" panose="02040602050305030304" pitchFamily="18" charset="0"/>
              </a:rPr>
              <a:t>sszehangolja az uniós országok szakpolitikáit</a:t>
            </a:r>
            <a:r>
              <a:rPr lang="hu-HU" sz="2200" b="1" dirty="0">
                <a:latin typeface="Book Antiqua" panose="02040602050305030304" pitchFamily="18" charset="0"/>
              </a:rPr>
              <a:t>;</a:t>
            </a:r>
            <a:r>
              <a:rPr lang="hu-HU" sz="2200" dirty="0">
                <a:effectLst/>
                <a:latin typeface="Book Antiqua" panose="0204060205030503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u-HU" sz="2200" dirty="0">
                <a:effectLst/>
                <a:latin typeface="Book Antiqua" panose="02040602050305030304" pitchFamily="18" charset="0"/>
              </a:rPr>
              <a:t>Az </a:t>
            </a:r>
            <a:r>
              <a:rPr lang="hu-HU" sz="2200" dirty="0" err="1">
                <a:effectLst/>
                <a:latin typeface="Book Antiqua" panose="02040602050305030304" pitchFamily="18" charset="0"/>
              </a:rPr>
              <a:t>EiT</a:t>
            </a:r>
            <a:r>
              <a:rPr lang="hu-HU" sz="2200" dirty="0">
                <a:effectLst/>
                <a:latin typeface="Book Antiqua" panose="02040602050305030304" pitchFamily="18" charset="0"/>
              </a:rPr>
              <a:t> iránymutatásai alapján </a:t>
            </a:r>
            <a:r>
              <a:rPr lang="hu-HU" sz="2200" b="1" dirty="0">
                <a:effectLst/>
                <a:latin typeface="Book Antiqua" panose="02040602050305030304" pitchFamily="18" charset="0"/>
              </a:rPr>
              <a:t>meghatározza és végrehajtja az EU közös </a:t>
            </a:r>
            <a:r>
              <a:rPr lang="hu-HU" sz="2200" b="1" dirty="0" err="1">
                <a:effectLst/>
                <a:latin typeface="Book Antiqua" panose="02040602050305030304" pitchFamily="18" charset="0"/>
              </a:rPr>
              <a:t>kül</a:t>
            </a:r>
            <a:r>
              <a:rPr lang="hu-HU" sz="2200" b="1" dirty="0">
                <a:effectLst/>
                <a:latin typeface="Book Antiqua" panose="02040602050305030304" pitchFamily="18" charset="0"/>
              </a:rPr>
              <a:t>- és biztonságpolitikáját</a:t>
            </a:r>
            <a:r>
              <a:rPr lang="hu-HU" sz="2200" b="1" dirty="0">
                <a:latin typeface="Book Antiqua" panose="02040602050305030304" pitchFamily="18" charset="0"/>
              </a:rPr>
              <a:t>;</a:t>
            </a:r>
            <a:endParaRPr lang="hu-HU" sz="2200" dirty="0">
              <a:effectLst/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200" dirty="0">
                <a:effectLst/>
                <a:latin typeface="Book Antiqua" panose="02040602050305030304" pitchFamily="18" charset="0"/>
              </a:rPr>
              <a:t>A Tanács ad megbízást a Bizottságnak arra, hogy az EU nevében tárgyalásokat folytasson az EU, valamint nem uniós országok vagy nemzetközi szervezetek közötti megállapodásokról;</a:t>
            </a:r>
          </a:p>
          <a:p>
            <a:pPr>
              <a:lnSpc>
                <a:spcPct val="90000"/>
              </a:lnSpc>
            </a:pPr>
            <a:r>
              <a:rPr lang="hu-HU" sz="2200" dirty="0">
                <a:effectLst/>
                <a:latin typeface="Book Antiqua" panose="02040602050305030304" pitchFamily="18" charset="0"/>
              </a:rPr>
              <a:t>A</a:t>
            </a:r>
            <a:r>
              <a:rPr lang="hu-HU" sz="2200" b="1" dirty="0">
                <a:effectLst/>
                <a:latin typeface="Book Antiqua" panose="02040602050305030304" pitchFamily="18" charset="0"/>
              </a:rPr>
              <a:t> Parlamenttel közösen elfogadja az éves uniós költségvetést</a:t>
            </a:r>
            <a:r>
              <a:rPr lang="hu-HU" sz="2200" dirty="0">
                <a:effectLst/>
                <a:latin typeface="Book Antiqua" panose="0204060205030503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xmlns="" val="359833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4D8EEBC-FF75-4DFF-BF39-E14CD0BD2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60400"/>
            <a:ext cx="103632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Döntéshozatal a Tanácsban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47B41D65-03B1-4F17-B125-206A36538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507226"/>
            <a:ext cx="10677832" cy="4350774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mint 150 munkacsoport és bizottság készíti elő a miniszterek </a:t>
            </a:r>
            <a:r>
              <a:rPr lang="hu-HU" sz="19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munkáját.E</a:t>
            </a: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munkacsoportok és bizottságok a tagállamok tisztviselőiből állnak.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Miután a Tanács kézhez kapta a 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 javaslatát, a Tanács és a Parlament párhuzamosan vizsgálja a szöveget</a:t>
            </a: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Ezt a vizsgálatot 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olvasatnak</a:t>
            </a: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nevezik. A Tanácsnak és a Parlamentnek 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összesen három olvasatra van lehetősége</a:t>
            </a:r>
            <a:r>
              <a:rPr lang="hu-HU" sz="19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Tanács egyes esetekben a Parlament első olvasatban kialakított álláspontjának elfogadásáig politikai megállapodást, más szóval 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általános megközelítést fogadhat </a:t>
            </a: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el. A Tanácsban elfogadott általános megközelítés felgyorsíthatja a jogalkotási eljárást és megkönnyítheti a két intézmény közötti megállapodást, mivel így 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Parlament még az első </a:t>
            </a:r>
            <a:r>
              <a:rPr lang="hu-HU" sz="1900" b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olvasatbeli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véleményének kialakítása előtt megismerheti a Tanács álláspontját</a:t>
            </a: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Tanács azonban csak azt követően fogadhatja el a végleges álláspontját, hogy a Parlament első olvasatban véleményt nyilvánított. A 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javaslatot minden olvasat során három szinten- munkacsoport, </a:t>
            </a:r>
            <a:r>
              <a:rPr lang="hu-HU" sz="1900" b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Coreper</a:t>
            </a:r>
            <a:r>
              <a:rPr lang="hu-HU" sz="19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tanácsi formáció - vitatják meg a Tanácsban</a:t>
            </a:r>
            <a:r>
              <a:rPr lang="hu-HU" sz="19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88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829BA04-1A23-4611-B669-BAC58F767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10234"/>
            <a:ext cx="103632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A Tanács felépítése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E16BD81-4F28-4F3E-A573-921522B5B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2584174"/>
            <a:ext cx="11463250" cy="410817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Székhelye Brüsszel, az év nagy részében itt ülésezik, kivételt képez ez alól az áprilisi, júniusi és októberi időszak amikor a tárgyalásokra Luxemburgban kerül sor;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ülések elnöki tisztét a Tanács féléves elnökségét (jelenleg Németország) ellátó tagállam minisztere tölti be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Kivétel ez alól a Külügyek Tanácsa;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elnökségét fél-fél éves ciklusokban rotációs alapon a tagállamok töltik be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amelynek rendszerét a Lisszaboni Szerződés vezette be. Az elnöki tisztet betöltő tagállamok hármas csoportokban, az úgynevezett elnökségi triókban működnek együtt. </a:t>
            </a:r>
            <a:endParaRPr lang="hu-HU" sz="1800" dirty="0" smtClean="0">
              <a:solidFill>
                <a:schemeClr val="tx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Elnökségi </a:t>
            </a:r>
            <a:r>
              <a:rPr lang="hu-HU" sz="1800" b="1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trió </a:t>
            </a:r>
            <a:r>
              <a:rPr lang="hu-HU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tagjai </a:t>
            </a:r>
            <a:r>
              <a:rPr lang="hu-HU" sz="18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hosszú távú célokat jelölnek ki és közös programot készítenek, melyben meghatározzák azokat a területeket és lényeges kérdéseket, amelyekre a 18 hónapos időszak során kitüntetett figyelmet fordítanak. E közös program alapján a három ország mindegyike elkészíti részletes féléves tervét</a:t>
            </a:r>
            <a:r>
              <a:rPr lang="hu-HU" sz="1800" dirty="0" smtClean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u-H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10 különböző formációban ülésezik</a:t>
            </a:r>
            <a:r>
              <a:rPr lang="hu-HU" sz="1800" dirty="0">
                <a:solidFill>
                  <a:schemeClr val="tx1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: (1) az Általános Ügyek Tanácsa; (2) a Külügyek Tanácsa; (3) a Gazdasági és Pénzügyi Tanács; (4) a Mezőgazdasági és Halászati Tanács; (5) a Bel- és Igazságügyi Tanács; (6) a Foglalkoztatás-, Szociálpolitikai, Egészségügyi és Fogyasztóvédelmi Tanács; (7) a Versenyképességi Tanács; (8) a Közlekedés, Távközlés és Energiaügyi Tanács; (9) a Környezetvédelmi Tanács és (10) az Oktatás, Ifjúság, Kultúra és Sportügyi Tanács.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döntések előkészítése alacsonyabb szinten folyik</a:t>
            </a:r>
            <a:r>
              <a:rPr lang="hu-HU" sz="18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az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Állandó Képviselők Bizottsága (</a:t>
            </a:r>
            <a:r>
              <a:rPr lang="hu-HU" sz="1800" b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Coreper</a:t>
            </a:r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 legmagasabb szintű döntés-előkészítő szerv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hu-HU" sz="18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Coreper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tagállamoknak Brüsszelben, az EU mellett működő állandó képviseleteinek vezetőiből áll. (</a:t>
            </a:r>
            <a:r>
              <a:rPr lang="hu-HU" sz="18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Stelbaczky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Tibor)</a:t>
            </a:r>
            <a:endParaRPr lang="hu-HU" sz="1800" dirty="0">
              <a:solidFill>
                <a:schemeClr val="tx1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712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7C11A1F-A7B8-488D-B5F2-E2583C07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Európai Unió Bírósága</a:t>
            </a:r>
          </a:p>
        </p:txBody>
      </p:sp>
      <p:pic>
        <p:nvPicPr>
          <p:cNvPr id="5" name="Tartalom helye 4" descr="A képen kültéri, épület, utca, település látható&#10;&#10;Automatikusan generált leírás">
            <a:extLst>
              <a:ext uri="{FF2B5EF4-FFF2-40B4-BE49-F238E27FC236}">
                <a16:creationId xmlns:a16="http://schemas.microsoft.com/office/drawing/2014/main" xmlns="" id="{DB57FC13-E272-4EF2-AED6-3DDB0B7121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70922"/>
            <a:ext cx="5562600" cy="3440940"/>
          </a:xfr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94BCFC47-1605-4779-90C9-339F06018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570922"/>
            <a:ext cx="5410200" cy="3987834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Unió Bíróságát (EUB) az ESZAK-szerződés keretében hozták létre 1952-ben.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zékhelye Luxembourg.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EUB: (1)a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Bíróság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ból és (2) a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Törvényszék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ből áll. (</a:t>
            </a:r>
            <a:r>
              <a:rPr lang="hu-HU" sz="1800" i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2016. szeptember 1-ig létezett egy harmadik igazságszolgáltatási fórum is, a Közszolgálati Törvényszék, amely az uniós igazságszolgáltatási szervezetrendszer reformja keretében hatáskörét átruházta a Törvényszékre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60600" y="6125782"/>
            <a:ext cx="111440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700" dirty="0"/>
              <a:t>Forrás: </a:t>
            </a:r>
            <a:r>
              <a:rPr lang="hu-HU" sz="700" dirty="0" err="1" smtClean="0"/>
              <a:t>www.portfolio.hu</a:t>
            </a:r>
            <a:endParaRPr lang="hu-HU" sz="700" dirty="0"/>
          </a:p>
        </p:txBody>
      </p:sp>
    </p:spTree>
    <p:extLst>
      <p:ext uri="{BB962C8B-B14F-4D97-AF65-F5344CB8AC3E}">
        <p14:creationId xmlns:p14="http://schemas.microsoft.com/office/powerpoint/2010/main" xmlns="" val="207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C350647-E605-4276-AB79-00B82F353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660400"/>
            <a:ext cx="103632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A Bíróság feladat- és hatásköre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A3DAB14-D111-4C4C-AA8A-C00275843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0330" y="2425148"/>
            <a:ext cx="11449879" cy="4306956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bíróból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áll, akiket a tagállamok kormányainak közös beleegyezésével választanak; </a:t>
            </a: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megújítható hatéves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időszakra töltik be tisztségüket. A bírók a tagállamoktól és minden más intézménytől függetlenül végzik munkájukat.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64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bírák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saját maguk közül választanak </a:t>
            </a: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elnököt,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hároméves időszakra. Az elnök irányítja a Bíróság munkáját, valamint elnököl a tárgyalásokon és a nagyobb létszámú ítélkező testületekben tartott tanácskozásokon.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Bíróság munkáját </a:t>
            </a: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főtanácsnok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segíti, akiknek kinevezése és státusza a </a:t>
            </a:r>
            <a:r>
              <a:rPr lang="hu-HU" sz="64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bírákéhoz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hasonló. Hivatali idejük hat év, és háromévente mindig négy főtanácsnokot választanak a tagállamok. Az egyes </a:t>
            </a: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főtanácsnokok feladata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az egyes ügyekben javaslatot fogalmazzanak meg a Bíróság számára az ügy eldöntésének mikéntjére nézve. 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EUB legfontosabb feladata a jog tiszteletben tartásának biztosítása a Szerződések értelmezése és alkalmazása során.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6400" dirty="0">
              <a:solidFill>
                <a:schemeClr val="tx1"/>
              </a:solidFill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6400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lkotmánybírósági” feladatköröket is ellát: kizárólagosan jogosult a Szerződések kötelező érvényű értelmezésére, és hivatalból vagy kérelemre megvizsgálja a másodlagos joganyagba tartozó legtöbb jogi aktus jogszerűségét. Amennyiben az EUB a kérdéses jogszabály jogszerűtlenségét állapítja meg, úgy azt semmisnek nyilvánítja.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Európai Bíróság </a:t>
            </a:r>
            <a:r>
              <a:rPr lang="hu-HU" sz="64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kötelező joghatósággal</a:t>
            </a:r>
            <a:r>
              <a:rPr lang="hu-HU" sz="64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rendelkezik, azaz a tagállamoknak fenntartás nélkül el kell fogadni a bíróság joghatóságát.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55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4157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7ED70B-3D48-48B6-9E09-7515B67F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461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A Törvényszék felépítése és működése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C911539-AAA4-4CE9-8C7B-93A5B7558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9820" y="2488178"/>
            <a:ext cx="541020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</a:rPr>
              <a:t>Tagállamonként </a:t>
            </a:r>
            <a:r>
              <a:rPr lang="hu-HU" sz="1600" b="1" dirty="0">
                <a:effectLst/>
                <a:latin typeface="Book Antiqua" panose="02040602050305030304" pitchFamily="18" charset="0"/>
              </a:rPr>
              <a:t>két-két bíró </a:t>
            </a:r>
            <a:r>
              <a:rPr lang="hu-HU" sz="1600" dirty="0">
                <a:effectLst/>
                <a:latin typeface="Book Antiqua" panose="02040602050305030304" pitchFamily="18" charset="0"/>
              </a:rPr>
              <a:t>alkotja. A Törvényszék </a:t>
            </a:r>
            <a:r>
              <a:rPr lang="hu-HU" sz="1600" b="1" dirty="0">
                <a:effectLst/>
                <a:latin typeface="Book Antiqua" panose="02040602050305030304" pitchFamily="18" charset="0"/>
              </a:rPr>
              <a:t>elnökét a </a:t>
            </a:r>
            <a:r>
              <a:rPr lang="hu-HU" sz="1600" b="1" dirty="0" err="1">
                <a:effectLst/>
                <a:latin typeface="Book Antiqua" panose="02040602050305030304" pitchFamily="18" charset="0"/>
              </a:rPr>
              <a:t>bírák</a:t>
            </a:r>
            <a:r>
              <a:rPr lang="hu-HU" sz="1600" b="1" dirty="0">
                <a:effectLst/>
                <a:latin typeface="Book Antiqua" panose="02040602050305030304" pitchFamily="18" charset="0"/>
              </a:rPr>
              <a:t> maguk közül választják </a:t>
            </a:r>
            <a:r>
              <a:rPr lang="hu-HU" sz="1600" dirty="0">
                <a:effectLst/>
                <a:latin typeface="Book Antiqua" panose="02040602050305030304" pitchFamily="18" charset="0"/>
              </a:rPr>
              <a:t>meg hároméves időtartamra. </a:t>
            </a:r>
          </a:p>
          <a:p>
            <a:pPr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</a:rPr>
              <a:t>Főtanácsnokok nincsenek, ha szükséges, maguk közül jelölnek főtanácsnokot. </a:t>
            </a:r>
          </a:p>
          <a:p>
            <a:pPr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</a:rPr>
              <a:t>A Törvényszék a </a:t>
            </a:r>
            <a:r>
              <a:rPr lang="hu-HU" sz="1600" b="1" dirty="0">
                <a:effectLst/>
                <a:latin typeface="Book Antiqua" panose="02040602050305030304" pitchFamily="18" charset="0"/>
              </a:rPr>
              <a:t>beérkezett ügyeket három vagy öt bíróval eljáró tanácsokban</a:t>
            </a:r>
            <a:r>
              <a:rPr lang="hu-HU" sz="1600" dirty="0">
                <a:effectLst/>
                <a:latin typeface="Book Antiqua" panose="02040602050305030304" pitchFamily="18" charset="0"/>
              </a:rPr>
              <a:t>, vagy – bizonyos esetekben – egyesbíróként eljárva bírálja el. Jogilag különösen bonyolult vagy jelentős ügyekben (tizenöt bíróból álló) nagytanácsban eljárva is határozhat.</a:t>
            </a:r>
          </a:p>
          <a:p>
            <a:pPr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</a:rPr>
              <a:t>A </a:t>
            </a:r>
            <a:r>
              <a:rPr lang="hu-HU" sz="1600" b="1" dirty="0">
                <a:effectLst/>
                <a:latin typeface="Book Antiqua" panose="02040602050305030304" pitchFamily="18" charset="0"/>
              </a:rPr>
              <a:t>Törvényszék és a Bíróság között hatásköri alapon oszlanak meg az ügyek</a:t>
            </a:r>
            <a:r>
              <a:rPr lang="hu-HU" sz="1600" dirty="0">
                <a:effectLst/>
                <a:latin typeface="Book Antiqua" panose="02040602050305030304" pitchFamily="18" charset="0"/>
              </a:rPr>
              <a:t>. A Törvényszék hatáskörébe tartoznak pl. a tagállamok által a Bizottság ellen benyújtott keresetek és az </a:t>
            </a:r>
            <a:r>
              <a:rPr lang="hu-HU" sz="1600" b="1" dirty="0">
                <a:effectLst/>
                <a:latin typeface="Book Antiqua" panose="02040602050305030304" pitchFamily="18" charset="0"/>
              </a:rPr>
              <a:t>Európai Unió intézményei és azok személyi állománya közötti, munkaügyi és a szociális biztonsági rendszerre vonatkozó jogviták</a:t>
            </a:r>
            <a:r>
              <a:rPr lang="hu-HU" sz="1600" dirty="0">
                <a:effectLst/>
                <a:latin typeface="Book Antiqua" panose="02040602050305030304" pitchFamily="18" charset="0"/>
              </a:rPr>
              <a:t>. 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u-HU" sz="15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2CC43A41-1EB4-4311-A1FE-94A5256813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20171" y="2802193"/>
            <a:ext cx="5095264" cy="2861187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E18841E-B8C9-4B7E-8D4C-04352A89E5DF}"/>
              </a:ext>
            </a:extLst>
          </p:cNvPr>
          <p:cNvSpPr txBox="1"/>
          <p:nvPr/>
        </p:nvSpPr>
        <p:spPr>
          <a:xfrm>
            <a:off x="8355676" y="5810553"/>
            <a:ext cx="322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latin typeface="Book Antiqua" panose="02040602050305030304" pitchFamily="18" charset="0"/>
              </a:rPr>
              <a:t>www.euparl.europa.eu</a:t>
            </a:r>
          </a:p>
        </p:txBody>
      </p:sp>
    </p:spTree>
    <p:extLst>
      <p:ext uri="{BB962C8B-B14F-4D97-AF65-F5344CB8AC3E}">
        <p14:creationId xmlns:p14="http://schemas.microsoft.com/office/powerpoint/2010/main" xmlns="" val="38356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B3902A-020A-443F-B4D5-AC9B987E7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Európai Központi Bank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74B039C-F1EA-4C18-BF3D-914B5CE6FA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EKB az eurórendszer és az egységes felügyeleti mechanizmus középpontjában álló európai uniós intézmény;</a:t>
            </a:r>
          </a:p>
          <a:p>
            <a:pPr algn="just"/>
            <a:r>
              <a:rPr lang="hu-HU" sz="17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Feladata az euróövezet monetáris politikájának alakítása;</a:t>
            </a:r>
          </a:p>
          <a:p>
            <a:pPr algn="just"/>
            <a:r>
              <a:rPr lang="hu-H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euróövezet 1999 januárjában jött létre, amikor az </a:t>
            </a:r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EKB átvette a monetáris politikai irányítást 11 EU-tagállam nemzeti központi bankjától.</a:t>
            </a:r>
            <a:r>
              <a:rPr lang="hu-H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2001-ben Görögország, 2007-ben Szlovénia, 2008-ban Ciprus és Málta, 2009-ben Szlovákia, 2011-ben Észtország, 2014-ben Lettország, 2015-ben pedig Litvánia is csatlakozott; </a:t>
            </a:r>
            <a:r>
              <a:rPr lang="hu-HU" sz="1700" dirty="0">
                <a:latin typeface="Book Antiqua" panose="02040602050305030304" pitchFamily="18" charset="0"/>
                <a:cs typeface="Times New Roman" panose="02020603050405020304" pitchFamily="18" charset="0"/>
              </a:rPr>
              <a:t>A csatlakozás feltétele a konvergenciakritériumok teljesítése;</a:t>
            </a:r>
          </a:p>
          <a:p>
            <a:pPr algn="just">
              <a:defRPr/>
            </a:pPr>
            <a:r>
              <a:rPr lang="hu-H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Európai Központi Bankot 1998-ban alapították azzal a céllal, hogy az Európai Unió egységes pénznemét, az eurót kezelje</a:t>
            </a:r>
            <a:r>
              <a:rPr lang="hu-HU" sz="17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Székhelye Frankfurt. Elnöke </a:t>
            </a:r>
            <a:r>
              <a:rPr lang="hu-HU" sz="1700" dirty="0">
                <a:latin typeface="Book Antiqua" panose="02040602050305030304" pitchFamily="18" charset="0"/>
              </a:rPr>
              <a:t>Christine </a:t>
            </a:r>
            <a:r>
              <a:rPr lang="hu-HU" sz="1700" dirty="0" err="1">
                <a:latin typeface="Book Antiqua" panose="02040602050305030304" pitchFamily="18" charset="0"/>
              </a:rPr>
              <a:t>Lagarde</a:t>
            </a:r>
            <a:r>
              <a:rPr lang="hu-HU" sz="1700" dirty="0">
                <a:latin typeface="Book Antiqua" panose="02040602050305030304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</p:txBody>
      </p:sp>
      <p:pic>
        <p:nvPicPr>
          <p:cNvPr id="5" name="Tartalom helye 4" descr="A képen nagyon nagy látható&#10;&#10;Automatikusan generált leírás">
            <a:extLst>
              <a:ext uri="{FF2B5EF4-FFF2-40B4-BE49-F238E27FC236}">
                <a16:creationId xmlns:a16="http://schemas.microsoft.com/office/drawing/2014/main" xmlns="" id="{A87C6616-4A17-47DC-A0AF-EF9F1D5FAE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8726" y="1600200"/>
            <a:ext cx="4997147" cy="4525963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E18841E-B8C9-4B7E-8D4C-04352A89E5DF}"/>
              </a:ext>
            </a:extLst>
          </p:cNvPr>
          <p:cNvSpPr txBox="1"/>
          <p:nvPr/>
        </p:nvSpPr>
        <p:spPr>
          <a:xfrm>
            <a:off x="8149149" y="6263481"/>
            <a:ext cx="322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latin typeface="Book Antiqua" panose="02040602050305030304" pitchFamily="18" charset="0"/>
              </a:rPr>
              <a:t>www.euparl.europa.eu</a:t>
            </a:r>
          </a:p>
        </p:txBody>
      </p:sp>
    </p:spTree>
    <p:extLst>
      <p:ext uri="{BB962C8B-B14F-4D97-AF65-F5344CB8AC3E}">
        <p14:creationId xmlns:p14="http://schemas.microsoft.com/office/powerpoint/2010/main" xmlns="" val="1428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663E5C-C236-4BC1-BAC0-ED1748EBC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2A05067-35C4-422F-BA5B-FBCC55E7F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45779"/>
            <a:ext cx="10972800" cy="58375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 kezelésén túl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további feladata az EU gazdasági és monetáris politikájának kialakítása és végrehajtása, amelyet a Központi Bankok Európai Rendszerének (KBER) koordinálásával lát el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KBER elsődleges célja az árstabilitás fenntartása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ezen keresztül pedig a gazdasági növekedés és a munkahelyteremtés elősegítése. A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KBER 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EKB-</a:t>
            </a:r>
            <a:r>
              <a:rPr lang="hu-HU" sz="18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ból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 tagállamok nemzeti központi bankjaiból áll; egy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kétszintű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szervezetként jött létre, amelyben v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egy nemzeti központi banki szint és az EKB által megtestesített szint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eurózóna és a KBER nem ugyanaz, utóbbinak minden tagállam a részese, míg az eurózónába azok az országok tartoznak, amelyek már bevezették az eurót.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EKB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döntéshozataláért három testület felel.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Fő döntéshozatali szerve a Kormányzótanács,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amely az Igazgatóságból és az euróövezeti tagállamok központi bankjainak vezetőiből áll. Másik fontos szerve az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Igazgatóság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 feladata a napi irányítás, tagjai az EKB elnöke, alelnöke és további négy pénzügyi szakember. A harmadik testület az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Általános Tanács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 a tanácsadó és irányító szerepet tölti be és tagjai a Kormányzótanács tagjai, továbbá a nemzeti központi bankok elnökei, beleértve azokat is, amelyek még nem részei az euróövezetnek.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Kormányzótanács meghatározza, az Igazgatóság végrehajtja a monetáris politikát, amelyet az Általános Tanács tanácsadói és koordinációs tevékenységével egészít ki.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7486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656936" y="1449238"/>
            <a:ext cx="66250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600" dirty="0">
                <a:solidFill>
                  <a:schemeClr val="bg1"/>
                </a:solidFill>
                <a:latin typeface="Book Antiqua" panose="02040602050305030304" pitchFamily="18" charset="0"/>
              </a:rPr>
              <a:t>Állam vagy nemzetközi szervezet az EU?</a:t>
            </a:r>
            <a:endParaRPr lang="de-DE" sz="46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endParaRPr lang="hu-HU" sz="5400" dirty="0"/>
          </a:p>
        </p:txBody>
      </p:sp>
      <p:sp>
        <p:nvSpPr>
          <p:cNvPr id="9" name="Téglalap 8"/>
          <p:cNvSpPr/>
          <p:nvPr/>
        </p:nvSpPr>
        <p:spPr>
          <a:xfrm>
            <a:off x="3257994" y="3275865"/>
            <a:ext cx="5676011" cy="28948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endParaRPr lang="de-DE" b="1" dirty="0">
              <a:solidFill>
                <a:schemeClr val="tx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652149" y="3582135"/>
            <a:ext cx="51471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u-HU" sz="2400" b="1" dirty="0">
                <a:latin typeface="Book Antiqua" panose="02040602050305030304" pitchFamily="18" charset="0"/>
              </a:rPr>
              <a:t>Államok hozzák létre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dirty="0">
                <a:latin typeface="Book Antiqua" panose="02040602050305030304" pitchFamily="18" charset="0"/>
              </a:rPr>
              <a:t>Nemzetközi szerződésen alapul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u="sng" dirty="0">
                <a:solidFill>
                  <a:srgbClr val="FF0000"/>
                </a:solidFill>
                <a:latin typeface="Book Antiqua" panose="02040602050305030304" pitchFamily="18" charset="0"/>
              </a:rPr>
              <a:t>Állandó struktúrával rendelkezik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b="1" dirty="0">
                <a:latin typeface="Book Antiqua" panose="02040602050305030304" pitchFamily="18" charset="0"/>
              </a:rPr>
              <a:t>Tagállamoktól eltérő jogalanyiság</a:t>
            </a:r>
          </a:p>
          <a:p>
            <a:pPr marL="342900" indent="-342900">
              <a:buFont typeface="Wingdings" pitchFamily="2" charset="2"/>
              <a:buChar char="ü"/>
            </a:pPr>
            <a:endParaRPr lang="de-DE" sz="2400" b="1" dirty="0"/>
          </a:p>
          <a:p>
            <a:pPr>
              <a:buFont typeface="Wingdings" pitchFamily="2" charset="2"/>
              <a:buChar char="ü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864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AF66105-F221-4D6C-BB76-4374100C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3826"/>
            <a:ext cx="10972800" cy="953812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Európai Számvevőszék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A10FC77-105F-41A3-A289-510E498E7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105400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1977-ben kezdte meg a működését, az uniós pénzügyek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ellenőrzésének céljával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Székhelye Luxembourgban van.  Jogi hatáskörrel nem rendelkezik, de az EU egyéb intézményeihez képest független szervként jelentések formájában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rendezi az EU pénzügyeit és javít az uniós adófizetők helyzetén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Székhelye Luxembourg, elnöke </a:t>
            </a:r>
            <a:r>
              <a:rPr lang="hu-HU" sz="1800" dirty="0">
                <a:latin typeface="Book Antiqua" panose="02040602050305030304" pitchFamily="18" charset="0"/>
              </a:rPr>
              <a:t>Klaus-</a:t>
            </a:r>
            <a:r>
              <a:rPr lang="hu-HU" sz="1800" dirty="0" err="1">
                <a:latin typeface="Book Antiqua" panose="02040602050305030304" pitchFamily="18" charset="0"/>
              </a:rPr>
              <a:t>Heiner</a:t>
            </a:r>
            <a:r>
              <a:rPr lang="hu-HU" sz="1800" dirty="0">
                <a:latin typeface="Book Antiqua" panose="02040602050305030304" pitchFamily="18" charset="0"/>
              </a:rPr>
              <a:t> </a:t>
            </a:r>
            <a:r>
              <a:rPr lang="hu-HU" sz="1800" dirty="0" err="1">
                <a:latin typeface="Book Antiqua" panose="02040602050305030304" pitchFamily="18" charset="0"/>
              </a:rPr>
              <a:t>Lehne</a:t>
            </a:r>
            <a:r>
              <a:rPr lang="hu-HU" sz="1800" dirty="0">
                <a:latin typeface="Book Antiqua" panose="02040602050305030304" pitchFamily="18" charset="0"/>
              </a:rPr>
              <a:t>.</a:t>
            </a:r>
            <a:endParaRPr lang="hu-HU" sz="18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Tagjai feladataik ellátása során teljes mértékben függetlenek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az EU általános érdekében járnak el. Megállapításait elsősorban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ellenőrzési jelentésekben 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teszi közzé, amelyekkel hozzájárul a megbízható bizonyítékokon alapuló közpénzkezeléshez. Jelentéseit éves szinten a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Parlament és az EU Tanácsa elé terjeszti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 szervek a költségvetés jóváhagyásáról döntenek.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Számvevőszék tagjait az Unió országai delegálják</a:t>
            </a: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tagállamonként egy-egy főt, akiket az Európai Unió Tanácsa a Parlamenttel folytatott konzultációt követően nevez ki megújítható, hat éves időtartamra.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tagok öt, kamarának nevezett ellenőrzési csoportban dolgoznak. A Számvevőszék elnökét a tagok maguk közül választják három évre. </a:t>
            </a:r>
          </a:p>
        </p:txBody>
      </p:sp>
    </p:spTree>
    <p:extLst>
      <p:ext uri="{BB962C8B-B14F-4D97-AF65-F5344CB8AC3E}">
        <p14:creationId xmlns:p14="http://schemas.microsoft.com/office/powerpoint/2010/main" xmlns="" val="33070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6562A43-0864-4A58-9C28-B38C25F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Tanácsadó szervek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6040F7B-0110-416B-B2D3-D5621ED7D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600" b="1" u="sng" dirty="0">
                <a:latin typeface="Book Antiqua" panose="02040602050305030304" pitchFamily="18" charset="0"/>
              </a:rPr>
              <a:t>Gazdasági és Szociális Bizottság</a:t>
            </a:r>
          </a:p>
          <a:p>
            <a:pPr marL="0" indent="0" algn="ctr">
              <a:buNone/>
            </a:pPr>
            <a:endParaRPr lang="hu-HU" sz="17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szervezett civil társadalom különböző gazdasági és társadalmi alkotóelemeit képviselő konzultatív testület;</a:t>
            </a:r>
          </a:p>
          <a:p>
            <a:pPr marL="0" indent="0" algn="ctr">
              <a:buNone/>
            </a:pPr>
            <a:r>
              <a:rPr lang="hu-HU" sz="17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1957-ben jött létre;</a:t>
            </a:r>
          </a:p>
          <a:p>
            <a:pPr marL="0" indent="0" algn="ctr">
              <a:buNone/>
            </a:pPr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326 fős bizottság tanácsadó minősítésben segíti a Tanácsot, a Bizottságot és a Parlamentet;</a:t>
            </a:r>
          </a:p>
          <a:p>
            <a:pPr marL="0" indent="0" algn="ctr">
              <a:buNone/>
            </a:pPr>
            <a:r>
              <a:rPr lang="hu-HU" sz="17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árom nagy terület, a munkaadók és a munkavállalók szervezeteinek, valamint a civil társadalom egyéb területeinek képviselőiből áll</a:t>
            </a:r>
            <a:r>
              <a:rPr lang="hu-HU" sz="17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hu-HU" sz="17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tagállamok jelöltjeit a tagállami kormány delegálja és az Európai Unió Tanácsa nevezi ki öt éves időtartamra;</a:t>
            </a:r>
          </a:p>
          <a:p>
            <a:pPr marL="0" indent="0" algn="ctr">
              <a:buNone/>
            </a:pPr>
            <a:endParaRPr lang="hu-HU" sz="1800" b="1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600" b="1" dirty="0">
              <a:latin typeface="Book Antiqua" panose="0204060205030503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FBFB8FE7-4E3B-4851-8DC3-4803C46B8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solidFill>
            <a:schemeClr val="accent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b="1" u="sng" dirty="0">
                <a:latin typeface="Book Antiqua" panose="02040602050305030304" pitchFamily="18" charset="0"/>
              </a:rPr>
              <a:t>Régiók Bizottsága  </a:t>
            </a:r>
          </a:p>
          <a:p>
            <a:pPr marL="0" indent="0" algn="ctr">
              <a:buNone/>
            </a:pPr>
            <a:endParaRPr lang="hu-HU" b="1" u="sng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hu-HU" sz="1800" b="1" dirty="0">
                <a:latin typeface="Book Antiqua" panose="02040602050305030304" pitchFamily="18" charset="0"/>
              </a:rPr>
              <a:t>regionális és helyi képviselők európai uniós közgyűlése</a:t>
            </a:r>
            <a:r>
              <a:rPr lang="hu-HU" sz="1800" dirty="0">
                <a:latin typeface="Book Antiqua" panose="02040602050305030304" pitchFamily="18" charset="0"/>
              </a:rPr>
              <a:t>;</a:t>
            </a:r>
          </a:p>
          <a:p>
            <a:pPr marL="0" indent="0" algn="ctr">
              <a:buNone/>
            </a:pPr>
            <a:r>
              <a:rPr lang="hu-HU" sz="1800" b="1" dirty="0">
                <a:latin typeface="Book Antiqua" panose="02040602050305030304" pitchFamily="18" charset="0"/>
              </a:rPr>
              <a:t>1994-ben jött létre;</a:t>
            </a:r>
          </a:p>
          <a:p>
            <a:pPr marL="0" indent="0" algn="ctr">
              <a:buNone/>
            </a:pPr>
            <a:r>
              <a:rPr lang="hu-HU" sz="18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350 teljes jogú és ugyanennyi póttagja, a regionális és helyi testületek képviselőiből áll, akik valamelyik regionális és helyi testületben választással nyert képviselői megbízatással rendelkeznek;</a:t>
            </a:r>
            <a:endParaRPr lang="hu-HU" sz="1800" b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hu-HU" sz="1800" dirty="0">
                <a:latin typeface="Book Antiqua" panose="02040602050305030304" pitchFamily="18" charset="0"/>
              </a:rPr>
              <a:t>a </a:t>
            </a:r>
            <a:r>
              <a:rPr lang="hu-HU" sz="1800" b="1" dirty="0">
                <a:latin typeface="Book Antiqua" panose="02040602050305030304" pitchFamily="18" charset="0"/>
              </a:rPr>
              <a:t>Bizottságon keresztül az EU helyi és regionális önkormányzatainak joguk van véleményformálásra régiójuk érdekében;</a:t>
            </a:r>
          </a:p>
          <a:p>
            <a:pPr marL="0" indent="0" algn="ctr">
              <a:buNone/>
            </a:pPr>
            <a:r>
              <a:rPr lang="hu-HU" sz="1800" b="1" dirty="0">
                <a:latin typeface="Book Antiqua" panose="02040602050305030304" pitchFamily="18" charset="0"/>
              </a:rPr>
              <a:t>különleges jogköre a Lisszaboni Szerződés óta, hogy a szubszidiaritás elvének figyelmen kívül hagyását észlelve az Európai Bírósághoz fordulhat</a:t>
            </a:r>
            <a:endParaRPr lang="hu-HU" b="1" dirty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endParaRPr lang="en-US" b="1" u="sng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73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090B741-BE43-4480-BEBA-D9803FF26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Európai Beruházási Bank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C7C32AD1-D30C-418E-9336-914E15B49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9652" y="1417638"/>
            <a:ext cx="6692348" cy="4708525"/>
          </a:xfrm>
        </p:spPr>
        <p:txBody>
          <a:bodyPr>
            <a:normAutofit fontScale="47500" lnSpcReduction="20000"/>
          </a:bodyPr>
          <a:lstStyle/>
          <a:p>
            <a:endParaRPr lang="hu-HU" sz="2900" dirty="0">
              <a:latin typeface="Book Antiqua" panose="02040602050305030304" pitchFamily="18" charset="0"/>
            </a:endParaRPr>
          </a:p>
          <a:p>
            <a:pPr algn="just"/>
            <a:r>
              <a:rPr lang="hu-HU" sz="3800" dirty="0">
                <a:latin typeface="Book Antiqua" panose="02040602050305030304" pitchFamily="18" charset="0"/>
              </a:rPr>
              <a:t>U</a:t>
            </a:r>
            <a:r>
              <a:rPr lang="hu-HU" sz="3800" b="0" i="0" dirty="0">
                <a:effectLst/>
                <a:latin typeface="Book Antiqua" panose="02040602050305030304" pitchFamily="18" charset="0"/>
              </a:rPr>
              <a:t>niós célok megvalósítását szolgáló projekteket finanszíroz az EU határain belül és kívül egyaránt; elnöke Werner </a:t>
            </a:r>
            <a:r>
              <a:rPr lang="hu-HU" sz="3800" b="0" i="0" dirty="0" err="1">
                <a:effectLst/>
                <a:latin typeface="Book Antiqua" panose="02040602050305030304" pitchFamily="18" charset="0"/>
              </a:rPr>
              <a:t>Hoyer</a:t>
            </a:r>
            <a:r>
              <a:rPr lang="hu-HU" sz="3800" b="0" i="0" dirty="0">
                <a:effectLst/>
                <a:latin typeface="Book Antiqua" panose="02040602050305030304" pitchFamily="18" charset="0"/>
              </a:rPr>
              <a:t>;</a:t>
            </a:r>
          </a:p>
          <a:p>
            <a:pPr algn="just"/>
            <a:r>
              <a:rPr lang="hu-HU" sz="3800" b="0" i="0" dirty="0">
                <a:effectLst/>
                <a:latin typeface="Book Antiqua" panose="02040602050305030304" pitchFamily="18" charset="0"/>
              </a:rPr>
              <a:t>1958-ban jött létre, székhelye Luxemburg;</a:t>
            </a:r>
          </a:p>
          <a:p>
            <a:pPr algn="just"/>
            <a:r>
              <a:rPr lang="hu-HU" sz="3800" dirty="0">
                <a:latin typeface="Book Antiqua" panose="02040602050305030304" pitchFamily="18" charset="0"/>
              </a:rPr>
              <a:t>Kormányzótanács, Igazgatótanács és Igazgatási Bizottság irányítja;</a:t>
            </a:r>
          </a:p>
          <a:p>
            <a:pPr algn="just"/>
            <a:r>
              <a:rPr lang="hu-HU" sz="3800" dirty="0">
                <a:latin typeface="Book Antiqua" panose="02040602050305030304" pitchFamily="18" charset="0"/>
              </a:rPr>
              <a:t>A Kormányzótanács tagjait a tagállamok egyes miniszterei adják, amely megállapítja a bank hitelpolitikáját; feladata a jegyzett tőke felemeléséről való döntés és a finanszírozási műveletek elveit;</a:t>
            </a:r>
          </a:p>
          <a:p>
            <a:pPr algn="just"/>
            <a:r>
              <a:rPr lang="hu-HU" sz="3800" dirty="0">
                <a:latin typeface="Book Antiqua" panose="02040602050305030304" pitchFamily="18" charset="0"/>
              </a:rPr>
              <a:t>Feladata: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3800" b="0" i="0" dirty="0">
                <a:effectLst/>
                <a:latin typeface="Book Antiqua" panose="02040602050305030304" pitchFamily="18" charset="0"/>
              </a:rPr>
              <a:t>Európa </a:t>
            </a:r>
            <a:r>
              <a:rPr lang="hu-HU" sz="3800" b="1" i="0" dirty="0">
                <a:effectLst/>
                <a:latin typeface="Book Antiqua" panose="02040602050305030304" pitchFamily="18" charset="0"/>
              </a:rPr>
              <a:t>foglalkoztatási</a:t>
            </a:r>
            <a:r>
              <a:rPr lang="hu-HU" sz="3800" b="0" i="0" dirty="0">
                <a:effectLst/>
                <a:latin typeface="Book Antiqua" panose="02040602050305030304" pitchFamily="18" charset="0"/>
              </a:rPr>
              <a:t> és </a:t>
            </a:r>
            <a:r>
              <a:rPr lang="hu-HU" sz="3800" b="1" i="0" dirty="0">
                <a:effectLst/>
                <a:latin typeface="Book Antiqua" panose="02040602050305030304" pitchFamily="18" charset="0"/>
              </a:rPr>
              <a:t>növekedési</a:t>
            </a:r>
            <a:r>
              <a:rPr lang="hu-HU" sz="3800" b="0" i="0" dirty="0">
                <a:effectLst/>
                <a:latin typeface="Book Antiqua" panose="02040602050305030304" pitchFamily="18" charset="0"/>
              </a:rPr>
              <a:t> potenciáljának javítása;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3800" b="1" i="0" dirty="0">
                <a:effectLst/>
                <a:latin typeface="Book Antiqua" panose="02040602050305030304" pitchFamily="18" charset="0"/>
              </a:rPr>
              <a:t>az éghajlatváltozás megfékezésére</a:t>
            </a:r>
            <a:r>
              <a:rPr lang="hu-HU" sz="3800" b="0" i="0" dirty="0">
                <a:effectLst/>
                <a:latin typeface="Book Antiqua" panose="02040602050305030304" pitchFamily="18" charset="0"/>
              </a:rPr>
              <a:t> irányuló erőfeszítéseket támogatása;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u-HU" sz="3800" b="0" i="0" dirty="0">
                <a:effectLst/>
                <a:latin typeface="Book Antiqua" panose="02040602050305030304" pitchFamily="18" charset="0"/>
              </a:rPr>
              <a:t>az </a:t>
            </a:r>
            <a:r>
              <a:rPr lang="hu-HU" sz="3800" b="1" i="0" dirty="0">
                <a:effectLst/>
                <a:latin typeface="Book Antiqua" panose="02040602050305030304" pitchFamily="18" charset="0"/>
              </a:rPr>
              <a:t>uniós szakpolitikai</a:t>
            </a:r>
            <a:r>
              <a:rPr lang="hu-HU" sz="3800" b="0" i="0" dirty="0">
                <a:effectLst/>
                <a:latin typeface="Book Antiqua" panose="02040602050305030304" pitchFamily="18" charset="0"/>
              </a:rPr>
              <a:t> törekvések érvényre juttatásának az EU határain kívüli elősegítése;</a:t>
            </a:r>
          </a:p>
          <a:p>
            <a:pPr algn="just"/>
            <a:endParaRPr lang="hu-HU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11" name="Tartalom helye 10" descr="A képen szöveg látható&#10;&#10;Automatikusan generált leírás">
            <a:extLst>
              <a:ext uri="{FF2B5EF4-FFF2-40B4-BE49-F238E27FC236}">
                <a16:creationId xmlns:a16="http://schemas.microsoft.com/office/drawing/2014/main" xmlns="" id="{CF85B223-1805-41A0-BD73-D82141BEB4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6422" y="1828800"/>
            <a:ext cx="5213230" cy="3851653"/>
          </a:xfr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E18841E-B8C9-4B7E-8D4C-04352A89E5DF}"/>
              </a:ext>
            </a:extLst>
          </p:cNvPr>
          <p:cNvSpPr txBox="1"/>
          <p:nvPr/>
        </p:nvSpPr>
        <p:spPr>
          <a:xfrm>
            <a:off x="2202872" y="5836536"/>
            <a:ext cx="322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latin typeface="Book Antiqua" panose="02040602050305030304" pitchFamily="18" charset="0"/>
              </a:rPr>
              <a:t>www.euparl.europa.eu</a:t>
            </a:r>
          </a:p>
        </p:txBody>
      </p:sp>
    </p:spTree>
    <p:extLst>
      <p:ext uri="{BB962C8B-B14F-4D97-AF65-F5344CB8AC3E}">
        <p14:creationId xmlns:p14="http://schemas.microsoft.com/office/powerpoint/2010/main" xmlns="" val="13848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58F0917-79A1-401A-BFA0-DAC3A5EEF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1625"/>
            <a:ext cx="103632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Uniós ügynökségek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FAFC88F-AC01-4C51-8324-D0C2905EA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639" y="1651819"/>
            <a:ext cx="10559845" cy="502920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hu-HU" sz="20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niós intézményektől független, önálló jogi személyiséggel rendelkező szervek</a:t>
            </a: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amelyeket meghatározott feladatok elvégzése céljából hoztak létre. </a:t>
            </a:r>
            <a:r>
              <a:rPr lang="hu-HU" sz="20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mint 40 ügynökség működik EU-szerte</a:t>
            </a: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melyek a következő kategóriák valamelyikébe sorolhatók: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decentralizált,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közös </a:t>
            </a:r>
            <a:r>
              <a:rPr lang="hu-HU" sz="20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kül</a:t>
            </a: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és biztonságpolitikai,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végrehajtói,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Euratom-szerződés alapján létesített ügynökségek és testületek, valamint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egyéb szervezetek.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0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Európai Parlament és az Európai Unió Tanácsa hozza létre</a:t>
            </a: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Technikai, tudományos vagy igazgatási feladatokat látnak el az EU-n belül.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hu-HU" sz="20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atározatlan időre jönnek létre, tevékenységük közhasznú</a:t>
            </a:r>
            <a:r>
              <a:rPr lang="hu-HU" sz="20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Székhelyeik az állampolgárok számára könnyű elérhetőséget biztosítva az EU bármely tagállamában fellelhetőek.  </a:t>
            </a:r>
          </a:p>
          <a:p>
            <a:pPr algn="just"/>
            <a:endParaRPr lang="hu-HU" sz="1800" dirty="0">
              <a:solidFill>
                <a:schemeClr val="tx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4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Jogforrások csoportosítása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Jogalkotási </a:t>
            </a:r>
            <a:r>
              <a:rPr lang="hu-HU" dirty="0" err="1" smtClean="0"/>
              <a:t>vs</a:t>
            </a:r>
            <a:r>
              <a:rPr lang="hu-HU" dirty="0" smtClean="0"/>
              <a:t> nem jogalkotási aktusok (</a:t>
            </a:r>
            <a:r>
              <a:rPr lang="hu-HU" dirty="0" err="1" smtClean="0"/>
              <a:t>EUMSz</a:t>
            </a:r>
            <a:r>
              <a:rPr lang="hu-HU" dirty="0" smtClean="0"/>
              <a:t> 289. cikk)</a:t>
            </a:r>
          </a:p>
          <a:p>
            <a:r>
              <a:rPr lang="hu-HU" dirty="0" smtClean="0"/>
              <a:t>Nem jogalkotási: felhatalmazáson alapuló és végrehajtási aktusok + egyéb</a:t>
            </a:r>
          </a:p>
          <a:p>
            <a:r>
              <a:rPr lang="hu-HU" dirty="0" smtClean="0"/>
              <a:t>Tipikus és atipikus aktusok</a:t>
            </a:r>
          </a:p>
          <a:p>
            <a:r>
              <a:rPr lang="hu-HU" dirty="0" smtClean="0"/>
              <a:t>Egyoldalú vs. </a:t>
            </a:r>
            <a:r>
              <a:rPr lang="hu-HU" dirty="0" smtClean="0"/>
              <a:t>m</a:t>
            </a:r>
            <a:r>
              <a:rPr lang="hu-HU" dirty="0" smtClean="0"/>
              <a:t>egállapodáson alapuló aktusok</a:t>
            </a:r>
          </a:p>
          <a:p>
            <a:r>
              <a:rPr lang="hu-HU" dirty="0" smtClean="0"/>
              <a:t>Jogforrási hierarchia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Megerősített együttműködés (</a:t>
            </a:r>
            <a:r>
              <a:rPr lang="hu-HU" dirty="0" err="1" smtClean="0"/>
              <a:t>EUSz</a:t>
            </a:r>
            <a:r>
              <a:rPr lang="hu-HU" dirty="0" smtClean="0"/>
              <a:t>. 20. cikk)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Min. 9 tagállam</a:t>
            </a:r>
          </a:p>
          <a:p>
            <a:r>
              <a:rPr lang="hu-HU" dirty="0" smtClean="0"/>
              <a:t>Tanácsi jóváhagyás</a:t>
            </a:r>
          </a:p>
          <a:p>
            <a:r>
              <a:rPr lang="hu-HU" dirty="0" smtClean="0"/>
              <a:t>Feltétel</a:t>
            </a:r>
          </a:p>
          <a:p>
            <a:r>
              <a:rPr lang="hu-HU" dirty="0" smtClean="0"/>
              <a:t>Részvételi lehetőség a tanácskozásokon</a:t>
            </a:r>
            <a:endParaRPr lang="hu-H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Jogharmonizáció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Tagállami kötelezettség</a:t>
            </a:r>
          </a:p>
          <a:p>
            <a:r>
              <a:rPr lang="hu-HU" dirty="0" smtClean="0"/>
              <a:t>Lojális együttműködés elve</a:t>
            </a:r>
          </a:p>
          <a:p>
            <a:r>
              <a:rPr lang="hu-HU" dirty="0" smtClean="0"/>
              <a:t>? Pontosan mit kell csinálni?</a:t>
            </a:r>
          </a:p>
          <a:p>
            <a:pPr lvl="1"/>
            <a:r>
              <a:rPr lang="hu-HU" dirty="0" smtClean="0"/>
              <a:t>Pozitív vagy negatív jogalkotás?</a:t>
            </a:r>
          </a:p>
          <a:p>
            <a:pPr lvl="1"/>
            <a:r>
              <a:rPr lang="hu-HU" dirty="0" smtClean="0"/>
              <a:t>Esetleg semmit?</a:t>
            </a:r>
          </a:p>
          <a:p>
            <a:r>
              <a:rPr lang="hu-HU" dirty="0" smtClean="0"/>
              <a:t>Jogharmonizációs javaslat</a:t>
            </a:r>
          </a:p>
          <a:p>
            <a:r>
              <a:rPr lang="hu-HU" dirty="0" smtClean="0"/>
              <a:t>Elmulasztás következményei</a:t>
            </a:r>
          </a:p>
          <a:p>
            <a:r>
              <a:rPr lang="hu-HU" dirty="0" smtClean="0"/>
              <a:t>Jogegységesítés vs. jogközelítés</a:t>
            </a:r>
            <a:endParaRPr lang="hu-H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EU és a nemzetközi jog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EUMSz</a:t>
            </a:r>
            <a:r>
              <a:rPr lang="hu-HU" dirty="0" smtClean="0"/>
              <a:t> 216. cikk</a:t>
            </a:r>
          </a:p>
          <a:p>
            <a:r>
              <a:rPr lang="hu-HU" dirty="0" smtClean="0"/>
              <a:t>Bizottság illetve a főképviselő szerepe</a:t>
            </a:r>
          </a:p>
          <a:p>
            <a:r>
              <a:rPr lang="hu-HU" dirty="0" smtClean="0"/>
              <a:t>Tanács szerepe: határozat a tárgyalások megkezdéséről és az aláírásról</a:t>
            </a:r>
          </a:p>
          <a:p>
            <a:r>
              <a:rPr lang="hu-HU" dirty="0" smtClean="0"/>
              <a:t>EP egyetértése szükséges bizonyosa esetekben</a:t>
            </a:r>
          </a:p>
          <a:p>
            <a:r>
              <a:rPr lang="hu-HU" dirty="0" err="1" smtClean="0"/>
              <a:t>EuB</a:t>
            </a:r>
            <a:r>
              <a:rPr lang="hu-HU" smtClean="0"/>
              <a:t> kontroll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994306" y="2763269"/>
            <a:ext cx="6573329" cy="1325563"/>
          </a:xfrm>
        </p:spPr>
        <p:txBody>
          <a:bodyPr>
            <a:noAutofit/>
          </a:bodyPr>
          <a:lstStyle/>
          <a:p>
            <a:r>
              <a:rPr lang="hu-HU" sz="4800" dirty="0">
                <a:latin typeface="Book Antiqua" panose="02040602050305030304" pitchFamily="18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xmlns="" val="32456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D1EF32-DB5D-4EDC-8397-D478998ED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09" y="805208"/>
            <a:ext cx="10363200" cy="1470025"/>
          </a:xfrm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Intézményelvű megközelítés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E0420A8-A970-4715-967C-3B29B7DCB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335" y="2452255"/>
            <a:ext cx="10617039" cy="4405745"/>
          </a:xfrm>
        </p:spPr>
        <p:txBody>
          <a:bodyPr>
            <a:normAutofit/>
          </a:bodyPr>
          <a:lstStyle/>
          <a:p>
            <a:pPr algn="just"/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1800" i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multilevel</a:t>
            </a:r>
            <a:r>
              <a:rPr lang="hu-HU" sz="1800" i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dirty="0" err="1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  <a:r>
              <a:rPr lang="hu-HU" sz="1800" i="1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elméletével együtt, szintén a kormányközi teóriák felváltásaként jelent meg az intézmények szerepének tárgyalása. Ez az irányzat is több formát öltött.</a:t>
            </a:r>
          </a:p>
          <a:p>
            <a:pPr algn="just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xmlns="" id="{78EBF1A9-1B5A-4A50-B5B2-E123F24AED1F}"/>
              </a:ext>
            </a:extLst>
          </p:cNvPr>
          <p:cNvSpPr/>
          <p:nvPr/>
        </p:nvSpPr>
        <p:spPr>
          <a:xfrm>
            <a:off x="2023966" y="3152691"/>
            <a:ext cx="3140765" cy="2743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racionális választás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1800" i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rational</a:t>
            </a:r>
            <a:r>
              <a:rPr lang="hu-HU" sz="1800" i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choice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elveit vallók az intézményeket fontos eszköznek tekintik az egyéni és a csoportos érdekek megvalósítása során</a:t>
            </a:r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xmlns="" id="{55CC10C1-4A46-48A9-8245-9B95F2A20CD5}"/>
              </a:ext>
            </a:extLst>
          </p:cNvPr>
          <p:cNvSpPr/>
          <p:nvPr/>
        </p:nvSpPr>
        <p:spPr>
          <a:xfrm>
            <a:off x="6718852" y="3152691"/>
            <a:ext cx="3366052" cy="2743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u-HU" sz="18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történelmi </a:t>
            </a:r>
            <a:r>
              <a:rPr lang="hu-HU" sz="1800" b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institucionalisták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sz="1800" i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historical</a:t>
            </a:r>
            <a:r>
              <a:rPr lang="hu-HU" sz="1800" i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institutionalists</a:t>
            </a:r>
            <a:r>
              <a:rPr lang="hu-HU" sz="18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ezzel ellentétben úgy gondolják, hogy az intézmények nem csupán eszközök, hanem már maguk formálják a megjelenő érdekeket. Tehát az érdekek nem jelenhetnek meg az intézményektől függetlenül </a:t>
            </a:r>
            <a:endParaRPr lang="hu-H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06335" y="6217920"/>
            <a:ext cx="10856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400" b="1" dirty="0" smtClean="0">
                <a:latin typeface="Book Antiqua" panose="02040602050305030304" pitchFamily="18" charset="0"/>
              </a:rPr>
              <a:t>*Többszintű </a:t>
            </a:r>
            <a:r>
              <a:rPr lang="hu-HU" sz="1400" b="1" dirty="0">
                <a:latin typeface="Book Antiqua" panose="02040602050305030304" pitchFamily="18" charset="0"/>
              </a:rPr>
              <a:t>kormányzás (</a:t>
            </a:r>
            <a:r>
              <a:rPr lang="hu-HU" sz="1400" b="1" i="1" dirty="0" err="1">
                <a:latin typeface="Book Antiqua" panose="02040602050305030304" pitchFamily="18" charset="0"/>
              </a:rPr>
              <a:t>multilevel</a:t>
            </a:r>
            <a:r>
              <a:rPr lang="hu-HU" sz="1400" b="1" i="1" dirty="0">
                <a:latin typeface="Book Antiqua" panose="02040602050305030304" pitchFamily="18" charset="0"/>
              </a:rPr>
              <a:t> </a:t>
            </a:r>
            <a:r>
              <a:rPr lang="hu-HU" sz="1400" b="1" i="1" dirty="0" err="1">
                <a:latin typeface="Book Antiqua" panose="02040602050305030304" pitchFamily="18" charset="0"/>
              </a:rPr>
              <a:t>governance</a:t>
            </a:r>
            <a:r>
              <a:rPr lang="hu-HU" sz="1400" b="1" dirty="0">
                <a:latin typeface="Book Antiqua" panose="02040602050305030304" pitchFamily="18" charset="0"/>
              </a:rPr>
              <a:t>)</a:t>
            </a:r>
            <a:r>
              <a:rPr lang="hu-HU" sz="1400" dirty="0">
                <a:latin typeface="Book Antiqua" panose="02040602050305030304" pitchFamily="18" charset="0"/>
              </a:rPr>
              <a:t>: Az elmélet szerint a tagállamok azért adják át szuverenitásuk egy részét a </a:t>
            </a:r>
            <a:r>
              <a:rPr lang="hu-HU" sz="1400" dirty="0" err="1">
                <a:latin typeface="Book Antiqua" panose="02040602050305030304" pitchFamily="18" charset="0"/>
              </a:rPr>
              <a:t>szupranacionális</a:t>
            </a:r>
            <a:r>
              <a:rPr lang="hu-HU" sz="1400" dirty="0">
                <a:latin typeface="Book Antiqua" panose="02040602050305030304" pitchFamily="18" charset="0"/>
              </a:rPr>
              <a:t> intézményrendszernek, mert attól előnyöket várnak. Az államközi szint helyett tehát több szinten folynak a döntések kialakításai: a </a:t>
            </a:r>
            <a:r>
              <a:rPr lang="hu-HU" sz="1400" dirty="0" err="1">
                <a:latin typeface="Book Antiqua" panose="02040602050305030304" pitchFamily="18" charset="0"/>
              </a:rPr>
              <a:t>szupranacionális</a:t>
            </a:r>
            <a:r>
              <a:rPr lang="hu-HU" sz="1400" dirty="0">
                <a:latin typeface="Book Antiqua" panose="02040602050305030304" pitchFamily="18" charset="0"/>
              </a:rPr>
              <a:t> és a </a:t>
            </a:r>
            <a:r>
              <a:rPr lang="hu-HU" sz="1400" dirty="0" err="1">
                <a:latin typeface="Book Antiqua" panose="02040602050305030304" pitchFamily="18" charset="0"/>
              </a:rPr>
              <a:t>szubnacionális</a:t>
            </a:r>
            <a:r>
              <a:rPr lang="hu-HU" sz="1400" dirty="0">
                <a:latin typeface="Book Antiqua" panose="02040602050305030304" pitchFamily="18" charset="0"/>
              </a:rPr>
              <a:t>, azaz a tagállami szint alatti helyeken.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0919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5B8DBA2-100E-4C94-AC7B-C5CCEB81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57738"/>
            <a:ext cx="10972800" cy="836199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„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Az Unió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saját intézményi kerettel rendelkezik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amelynek célja az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Unió értékeinek érvényesítése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célkitűzéseinek előmozdítása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az Unió, valamint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polgárai és a tagállamok érdekeinek szolgálata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továbbá az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Unió politikái és intézkedései egységességének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,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eredményességének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és </a:t>
            </a:r>
            <a:r>
              <a:rPr kumimoji="0" lang="hu-HU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folyamatosságának</a:t>
            </a:r>
            <a:r>
              <a:rPr kumimoji="0" lang="hu-HU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a biztosítása.” </a:t>
            </a:r>
            <a:r>
              <a:rPr kumimoji="0" lang="hu-HU" sz="2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(</a:t>
            </a:r>
            <a:r>
              <a:rPr kumimoji="0" lang="hu-HU" sz="27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EUSz</a:t>
            </a:r>
            <a:r>
              <a:rPr kumimoji="0" lang="hu-HU" sz="27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> 13. cikk)</a:t>
            </a:r>
            <a: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  <a:t/>
            </a:r>
            <a:br>
              <a:rPr kumimoji="0" lang="hu-HU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+mn-ea"/>
                <a:cs typeface="+mn-cs"/>
              </a:rPr>
            </a:br>
            <a:endParaRPr lang="hu-HU" dirty="0">
              <a:latin typeface="Book Antiqua" panose="0204060205030503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E4C0ECF-C1B4-40DB-9D13-18677078A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3200"/>
            <a:ext cx="10972800" cy="39358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>
                <a:latin typeface="Book Antiqua" panose="02040602050305030304" pitchFamily="18" charset="0"/>
              </a:rPr>
              <a:t>Az EU intézményei:</a:t>
            </a:r>
          </a:p>
          <a:p>
            <a:r>
              <a:rPr lang="hu-HU" dirty="0">
                <a:latin typeface="Book Antiqua" panose="02040602050305030304" pitchFamily="18" charset="0"/>
              </a:rPr>
              <a:t>Európai Parlament;</a:t>
            </a:r>
          </a:p>
          <a:p>
            <a:r>
              <a:rPr lang="hu-HU" dirty="0">
                <a:latin typeface="Book Antiqua" panose="02040602050305030304" pitchFamily="18" charset="0"/>
              </a:rPr>
              <a:t>Európai Tanács (állam- és kormányfők testülete);</a:t>
            </a:r>
          </a:p>
          <a:p>
            <a:r>
              <a:rPr lang="hu-HU" dirty="0">
                <a:latin typeface="Book Antiqua" panose="02040602050305030304" pitchFamily="18" charset="0"/>
              </a:rPr>
              <a:t>Európai Bizottság;</a:t>
            </a:r>
          </a:p>
          <a:p>
            <a:r>
              <a:rPr lang="hu-HU" dirty="0">
                <a:latin typeface="Book Antiqua" panose="02040602050305030304" pitchFamily="18" charset="0"/>
              </a:rPr>
              <a:t>Európai Unió Tanácsa (Tanács);</a:t>
            </a:r>
          </a:p>
          <a:p>
            <a:r>
              <a:rPr lang="hu-HU" dirty="0">
                <a:latin typeface="Book Antiqua" panose="02040602050305030304" pitchFamily="18" charset="0"/>
              </a:rPr>
              <a:t>Európai Unió Bírósága;</a:t>
            </a:r>
          </a:p>
          <a:p>
            <a:r>
              <a:rPr lang="hu-HU" dirty="0">
                <a:latin typeface="Book Antiqua" panose="02040602050305030304" pitchFamily="18" charset="0"/>
              </a:rPr>
              <a:t>Európai Központi Bank;</a:t>
            </a:r>
          </a:p>
          <a:p>
            <a:r>
              <a:rPr lang="hu-HU" dirty="0">
                <a:latin typeface="Book Antiqua" panose="02040602050305030304" pitchFamily="18" charset="0"/>
              </a:rPr>
              <a:t>Számvevőszék;</a:t>
            </a:r>
          </a:p>
          <a:p>
            <a:r>
              <a:rPr lang="hu-HU" dirty="0">
                <a:latin typeface="Book Antiqua" panose="02040602050305030304" pitchFamily="18" charset="0"/>
              </a:rPr>
              <a:t>Tanácsadó szervek;</a:t>
            </a:r>
          </a:p>
          <a:p>
            <a:r>
              <a:rPr lang="hu-HU" dirty="0">
                <a:latin typeface="Book Antiqua" panose="02040602050305030304" pitchFamily="18" charset="0"/>
              </a:rPr>
              <a:t>Uniós ügynökségek;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645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CBBA08B-3518-4B6D-BF07-6FE5C16A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hu-HU" dirty="0">
                <a:latin typeface="Book Antiqua" panose="02040602050305030304" pitchFamily="18" charset="0"/>
              </a:rPr>
              <a:t>Európai Parlament</a:t>
            </a:r>
          </a:p>
        </p:txBody>
      </p:sp>
      <p:pic>
        <p:nvPicPr>
          <p:cNvPr id="6" name="Tartalom helye 5" descr="A képen kültéri, ülő, épület, pad látható&#10;&#10;Automatikusan generált leírás">
            <a:extLst>
              <a:ext uri="{FF2B5EF4-FFF2-40B4-BE49-F238E27FC236}">
                <a16:creationId xmlns:a16="http://schemas.microsoft.com/office/drawing/2014/main" xmlns="" id="{416EAE88-3CA8-450F-A5B1-EDE0C8D6AA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2880" y="1600200"/>
            <a:ext cx="5836920" cy="4525963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803FD7D0-FCDD-44C0-A2CA-E236B869F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836920" cy="4983162"/>
          </a:xfrm>
        </p:spPr>
        <p:txBody>
          <a:bodyPr>
            <a:normAutofit fontScale="70000" lnSpcReduction="20000"/>
          </a:bodyPr>
          <a:lstStyle/>
          <a:p>
            <a:r>
              <a:rPr lang="hu-H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1951-ben Belgium, Franciaország, Olaszország, a Németországi Szövetségi Köztársaság, Luxemburg és Hollandia létrehozta az Európai Szén- és Acélközösséget. A közösség </a:t>
            </a:r>
            <a:r>
              <a:rPr lang="hu-HU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Közgyűlésének</a:t>
            </a:r>
            <a:r>
              <a:rPr lang="hu-H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(az Európai Parlament elődje) jogában állt feloszlatni a Főhatóságot (a Bizottság elődje). </a:t>
            </a:r>
          </a:p>
          <a:p>
            <a:r>
              <a:rPr lang="hu-H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1957. március 25-én megkötött Római Szerződések aláírását követően a döntéseket a Tanács hozta meg a Bizottság javaslata alapján, amelyek a </a:t>
            </a:r>
            <a:r>
              <a:rPr lang="hu-HU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Közgyűléssel konzultálnak</a:t>
            </a:r>
            <a:r>
              <a:rPr lang="hu-H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Ezt követően az Első Költségvetési Szerződés (1970) és a Második Költségvetési Szerződés (1975) bővítette a Közgyűlés hatáskörét feljogosítva arra, hogy elutasítsa a közösségi költségvetést, és </a:t>
            </a:r>
            <a:r>
              <a:rPr lang="hu-HU" sz="28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mentesítse a Bizottságot</a:t>
            </a:r>
            <a:r>
              <a:rPr lang="hu-HU" sz="28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költségvetés végrehajtása tekintetében. </a:t>
            </a:r>
          </a:p>
          <a:p>
            <a:endParaRPr lang="en-US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E18841E-B8C9-4B7E-8D4C-04352A89E5DF}"/>
              </a:ext>
            </a:extLst>
          </p:cNvPr>
          <p:cNvSpPr txBox="1"/>
          <p:nvPr/>
        </p:nvSpPr>
        <p:spPr>
          <a:xfrm>
            <a:off x="2793076" y="6263481"/>
            <a:ext cx="3226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200" dirty="0">
                <a:latin typeface="Book Antiqua" panose="02040602050305030304" pitchFamily="18" charset="0"/>
              </a:rPr>
              <a:t>www.euparl.europa.eu</a:t>
            </a:r>
          </a:p>
        </p:txBody>
      </p:sp>
    </p:spTree>
    <p:extLst>
      <p:ext uri="{BB962C8B-B14F-4D97-AF65-F5344CB8AC3E}">
        <p14:creationId xmlns:p14="http://schemas.microsoft.com/office/powerpoint/2010/main" xmlns="" val="29157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5FCD890-C0FF-484B-93EB-948E8148C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914400" y="545433"/>
            <a:ext cx="10363200" cy="114968"/>
          </a:xfrm>
        </p:spPr>
        <p:txBody>
          <a:bodyPr>
            <a:normAutofit fontScale="9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sz="22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sz="2200" dirty="0">
              <a:solidFill>
                <a:schemeClr val="tx1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18D6BE0-CADF-4BC7-87E9-DCE0C9A59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417094" y="834189"/>
            <a:ext cx="11293641" cy="561473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Egységes Európai Okmány (1987) 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módosította az Európai Közösséget létrehozó szerződéseket, és hatálybalépésével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hivatalossá vált a mai „Európai Parlament” elnevezés</a:t>
            </a:r>
            <a:r>
              <a:rPr lang="hu-HU" b="1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Maastrichti Szerződés (1993) 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révén a Parlament felkérheti a Bizottságot jogalkotási javaslatok előterjesztésére olyan ügyekre vonatkozóan, amelyek közösségi jogi aktus kidolgozását kívánják meg. Ezenfelül az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 jóváhagyása szükséges a Bizottság tagjainak kinevezéséhez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és az európai ombudsman kinevezése is a Parlament feladata.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Amszterdami Szerződés (1999) 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feljogosította a Parlamentet a Bizottság elnökének jelölt személy jóváhagyására.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1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Nizzai Szerződéssel (2001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pedig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megnövelték az EP jogalkotási és felügyeleti hatásköreit.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2007-ben aláírt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Lisszaboni Szerződés 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értelmében a Parlament az Európai Tanács az európai parlamenti választások eredményeit figyelembe vevő ajánlása alapján nevezi ki a Bizottság elnökét. 2009-től az </a:t>
            </a:r>
            <a:r>
              <a:rPr lang="hu-HU" sz="3200" b="1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 a Tanáccsal egyenrangú jogalkotó bizonyos új területeken</a:t>
            </a:r>
            <a:r>
              <a:rPr lang="hu-HU" sz="3200" dirty="0">
                <a:solidFill>
                  <a:schemeClr val="tx1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az európai uniós költségvetés, a mezőgazdasági politika, valamint a bel- és igazságügy terén.</a:t>
            </a:r>
            <a:endParaRPr lang="hu-HU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3EF0090-225C-4EAF-A797-3A81EBBCBEE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hu-HU" dirty="0">
                <a:latin typeface="Book Antiqua" panose="02040602050305030304" pitchFamily="18" charset="0"/>
              </a:rPr>
              <a:t>Felépítése és működése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4D48AA4-638E-4B6B-A3F2-7AA0D9C8E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735" y="1417638"/>
            <a:ext cx="5891464" cy="54403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hu-HU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Elnök irányítja (David-Maria </a:t>
            </a:r>
            <a:r>
              <a:rPr lang="hu-HU" sz="16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Sassoli</a:t>
            </a:r>
            <a:r>
              <a:rPr lang="hu-HU" sz="16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akit a képviselők maguk közül szavaznak meg két és fél évre. Ő az EP képviselője mind az EU-n belüli, mind pedig az azon kívüli kapcsolatokban. </a:t>
            </a:r>
          </a:p>
          <a:p>
            <a:pPr marL="0"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EP-ben a 27 tagállam között </a:t>
            </a:r>
            <a:r>
              <a:rPr lang="hu-HU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705 képviselői mandátum</a:t>
            </a: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kerül felosztásra népességarányosan. Minden tagállamnak legalább 6, legfeljebb 96 képviselője lehet. </a:t>
            </a:r>
          </a:p>
          <a:p>
            <a:pPr marL="0"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képviselői </a:t>
            </a:r>
            <a:r>
              <a:rPr lang="hu-HU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testületet 1979 óta általános és közvetlen módon az Unió polgárai tagállamok szerint népességarányosan választják öt évre. </a:t>
            </a: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képviselők nem állampolgárságukat tekintve, hanem politikai hovatartozásuktól függően, politikai frakciókat alkotnak, pl. EPP, S&amp;D, ECR; </a:t>
            </a:r>
          </a:p>
          <a:p>
            <a:pPr marL="0" algn="just">
              <a:spcBef>
                <a:spcPts val="0"/>
              </a:spcBef>
            </a:pP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képviselők </a:t>
            </a:r>
            <a:r>
              <a:rPr lang="hu-HU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 állandó szakbizottságban</a:t>
            </a:r>
            <a:r>
              <a:rPr lang="hu-HU" sz="16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végzik munkájukat, a szakterületekhez kapcsolódó szakpolitikai tevékenység révén alakítják a jogalkotási javaslatokat. A Parlament bármikor felállíthat </a:t>
            </a:r>
            <a:r>
              <a:rPr lang="hu-HU" sz="16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ideiglenes bizottságot</a:t>
            </a:r>
            <a:r>
              <a:rPr lang="hu-HU" sz="16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is.</a:t>
            </a:r>
            <a:endParaRPr lang="hu-HU" sz="1600" dirty="0">
              <a:latin typeface="Book Antiqua" panose="0204060205030503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F117199-84DB-42B4-8A55-E941B2F06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17638"/>
            <a:ext cx="5891464" cy="5608804"/>
          </a:xfrm>
          <a:solidFill>
            <a:schemeClr val="accent1">
              <a:lumMod val="75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500" dirty="0">
              <a:latin typeface="+mj-lt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Jogalkotói hatáskörben jogszabályokat 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rendes döntéshozatali (</a:t>
            </a:r>
            <a:r>
              <a:rPr lang="hu-HU" sz="3400" b="1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együttdöntési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eljárásban 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fogad el az Európai Unió Tanácsával együtt, amelyeket a Bizottság terjeszt elő, </a:t>
            </a:r>
            <a:r>
              <a:rPr lang="hu-HU" sz="3400" dirty="0" err="1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esetenként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Parlament kérésére.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testület jogalkotói hatáskörébe tartozik továbbá a 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nemzetközi megállapodások elfogadása 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az Unió bővítése is. Felügyeleti jogkörében megválasztja a Bizottság elnökét és jóváhagyja a biztosi testület tagjainak kinevezését, sőt a Bizottságot lemondásra is kötelezheti. A demokratikus ellenőrzés kapcsán 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átnézi az uniós polgárok petícióit és vizsgálatokat indít,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illetve kérdéseket intéz a Tanácshoz és a Bizottsághoz.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Harmadik jogkörében 2009 óta az EP a Tanáccsal 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együtt dönt az Unió teljes éves költségvetéséről,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amely során a végső szót pedig a Parlament mondja ki.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hu-HU" sz="3400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bizottságok által előterjesztett jogszabályjavaslatok elfogadása a 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plenáris üléseken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történik, amelyekre </a:t>
            </a:r>
            <a:r>
              <a:rPr lang="hu-HU" sz="3400" b="1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havonta egyszer Strasbourgban kerül sor</a:t>
            </a:r>
            <a:r>
              <a:rPr lang="hu-HU" sz="34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Az EP három székhelye így Strasbourg, Brüsszel és Luxembourg.</a:t>
            </a:r>
          </a:p>
          <a:p>
            <a:endParaRPr lang="hu-HU" sz="8800" dirty="0"/>
          </a:p>
          <a:p>
            <a:endParaRPr lang="hu-HU" sz="88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0376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703512" y="140966"/>
          <a:ext cx="8784976" cy="6384383"/>
        </p:xfrm>
        <a:graphic>
          <a:graphicData uri="http://schemas.openxmlformats.org/drawingml/2006/table">
            <a:tbl>
              <a:tblPr firstRow="1" bandRow="1"/>
              <a:tblGrid>
                <a:gridCol w="21962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1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előtt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2018 után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Különbség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Németország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Franciaország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Egyesült Királyság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Olaszország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Spanyolország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Lengyelország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Románia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Hollandia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Belgium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Csehország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Görögország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Magyarország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1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b"/>
                      <a:r>
                        <a:rPr lang="hu-H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Portugália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204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3493</Words>
  <Application>Microsoft Office PowerPoint</Application>
  <PresentationFormat>Egyéni</PresentationFormat>
  <Paragraphs>387</Paragraphs>
  <Slides>38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38</vt:i4>
      </vt:variant>
    </vt:vector>
  </HeadingPairs>
  <TitlesOfParts>
    <vt:vector size="43" baseType="lpstr">
      <vt:lpstr>Office-téma</vt:lpstr>
      <vt:lpstr>3_Egyéni tervezés</vt:lpstr>
      <vt:lpstr>2_Egyéni tervezés</vt:lpstr>
      <vt:lpstr>1_Egyéni tervezés</vt:lpstr>
      <vt:lpstr>Egyéni tervezés</vt:lpstr>
      <vt:lpstr>Az EU jogrendszere Az Európai Unió intézményrendszere</vt:lpstr>
      <vt:lpstr>Az intézményi gondolat megjelenése</vt:lpstr>
      <vt:lpstr>3. dia</vt:lpstr>
      <vt:lpstr>Intézményelvű megközelítés</vt:lpstr>
      <vt:lpstr>„Az Unió saját intézményi kerettel rendelkezik, amelynek célja az Unió értékeinek érvényesítése, célkitűzéseinek előmozdítása, az Unió, valamint polgárai és a tagállamok érdekeinek szolgálata, továbbá az Unió politikái és intézkedései egységességének, eredményességének és folyamatosságának a biztosítása.” (EUSz 13. cikk) </vt:lpstr>
      <vt:lpstr>Európai Parlament</vt:lpstr>
      <vt:lpstr> </vt:lpstr>
      <vt:lpstr>Felépítése és működése</vt:lpstr>
      <vt:lpstr>9. dia</vt:lpstr>
      <vt:lpstr>10. dia</vt:lpstr>
      <vt:lpstr>11. dia</vt:lpstr>
      <vt:lpstr>Európai Parlament elnöke</vt:lpstr>
      <vt:lpstr>A magyar EP képviselők</vt:lpstr>
      <vt:lpstr>Európai Tanács</vt:lpstr>
      <vt:lpstr>Felépítése, feladat- és hatásköre</vt:lpstr>
      <vt:lpstr>Az Európai Tanács elnöke</vt:lpstr>
      <vt:lpstr>Európai Bizottság</vt:lpstr>
      <vt:lpstr>Az Európai Bizottság felépítése</vt:lpstr>
      <vt:lpstr>Feladat- és hatásköre</vt:lpstr>
      <vt:lpstr>A magyar biztos</vt:lpstr>
      <vt:lpstr>Európai Unió Tanácsa</vt:lpstr>
      <vt:lpstr>Feladat- és hatásköre</vt:lpstr>
      <vt:lpstr>Döntéshozatal a Tanácsban</vt:lpstr>
      <vt:lpstr>A Tanács felépítése</vt:lpstr>
      <vt:lpstr>Európai Unió Bírósága</vt:lpstr>
      <vt:lpstr>A Bíróság feladat- és hatásköre</vt:lpstr>
      <vt:lpstr>A Törvényszék felépítése és működése</vt:lpstr>
      <vt:lpstr>Európai Központi Bank</vt:lpstr>
      <vt:lpstr>29. dia</vt:lpstr>
      <vt:lpstr>Európai Számvevőszék</vt:lpstr>
      <vt:lpstr>Tanácsadó szervek</vt:lpstr>
      <vt:lpstr>Európai Beruházási Bank</vt:lpstr>
      <vt:lpstr>Uniós ügynökségek</vt:lpstr>
      <vt:lpstr>Jogforrások csoportosítása</vt:lpstr>
      <vt:lpstr>Megerősített együttműködés (EUSz. 20. cikk)</vt:lpstr>
      <vt:lpstr>Jogharmonizáció</vt:lpstr>
      <vt:lpstr>Az EU és a nemzetközi jog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 jogrendszere Az Európai Unió intézményrendszere</dc:title>
  <dc:creator>Veronika</dc:creator>
  <cp:lastModifiedBy>admin</cp:lastModifiedBy>
  <cp:revision>22</cp:revision>
  <dcterms:created xsi:type="dcterms:W3CDTF">2020-09-30T19:29:13Z</dcterms:created>
  <dcterms:modified xsi:type="dcterms:W3CDTF">2020-10-18T16:14:47Z</dcterms:modified>
</cp:coreProperties>
</file>