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256" r:id="rId2"/>
    <p:sldId id="272" r:id="rId3"/>
    <p:sldId id="273" r:id="rId4"/>
    <p:sldId id="271" r:id="rId5"/>
    <p:sldId id="274" r:id="rId6"/>
    <p:sldId id="275" r:id="rId7"/>
    <p:sldId id="260" r:id="rId8"/>
    <p:sldId id="257" r:id="rId9"/>
    <p:sldId id="262" r:id="rId10"/>
    <p:sldId id="263" r:id="rId11"/>
    <p:sldId id="264" r:id="rId12"/>
    <p:sldId id="265" r:id="rId13"/>
    <p:sldId id="267" r:id="rId14"/>
    <p:sldId id="266" r:id="rId15"/>
    <p:sldId id="269" r:id="rId16"/>
    <p:sldId id="268" r:id="rId17"/>
    <p:sldId id="270" r:id="rId18"/>
    <p:sldId id="276" r:id="rId19"/>
  </p:sldIdLst>
  <p:sldSz cx="9144000" cy="6858000" type="screen4x3"/>
  <p:notesSz cx="6881813" cy="100028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58423" autoAdjust="0"/>
  </p:normalViewPr>
  <p:slideViewPr>
    <p:cSldViewPr>
      <p:cViewPr varScale="1">
        <p:scale>
          <a:sx n="41" d="100"/>
          <a:sy n="41" d="100"/>
        </p:scale>
        <p:origin x="-24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1"/>
            <a:ext cx="2982119" cy="500142"/>
          </a:xfrm>
          <a:prstGeom prst="rect">
            <a:avLst/>
          </a:prstGeom>
        </p:spPr>
        <p:txBody>
          <a:bodyPr vert="horz" lIns="96471" tIns="48235" rIns="96471" bIns="48235" rtlCol="0"/>
          <a:lstStyle>
            <a:lvl1pPr algn="l">
              <a:defRPr sz="1300"/>
            </a:lvl1pPr>
          </a:lstStyle>
          <a:p>
            <a:endParaRPr lang="hu-HU"/>
          </a:p>
        </p:txBody>
      </p:sp>
      <p:sp>
        <p:nvSpPr>
          <p:cNvPr id="3" name="Dátum helye 2"/>
          <p:cNvSpPr>
            <a:spLocks noGrp="1"/>
          </p:cNvSpPr>
          <p:nvPr>
            <p:ph type="dt" sz="quarter" idx="1"/>
          </p:nvPr>
        </p:nvSpPr>
        <p:spPr>
          <a:xfrm>
            <a:off x="3898102" y="1"/>
            <a:ext cx="2982119" cy="500142"/>
          </a:xfrm>
          <a:prstGeom prst="rect">
            <a:avLst/>
          </a:prstGeom>
        </p:spPr>
        <p:txBody>
          <a:bodyPr vert="horz" lIns="96471" tIns="48235" rIns="96471" bIns="48235" rtlCol="0"/>
          <a:lstStyle>
            <a:lvl1pPr algn="r">
              <a:defRPr sz="1300"/>
            </a:lvl1pPr>
          </a:lstStyle>
          <a:p>
            <a:fld id="{128BECD3-C616-413A-9B6B-9C11C3D4A846}" type="datetimeFigureOut">
              <a:rPr lang="hu-HU" smtClean="0"/>
              <a:pPr/>
              <a:t>2016.04.23.</a:t>
            </a:fld>
            <a:endParaRPr lang="hu-HU"/>
          </a:p>
        </p:txBody>
      </p:sp>
      <p:sp>
        <p:nvSpPr>
          <p:cNvPr id="4" name="Élőláb helye 3"/>
          <p:cNvSpPr>
            <a:spLocks noGrp="1"/>
          </p:cNvSpPr>
          <p:nvPr>
            <p:ph type="ftr" sz="quarter" idx="2"/>
          </p:nvPr>
        </p:nvSpPr>
        <p:spPr>
          <a:xfrm>
            <a:off x="0" y="9500960"/>
            <a:ext cx="2982119" cy="500142"/>
          </a:xfrm>
          <a:prstGeom prst="rect">
            <a:avLst/>
          </a:prstGeom>
        </p:spPr>
        <p:txBody>
          <a:bodyPr vert="horz" lIns="96471" tIns="48235" rIns="96471" bIns="48235" rtlCol="0" anchor="b"/>
          <a:lstStyle>
            <a:lvl1pPr algn="l">
              <a:defRPr sz="1300"/>
            </a:lvl1pPr>
          </a:lstStyle>
          <a:p>
            <a:endParaRPr lang="hu-HU"/>
          </a:p>
        </p:txBody>
      </p:sp>
      <p:sp>
        <p:nvSpPr>
          <p:cNvPr id="5" name="Dia számának helye 4"/>
          <p:cNvSpPr>
            <a:spLocks noGrp="1"/>
          </p:cNvSpPr>
          <p:nvPr>
            <p:ph type="sldNum" sz="quarter" idx="3"/>
          </p:nvPr>
        </p:nvSpPr>
        <p:spPr>
          <a:xfrm>
            <a:off x="3898102" y="9500960"/>
            <a:ext cx="2982119" cy="500142"/>
          </a:xfrm>
          <a:prstGeom prst="rect">
            <a:avLst/>
          </a:prstGeom>
        </p:spPr>
        <p:txBody>
          <a:bodyPr vert="horz" lIns="96471" tIns="48235" rIns="96471" bIns="48235" rtlCol="0" anchor="b"/>
          <a:lstStyle>
            <a:lvl1pPr algn="r">
              <a:defRPr sz="1300"/>
            </a:lvl1pPr>
          </a:lstStyle>
          <a:p>
            <a:fld id="{FF139EA4-C5D7-4779-A0D6-1E1A8A90F101}" type="slidenum">
              <a:rPr lang="hu-HU" smtClean="0"/>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1"/>
            <a:ext cx="2982119" cy="500142"/>
          </a:xfrm>
          <a:prstGeom prst="rect">
            <a:avLst/>
          </a:prstGeom>
        </p:spPr>
        <p:txBody>
          <a:bodyPr vert="horz" lIns="96471" tIns="48235" rIns="96471" bIns="48235" rtlCol="0"/>
          <a:lstStyle>
            <a:lvl1pPr algn="l">
              <a:defRPr sz="1300"/>
            </a:lvl1pPr>
          </a:lstStyle>
          <a:p>
            <a:endParaRPr lang="hu-HU"/>
          </a:p>
        </p:txBody>
      </p:sp>
      <p:sp>
        <p:nvSpPr>
          <p:cNvPr id="3" name="Dátum helye 2"/>
          <p:cNvSpPr>
            <a:spLocks noGrp="1"/>
          </p:cNvSpPr>
          <p:nvPr>
            <p:ph type="dt" idx="1"/>
          </p:nvPr>
        </p:nvSpPr>
        <p:spPr>
          <a:xfrm>
            <a:off x="3898102" y="1"/>
            <a:ext cx="2982119" cy="500142"/>
          </a:xfrm>
          <a:prstGeom prst="rect">
            <a:avLst/>
          </a:prstGeom>
        </p:spPr>
        <p:txBody>
          <a:bodyPr vert="horz" lIns="96471" tIns="48235" rIns="96471" bIns="48235" rtlCol="0"/>
          <a:lstStyle>
            <a:lvl1pPr algn="r">
              <a:defRPr sz="1300"/>
            </a:lvl1pPr>
          </a:lstStyle>
          <a:p>
            <a:fld id="{C2D21973-FED7-42E2-99DD-B99EA04D1482}" type="datetimeFigureOut">
              <a:rPr lang="hu-HU" smtClean="0"/>
              <a:pPr/>
              <a:t>2016.04.23.</a:t>
            </a:fld>
            <a:endParaRPr lang="hu-HU"/>
          </a:p>
        </p:txBody>
      </p:sp>
      <p:sp>
        <p:nvSpPr>
          <p:cNvPr id="4" name="Diakép helye 3"/>
          <p:cNvSpPr>
            <a:spLocks noGrp="1" noRot="1" noChangeAspect="1"/>
          </p:cNvSpPr>
          <p:nvPr>
            <p:ph type="sldImg" idx="2"/>
          </p:nvPr>
        </p:nvSpPr>
        <p:spPr>
          <a:xfrm>
            <a:off x="941388" y="750888"/>
            <a:ext cx="4999037" cy="3749675"/>
          </a:xfrm>
          <a:prstGeom prst="rect">
            <a:avLst/>
          </a:prstGeom>
          <a:noFill/>
          <a:ln w="12700">
            <a:solidFill>
              <a:prstClr val="black"/>
            </a:solidFill>
          </a:ln>
        </p:spPr>
        <p:txBody>
          <a:bodyPr vert="horz" lIns="96471" tIns="48235" rIns="96471" bIns="48235" rtlCol="0" anchor="ctr"/>
          <a:lstStyle/>
          <a:p>
            <a:endParaRPr lang="hu-HU"/>
          </a:p>
        </p:txBody>
      </p:sp>
      <p:sp>
        <p:nvSpPr>
          <p:cNvPr id="5" name="Jegyzetek helye 4"/>
          <p:cNvSpPr>
            <a:spLocks noGrp="1"/>
          </p:cNvSpPr>
          <p:nvPr>
            <p:ph type="body" sz="quarter" idx="3"/>
          </p:nvPr>
        </p:nvSpPr>
        <p:spPr>
          <a:xfrm>
            <a:off x="688182" y="4751349"/>
            <a:ext cx="5505450" cy="4501278"/>
          </a:xfrm>
          <a:prstGeom prst="rect">
            <a:avLst/>
          </a:prstGeom>
        </p:spPr>
        <p:txBody>
          <a:bodyPr vert="horz" lIns="96471" tIns="48235" rIns="96471" bIns="48235"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500960"/>
            <a:ext cx="2982119" cy="500142"/>
          </a:xfrm>
          <a:prstGeom prst="rect">
            <a:avLst/>
          </a:prstGeom>
        </p:spPr>
        <p:txBody>
          <a:bodyPr vert="horz" lIns="96471" tIns="48235" rIns="96471" bIns="48235" rtlCol="0" anchor="b"/>
          <a:lstStyle>
            <a:lvl1pPr algn="l">
              <a:defRPr sz="1300"/>
            </a:lvl1pPr>
          </a:lstStyle>
          <a:p>
            <a:endParaRPr lang="hu-HU"/>
          </a:p>
        </p:txBody>
      </p:sp>
      <p:sp>
        <p:nvSpPr>
          <p:cNvPr id="7" name="Dia számának helye 6"/>
          <p:cNvSpPr>
            <a:spLocks noGrp="1"/>
          </p:cNvSpPr>
          <p:nvPr>
            <p:ph type="sldNum" sz="quarter" idx="5"/>
          </p:nvPr>
        </p:nvSpPr>
        <p:spPr>
          <a:xfrm>
            <a:off x="3898102" y="9500960"/>
            <a:ext cx="2982119" cy="500142"/>
          </a:xfrm>
          <a:prstGeom prst="rect">
            <a:avLst/>
          </a:prstGeom>
        </p:spPr>
        <p:txBody>
          <a:bodyPr vert="horz" lIns="96471" tIns="48235" rIns="96471" bIns="48235" rtlCol="0" anchor="b"/>
          <a:lstStyle>
            <a:lvl1pPr algn="r">
              <a:defRPr sz="1300"/>
            </a:lvl1pPr>
          </a:lstStyle>
          <a:p>
            <a:fld id="{7F460844-A180-4111-9287-6136B4E4507C}"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et.jogtar.hu/jr/gen/hjegy_doc.cgi?docid=A1200002.T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et.jogtar.hu/jr/gen/hjegy_doc.cgi?docid=A0500164.T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et.jogtar.hu/jr/gen/hjegy_doc.cgi?docid=A0900210.KO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Nem mindig kell engedély, sokszor</a:t>
            </a:r>
            <a:r>
              <a:rPr lang="hu-HU" baseline="0" dirty="0" smtClean="0"/>
              <a:t> csak bejelentést ír elő a tv. …</a:t>
            </a:r>
          </a:p>
          <a:p>
            <a:endParaRPr lang="hu-HU" baseline="0" dirty="0" smtClean="0"/>
          </a:p>
          <a:p>
            <a:r>
              <a:rPr lang="hu-HU" sz="1300" b="1" dirty="0" smtClean="0"/>
              <a:t>210/2009. (IX. 29.) Korm. rendelet</a:t>
            </a:r>
            <a:endParaRPr lang="hu-HU" sz="1300" dirty="0" smtClean="0"/>
          </a:p>
          <a:p>
            <a:r>
              <a:rPr lang="hu-HU" sz="1300" b="1" dirty="0" smtClean="0"/>
              <a:t>a kereskedelmi tevékenységek végzésének feltételeiről</a:t>
            </a:r>
            <a:endParaRPr lang="hu-HU" sz="1300" dirty="0" smtClean="0"/>
          </a:p>
          <a:p>
            <a:r>
              <a:rPr lang="hu-HU" sz="1300" dirty="0" smtClean="0"/>
              <a:t>A bejelentésről a 2. § </a:t>
            </a:r>
            <a:r>
              <a:rPr lang="hu-HU" sz="1300" i="1" dirty="0" smtClean="0"/>
              <a:t>a) </a:t>
            </a:r>
            <a:r>
              <a:rPr lang="hu-HU" sz="1300" dirty="0" smtClean="0"/>
              <a:t>és </a:t>
            </a:r>
            <a:r>
              <a:rPr lang="hu-HU" sz="1300" i="1" dirty="0" smtClean="0"/>
              <a:t>b) </a:t>
            </a:r>
            <a:r>
              <a:rPr lang="hu-HU" sz="1300" dirty="0" smtClean="0"/>
              <a:t>pontjában meghatározott hatóság (a továbbiakban: jegyző) a 2. melléklet </a:t>
            </a:r>
            <a:r>
              <a:rPr lang="hu-HU" sz="1300" i="1" dirty="0" smtClean="0"/>
              <a:t>A) </a:t>
            </a:r>
            <a:r>
              <a:rPr lang="hu-HU" sz="1300" dirty="0" smtClean="0"/>
              <a:t>pontjában meghatározott adattartalommal </a:t>
            </a:r>
            <a:r>
              <a:rPr lang="hu-HU" sz="1300" b="1" dirty="0" smtClean="0">
                <a:solidFill>
                  <a:srgbClr val="FF0000"/>
                </a:solidFill>
              </a:rPr>
              <a:t>nyilvántartást vezet.</a:t>
            </a:r>
            <a:endParaRPr lang="hu-HU" b="1" dirty="0">
              <a:solidFill>
                <a:srgbClr val="FF0000"/>
              </a:solidFill>
            </a:endParaRPr>
          </a:p>
        </p:txBody>
      </p:sp>
      <p:sp>
        <p:nvSpPr>
          <p:cNvPr id="4" name="Dia számának helye 3"/>
          <p:cNvSpPr>
            <a:spLocks noGrp="1"/>
          </p:cNvSpPr>
          <p:nvPr>
            <p:ph type="sldNum" sz="quarter" idx="10"/>
          </p:nvPr>
        </p:nvSpPr>
        <p:spPr/>
        <p:txBody>
          <a:bodyPr/>
          <a:lstStyle/>
          <a:p>
            <a:fld id="{7F460844-A180-4111-9287-6136B4E4507C}" type="slidenum">
              <a:rPr lang="hu-HU" smtClean="0"/>
              <a:pPr/>
              <a:t>12</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210/2009. (IX. 29.) Korm. Rendelet </a:t>
            </a:r>
            <a:r>
              <a:rPr lang="hu-HU" sz="1300" b="1" dirty="0" smtClean="0"/>
              <a:t>6. § </a:t>
            </a:r>
            <a:r>
              <a:rPr lang="hu-HU" sz="1300" dirty="0" smtClean="0"/>
              <a:t>(1)</a:t>
            </a:r>
          </a:p>
          <a:p>
            <a:endParaRPr lang="hu-HU" sz="1300" dirty="0" smtClean="0"/>
          </a:p>
          <a:p>
            <a:r>
              <a:rPr lang="hu-HU" dirty="0" smtClean="0"/>
              <a:t>A Kormány kereskedelmi hatóságként a mozgóbolt útján folytatott kereskedelmi tevékenység </a:t>
            </a:r>
            <a:r>
              <a:rPr lang="hu-HU" b="1" dirty="0" smtClean="0"/>
              <a:t>(b)</a:t>
            </a:r>
            <a:r>
              <a:rPr lang="hu-HU" dirty="0" smtClean="0"/>
              <a:t>, az üzleten kívüli kereskedelem </a:t>
            </a:r>
            <a:r>
              <a:rPr lang="hu-HU" b="1" dirty="0" smtClean="0"/>
              <a:t>(g), </a:t>
            </a:r>
            <a:r>
              <a:rPr lang="hu-HU" dirty="0" smtClean="0"/>
              <a:t>a csomagküldő kereskedelem </a:t>
            </a:r>
            <a:r>
              <a:rPr lang="hu-HU" b="1" dirty="0" smtClean="0"/>
              <a:t>(h), </a:t>
            </a:r>
            <a:r>
              <a:rPr lang="hu-HU" dirty="0" smtClean="0"/>
              <a:t>az automatából történő értékesítés </a:t>
            </a:r>
            <a:r>
              <a:rPr lang="hu-HU" b="1" dirty="0" smtClean="0"/>
              <a:t>(i), </a:t>
            </a:r>
            <a:r>
              <a:rPr lang="hu-HU" dirty="0" smtClean="0"/>
              <a:t>valamint a közlekedési eszközön folytatott értékesítés </a:t>
            </a:r>
            <a:r>
              <a:rPr lang="hu-HU" b="1" dirty="0" smtClean="0"/>
              <a:t>(j) </a:t>
            </a:r>
            <a:r>
              <a:rPr lang="hu-HU" dirty="0" smtClean="0"/>
              <a:t>esetében a kereskedő székhelye szerinti település, Budapesten a kerületi </a:t>
            </a:r>
            <a:r>
              <a:rPr lang="hu-HU" b="1" dirty="0" smtClean="0"/>
              <a:t>önkormányzat jegyzőjét </a:t>
            </a:r>
            <a:r>
              <a:rPr lang="hu-HU" dirty="0" smtClean="0"/>
              <a:t>jelöli ki. </a:t>
            </a:r>
          </a:p>
          <a:p>
            <a:endParaRPr lang="hu-HU" dirty="0" smtClean="0"/>
          </a:p>
          <a:p>
            <a:r>
              <a:rPr lang="hu-HU" dirty="0" smtClean="0"/>
              <a:t>Na akkor ez hogy is van? </a:t>
            </a:r>
            <a:r>
              <a:rPr lang="hu-HU" dirty="0" smtClean="0"/>
              <a:t>A</a:t>
            </a:r>
            <a:r>
              <a:rPr lang="hu-HU" baseline="0" dirty="0" smtClean="0"/>
              <a:t> közterületi értékesítés (</a:t>
            </a:r>
            <a:r>
              <a:rPr lang="hu-HU" b="1" dirty="0" smtClean="0"/>
              <a:t>e</a:t>
            </a:r>
            <a:r>
              <a:rPr lang="hu-HU" b="1" dirty="0" smtClean="0"/>
              <a:t>) </a:t>
            </a:r>
            <a:r>
              <a:rPr lang="hu-HU" dirty="0" smtClean="0"/>
              <a:t>hová tartozik?????</a:t>
            </a:r>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13</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300" b="1" dirty="0" smtClean="0"/>
              <a:t>2012. évi II. törvény</a:t>
            </a:r>
          </a:p>
          <a:p>
            <a:r>
              <a:rPr lang="hu-HU" sz="1300" b="1" dirty="0" smtClean="0"/>
              <a:t>a szabálysértésekről, a szabálysértési eljárásról és a szabálysértési nyilvántartási rendszerről</a:t>
            </a:r>
            <a:r>
              <a:rPr lang="hu-HU" sz="1300" b="1" baseline="30000" dirty="0" smtClean="0">
                <a:hlinkClick r:id="rId3"/>
              </a:rPr>
              <a:t>1</a:t>
            </a:r>
            <a:endParaRPr lang="hu-HU" sz="1300" b="1" dirty="0" smtClean="0"/>
          </a:p>
          <a:p>
            <a:r>
              <a:rPr lang="hu-HU" sz="1300" i="1" dirty="0" smtClean="0"/>
              <a:t>154/A. Jogosulatlan közterületi értékesítés</a:t>
            </a:r>
            <a:endParaRPr lang="hu-HU" sz="1300" dirty="0" smtClean="0"/>
          </a:p>
          <a:p>
            <a:r>
              <a:rPr lang="hu-HU" sz="1300" dirty="0" smtClean="0"/>
              <a:t>200/A. § (1) Aki közterületen a kereskedelemről szóló törvény szerinti közterületi értékesítést jogosulatlanul végez, szabálysértést követ el.</a:t>
            </a:r>
          </a:p>
          <a:p>
            <a:r>
              <a:rPr lang="hu-HU" sz="1300" dirty="0" smtClean="0"/>
              <a:t>(2) Az (1) bekezdésben meghatározott szabálysértés miatt a közterület-felügyelő is szabhat ki helyszíni bírságot.”</a:t>
            </a:r>
          </a:p>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16</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17</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18</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241176" indent="-241176">
              <a:buAutoNum type="arabicPeriod"/>
            </a:pPr>
            <a:r>
              <a:rPr lang="hu-HU" dirty="0" smtClean="0"/>
              <a:t>Beszéljünk</a:t>
            </a:r>
            <a:r>
              <a:rPr lang="hu-HU" baseline="0" dirty="0" smtClean="0"/>
              <a:t> arról, miért ezt a témát választottam</a:t>
            </a:r>
          </a:p>
          <a:p>
            <a:pPr marL="723530" lvl="1" indent="-241176">
              <a:buAutoNum type="arabicPeriod"/>
            </a:pPr>
            <a:r>
              <a:rPr lang="hu-HU" baseline="0" dirty="0" smtClean="0"/>
              <a:t>Személyes tapasztalat</a:t>
            </a:r>
          </a:p>
          <a:p>
            <a:pPr marL="723530" lvl="1" indent="-241176">
              <a:buAutoNum type="arabicPeriod"/>
            </a:pPr>
            <a:r>
              <a:rPr lang="hu-HU" baseline="0" dirty="0" smtClean="0"/>
              <a:t>Milano – Világkiállítás</a:t>
            </a:r>
          </a:p>
          <a:p>
            <a:pPr marL="723530" lvl="1" indent="-241176">
              <a:buAutoNum type="arabicPeriod"/>
            </a:pPr>
            <a:r>
              <a:rPr lang="hu-HU" baseline="0" dirty="0" smtClean="0"/>
              <a:t>Erőszakosan vásárlásra kényszerítik az embert</a:t>
            </a:r>
          </a:p>
          <a:p>
            <a:pPr marL="723530" lvl="1" indent="-241176">
              <a:buAutoNum type="arabicPeriod"/>
            </a:pPr>
            <a:r>
              <a:rPr lang="hu-HU" baseline="0" dirty="0" smtClean="0"/>
              <a:t>Kiszolgáltatott helyzet, fogyasztóvédelmi aggályok</a:t>
            </a:r>
          </a:p>
          <a:p>
            <a:pPr marL="241176" indent="-241176">
              <a:buAutoNum type="arabicPeriod"/>
            </a:pPr>
            <a:r>
              <a:rPr lang="hu-HU" baseline="0" dirty="0" smtClean="0"/>
              <a:t>Miért hagyják ezt? Ki vagy mi szabályozza?</a:t>
            </a:r>
          </a:p>
          <a:p>
            <a:pPr marL="241176" indent="-241176">
              <a:buAutoNum type="arabicPeriod"/>
            </a:pPr>
            <a:r>
              <a:rPr lang="hu-HU" baseline="0" dirty="0" smtClean="0"/>
              <a:t>Induljunk ki Magyarországból, nálunk tapasztalni e hasonlókat</a:t>
            </a:r>
          </a:p>
        </p:txBody>
      </p:sp>
      <p:sp>
        <p:nvSpPr>
          <p:cNvPr id="4" name="Dia számának helye 3"/>
          <p:cNvSpPr>
            <a:spLocks noGrp="1"/>
          </p:cNvSpPr>
          <p:nvPr>
            <p:ph type="sldNum" sz="quarter" idx="10"/>
          </p:nvPr>
        </p:nvSpPr>
        <p:spPr/>
        <p:txBody>
          <a:bodyPr/>
          <a:lstStyle/>
          <a:p>
            <a:fld id="{7F460844-A180-4111-9287-6136B4E4507C}" type="slidenum">
              <a:rPr lang="hu-HU" smtClean="0"/>
              <a:pPr/>
              <a:t>4</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5</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300" u="sng" dirty="0" smtClean="0"/>
              <a:t>Kereskedelem:</a:t>
            </a:r>
            <a:r>
              <a:rPr lang="hu-HU" sz="1300" dirty="0" smtClean="0"/>
              <a:t> adásvételi ügyletek lebonyolítására irányuló tevékenység</a:t>
            </a:r>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6</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r>
              <a:rPr lang="hu-HU" sz="1300" b="1" dirty="0" smtClean="0"/>
              <a:t>3. §</a:t>
            </a:r>
            <a:r>
              <a:rPr lang="hu-HU" sz="1300" b="1" baseline="30000" dirty="0" smtClean="0">
                <a:hlinkClick r:id="rId3" tooltip="Megállapította: 2009. évi LVI. törvény 341. § (1). Hatályos: 2009. X. 1-től. Ezt követően indult és megismételt eljárásokban kell alkalmazni."/>
              </a:rPr>
              <a:t>19</a:t>
            </a:r>
            <a:r>
              <a:rPr lang="hu-HU" sz="1300" b="1" dirty="0" smtClean="0"/>
              <a:t> </a:t>
            </a:r>
            <a:r>
              <a:rPr lang="hu-HU" sz="1300" dirty="0" smtClean="0"/>
              <a:t>(1)</a:t>
            </a:r>
            <a:r>
              <a:rPr lang="hu-HU" sz="1300" baseline="30000" dirty="0" smtClean="0">
                <a:hlinkClick r:id="rId3"/>
              </a:rPr>
              <a:t>20</a:t>
            </a:r>
            <a:r>
              <a:rPr lang="hu-HU" sz="1300" dirty="0" smtClean="0"/>
              <a:t> A (3) bekezdés szerint vagy az Európai Unió általános hatályú, közvetlenül alkalmazandó jogi aktusa alapján engedélyköteles kereskedelmi tevékenység kivételével az, aki Magyarország területén kereskedelmi tevékenységet kíván folytatni, köteles az erre irányuló szándékát a kereskedelmi hatóságnak bejelenteni.</a:t>
            </a:r>
          </a:p>
          <a:p>
            <a:r>
              <a:rPr lang="hu-HU" sz="1300" dirty="0" smtClean="0"/>
              <a:t>(2) A kereskedelmi tevékenység formáját (a továbbiakban: kereskedési forma) </a:t>
            </a:r>
            <a:r>
              <a:rPr lang="hu-HU" sz="1300" b="1" dirty="0" smtClean="0"/>
              <a:t>a kereskedő </a:t>
            </a:r>
            <a:r>
              <a:rPr lang="hu-HU" sz="1300" dirty="0" smtClean="0"/>
              <a:t>az e törvényben meghatározott, valamint a (4) bekezdés szerinti szabályok szerint </a:t>
            </a:r>
            <a:r>
              <a:rPr lang="hu-HU" sz="1300" b="1" dirty="0" smtClean="0"/>
              <a:t>maga választhatja meg</a:t>
            </a:r>
            <a:r>
              <a:rPr lang="hu-HU" sz="1300" dirty="0" smtClean="0"/>
              <a:t>.</a:t>
            </a:r>
          </a:p>
          <a:p>
            <a:r>
              <a:rPr lang="hu-HU" sz="1300" dirty="0" smtClean="0"/>
              <a:t>(3) Külön törvény vagy eredeti jogalkotói hatáskörben kiadott kormányrendelet a közrend, a közbiztonság, az emberek, az állatok, a növények egészségének és életének védelme, a környezet védelme, közegészségügyi követelmények érvényesítése érdekében előírhatja, hogy az abban meghatározott termékek forgalmazására irányuló kereskedelmi tevékenység kizárólag az ott </a:t>
            </a:r>
            <a:r>
              <a:rPr lang="hu-HU" sz="1300" b="1" dirty="0" smtClean="0"/>
              <a:t>meghatározott hatósági engedéllyel folytatható</a:t>
            </a:r>
            <a:r>
              <a:rPr lang="hu-HU" sz="1300" dirty="0" smtClean="0"/>
              <a:t>.</a:t>
            </a:r>
          </a:p>
          <a:p>
            <a:r>
              <a:rPr lang="hu-HU" sz="1300" dirty="0" smtClean="0"/>
              <a:t>(4) Külön törvény, eredeti jogalkotói hatáskörben kiadott kormányrendelet vagy - a szolgáltatási tevékenység megkezdésének és folytatásának általános szabályairól szóló törvénytől eltérően - az e törvény felhatalmazása alapján kiadott kormányrendelet a közrend, a közbiztonság, az emberek, az állatok, a növények egészségének és életének védelme, a környezet védelme, közegészségügyi követelmények érvényesítése érdekében előírhatja, hogy az abban </a:t>
            </a:r>
            <a:r>
              <a:rPr lang="hu-HU" sz="1300" b="1" dirty="0" smtClean="0"/>
              <a:t>meghatározott termékek forgalmazására irányuló kereskedelmi tevékenység kizárólag a következő kereskedési formák valamelyikében folytatható</a:t>
            </a:r>
            <a:r>
              <a:rPr lang="hu-HU" sz="1300" dirty="0" smtClean="0"/>
              <a:t>, vagy az ilyen tevékenység meghatározott kereskedési formában való folytatását korlátozhatja vagy megtilthatja:</a:t>
            </a:r>
          </a:p>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7</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300" dirty="0" smtClean="0"/>
              <a:t>2005. évi CLXIV. törvény a kereskedelemről </a:t>
            </a:r>
            <a:r>
              <a:rPr lang="hu-HU" sz="1300" b="1" dirty="0" smtClean="0"/>
              <a:t>3. § (4)</a:t>
            </a:r>
          </a:p>
          <a:p>
            <a:endParaRPr lang="hu-HU" sz="1300" b="1" dirty="0" smtClean="0"/>
          </a:p>
          <a:p>
            <a:pPr defTabSz="964707">
              <a:defRPr/>
            </a:pPr>
            <a:r>
              <a:rPr lang="hu-HU" sz="1300" b="1" dirty="0" smtClean="0"/>
              <a:t>e) </a:t>
            </a:r>
            <a:r>
              <a:rPr lang="hu-HU" sz="1300" u="sng" dirty="0" smtClean="0"/>
              <a:t>közterületi értékesítés:</a:t>
            </a:r>
            <a:r>
              <a:rPr lang="hu-HU" sz="1300" dirty="0" smtClean="0"/>
              <a:t> a közterületen, illetve közforgalom számára nyitva álló helyen végzett kiskereskedelmi tevékenység;</a:t>
            </a:r>
          </a:p>
          <a:p>
            <a:endParaRPr lang="hu-HU" b="1" dirty="0"/>
          </a:p>
        </p:txBody>
      </p:sp>
      <p:sp>
        <p:nvSpPr>
          <p:cNvPr id="4" name="Dia számának helye 3"/>
          <p:cNvSpPr>
            <a:spLocks noGrp="1"/>
          </p:cNvSpPr>
          <p:nvPr>
            <p:ph type="sldNum" sz="quarter" idx="10"/>
          </p:nvPr>
        </p:nvSpPr>
        <p:spPr/>
        <p:txBody>
          <a:bodyPr/>
          <a:lstStyle/>
          <a:p>
            <a:fld id="{7F460844-A180-4111-9287-6136B4E4507C}" type="slidenum">
              <a:rPr lang="hu-HU" smtClean="0"/>
              <a:pPr/>
              <a:t>8</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9</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300" dirty="0" smtClean="0"/>
              <a:t>A </a:t>
            </a:r>
            <a:r>
              <a:rPr lang="hu-HU" sz="1300" b="1" dirty="0" smtClean="0"/>
              <a:t>közterületi értékesítés</a:t>
            </a:r>
            <a:r>
              <a:rPr lang="hu-HU" sz="1300" dirty="0" smtClean="0"/>
              <a:t>, valamint az alkalmi értékesítés során a kereskedő nevének, székhelyének feltüntetésére vonatkozó előírások megsértése esetén az </a:t>
            </a:r>
            <a:r>
              <a:rPr lang="hu-HU" sz="1300" dirty="0" err="1" smtClean="0"/>
              <a:t>Fttv.-ben</a:t>
            </a:r>
            <a:r>
              <a:rPr lang="hu-HU" sz="1300" dirty="0" smtClean="0"/>
              <a:t> meghatározott szabályok szerint a fogyasztóvédelmi hatóság jogosult eljárni. (http://www.nfh.hu/node/4333) 2016.04.17.</a:t>
            </a:r>
          </a:p>
          <a:p>
            <a:endParaRPr lang="hu-HU" dirty="0" smtClean="0"/>
          </a:p>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10</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0000" lnSpcReduction="20000"/>
          </a:bodyPr>
          <a:lstStyle/>
          <a:p>
            <a:r>
              <a:rPr lang="hu-HU" dirty="0" smtClean="0"/>
              <a:t>Az imént csak a legalapvetőbb szabályokról</a:t>
            </a:r>
            <a:r>
              <a:rPr lang="hu-HU" baseline="0" dirty="0" smtClean="0"/>
              <a:t> beszéltem, de sok </a:t>
            </a:r>
            <a:r>
              <a:rPr lang="hu-HU" baseline="0" dirty="0" err="1" smtClean="0"/>
              <a:t>sok</a:t>
            </a:r>
            <a:r>
              <a:rPr lang="hu-HU" baseline="0" dirty="0" smtClean="0"/>
              <a:t> részletet említ a kereskedelmi törvény.</a:t>
            </a:r>
          </a:p>
          <a:p>
            <a:r>
              <a:rPr lang="hu-HU" baseline="0" dirty="0" smtClean="0"/>
              <a:t>Fel merül bennünk, hogy mi van akkor, ha ezeket nem tartják be?</a:t>
            </a:r>
          </a:p>
          <a:p>
            <a:r>
              <a:rPr lang="hu-HU" baseline="0" dirty="0" smtClean="0"/>
              <a:t>Honnan tudjuk, h a közterületen árusítók, bejelentették tevékenységüket?</a:t>
            </a:r>
          </a:p>
          <a:p>
            <a:endParaRPr lang="hu-HU" baseline="0" dirty="0" smtClean="0"/>
          </a:p>
          <a:p>
            <a:r>
              <a:rPr lang="hu-HU" baseline="0" dirty="0" smtClean="0"/>
              <a:t>Attól függően, hogy ez </a:t>
            </a:r>
            <a:r>
              <a:rPr lang="hu-HU" b="1" baseline="0" dirty="0" smtClean="0"/>
              <a:t>fogyasztóvédelmi</a:t>
            </a:r>
            <a:r>
              <a:rPr lang="hu-HU" baseline="0" dirty="0" smtClean="0"/>
              <a:t>, </a:t>
            </a:r>
            <a:r>
              <a:rPr lang="hu-HU" b="1" baseline="0" dirty="0" smtClean="0"/>
              <a:t>tevékenységet</a:t>
            </a:r>
            <a:r>
              <a:rPr lang="hu-HU" baseline="0" dirty="0" smtClean="0"/>
              <a:t> érintő, vagy </a:t>
            </a:r>
            <a:r>
              <a:rPr lang="hu-HU" b="1" baseline="0" dirty="0" smtClean="0"/>
              <a:t>gazdasági verseny</a:t>
            </a:r>
            <a:r>
              <a:rPr lang="hu-HU" baseline="0" dirty="0" smtClean="0"/>
              <a:t>t érintő szabálysértés, eljáró hatóság:</a:t>
            </a:r>
          </a:p>
          <a:p>
            <a:r>
              <a:rPr lang="hu-HU" baseline="0" dirty="0" smtClean="0"/>
              <a:t> - </a:t>
            </a:r>
            <a:r>
              <a:rPr lang="hu-HU" sz="1300" dirty="0" smtClean="0"/>
              <a:t>fogyasztóvédelmi hatóság</a:t>
            </a:r>
            <a:endParaRPr lang="hu-HU" baseline="0" dirty="0" smtClean="0"/>
          </a:p>
          <a:p>
            <a:r>
              <a:rPr lang="hu-HU" baseline="0" dirty="0" smtClean="0"/>
              <a:t> - </a:t>
            </a:r>
            <a:r>
              <a:rPr lang="hu-HU" sz="1300" dirty="0" smtClean="0"/>
              <a:t>Gazdasági Versenyhivatal </a:t>
            </a:r>
            <a:endParaRPr lang="hu-HU" baseline="0" dirty="0" smtClean="0"/>
          </a:p>
          <a:p>
            <a:r>
              <a:rPr lang="hu-HU" baseline="0" dirty="0" smtClean="0"/>
              <a:t> - </a:t>
            </a:r>
            <a:r>
              <a:rPr lang="hu-HU" sz="1300" dirty="0" smtClean="0"/>
              <a:t>kereskedelmi hatóság</a:t>
            </a:r>
          </a:p>
          <a:p>
            <a:endParaRPr lang="hu-HU" sz="1300" dirty="0" smtClean="0"/>
          </a:p>
          <a:p>
            <a:r>
              <a:rPr lang="hu-HU" sz="1300" dirty="0" smtClean="0"/>
              <a:t>Tovább nem részletezném…</a:t>
            </a:r>
          </a:p>
          <a:p>
            <a:endParaRPr lang="hu-HU" sz="1300" dirty="0" smtClean="0"/>
          </a:p>
          <a:p>
            <a:r>
              <a:rPr lang="hu-HU" sz="1300" b="1" i="1" u="sng" dirty="0" smtClean="0"/>
              <a:t>5. melléklet a 210/2009. (IX. 29.) Korm. Rendelethez</a:t>
            </a:r>
          </a:p>
          <a:p>
            <a:endParaRPr lang="hu-HU" sz="1300" dirty="0" smtClean="0"/>
          </a:p>
          <a:p>
            <a:r>
              <a:rPr lang="hu-HU" sz="1300" b="1" i="1" dirty="0" smtClean="0"/>
              <a:t>Közterületi értékesítés keretében forgalmazható termékek</a:t>
            </a:r>
            <a:endParaRPr lang="hu-HU" sz="1300" dirty="0" smtClean="0"/>
          </a:p>
          <a:p>
            <a:r>
              <a:rPr lang="hu-HU" sz="1300" dirty="0" smtClean="0"/>
              <a:t>1. napilap és hetilap, folyóirat, könyv;</a:t>
            </a:r>
          </a:p>
          <a:p>
            <a:r>
              <a:rPr lang="hu-HU" sz="1300" dirty="0" smtClean="0"/>
              <a:t>2. levelezőlap;</a:t>
            </a:r>
          </a:p>
          <a:p>
            <a:r>
              <a:rPr lang="hu-HU" sz="1300" dirty="0" smtClean="0"/>
              <a:t>3. virág;</a:t>
            </a:r>
          </a:p>
          <a:p>
            <a:r>
              <a:rPr lang="hu-HU" sz="1300" dirty="0" smtClean="0"/>
              <a:t>4. léggömb;</a:t>
            </a:r>
          </a:p>
          <a:p>
            <a:r>
              <a:rPr lang="hu-HU" sz="1300" dirty="0" smtClean="0"/>
              <a:t>5. zöldség, gyümölcs;</a:t>
            </a:r>
          </a:p>
          <a:p>
            <a:r>
              <a:rPr lang="hu-HU" sz="1300" dirty="0" smtClean="0"/>
              <a:t>6. pattogatott kukorica;</a:t>
            </a:r>
          </a:p>
          <a:p>
            <a:r>
              <a:rPr lang="hu-HU" sz="1300" dirty="0" smtClean="0"/>
              <a:t>7. főtt kukorica;</a:t>
            </a:r>
          </a:p>
          <a:p>
            <a:r>
              <a:rPr lang="hu-HU" sz="1300" dirty="0" smtClean="0"/>
              <a:t>8. sült gesztenye;</a:t>
            </a:r>
          </a:p>
          <a:p>
            <a:r>
              <a:rPr lang="hu-HU" sz="1300" dirty="0" smtClean="0"/>
              <a:t>9. pirított tökmag, napraforgómag, földimogyoró, egyéb magvak;</a:t>
            </a:r>
          </a:p>
          <a:p>
            <a:r>
              <a:rPr lang="hu-HU" sz="1300" dirty="0" smtClean="0"/>
              <a:t>10. vattacukor, cukorka;</a:t>
            </a:r>
          </a:p>
          <a:p>
            <a:r>
              <a:rPr lang="hu-HU" sz="1300" dirty="0" smtClean="0"/>
              <a:t>11. fagylalt, jégkrém;</a:t>
            </a:r>
          </a:p>
          <a:p>
            <a:r>
              <a:rPr lang="hu-HU" sz="1300" dirty="0" smtClean="0"/>
              <a:t>12. ásványvíz, üdítőital, kávéital, nyers tej;</a:t>
            </a:r>
          </a:p>
          <a:p>
            <a:r>
              <a:rPr lang="hu-HU" sz="1300" dirty="0" smtClean="0"/>
              <a:t>13.</a:t>
            </a:r>
            <a:r>
              <a:rPr lang="hu-HU" sz="1300" baseline="30000" dirty="0" smtClean="0">
                <a:hlinkClick r:id="rId3"/>
              </a:rPr>
              <a:t>65</a:t>
            </a:r>
            <a:r>
              <a:rPr lang="hu-HU" sz="1300" dirty="0" smtClean="0"/>
              <a:t> büfétermék;</a:t>
            </a:r>
          </a:p>
          <a:p>
            <a:r>
              <a:rPr lang="hu-HU" sz="1300" dirty="0" smtClean="0"/>
              <a:t>14. sütőipari termékek;</a:t>
            </a:r>
          </a:p>
          <a:p>
            <a:r>
              <a:rPr lang="hu-HU" sz="1300" dirty="0" smtClean="0"/>
              <a:t>15. előrecsomagolt sütemények, édességek.</a:t>
            </a:r>
          </a:p>
          <a:p>
            <a:endParaRPr lang="hu-HU" sz="1300" dirty="0" smtClean="0"/>
          </a:p>
          <a:p>
            <a:r>
              <a:rPr lang="hu-HU" b="1" dirty="0" smtClean="0"/>
              <a:t>12. § </a:t>
            </a:r>
            <a:r>
              <a:rPr lang="hu-HU" dirty="0" smtClean="0"/>
              <a:t>(1) Közterületi értékesítés keretében - a (2) bekezdésben meghatározott eltéréssel - az 5. mellékletben meghatározott termékek forgalmazhatóak.</a:t>
            </a:r>
          </a:p>
          <a:p>
            <a:r>
              <a:rPr lang="hu-HU" dirty="0" smtClean="0"/>
              <a:t>(2)</a:t>
            </a:r>
            <a:r>
              <a:rPr lang="hu-HU" baseline="30000" dirty="0" smtClean="0">
                <a:hlinkClick r:id="rId3"/>
              </a:rPr>
              <a:t>35</a:t>
            </a:r>
            <a:r>
              <a:rPr lang="hu-HU" dirty="0" smtClean="0"/>
              <a:t> Közterületi értékesítés keretében a húsvéti, adventi, karácsonyi és szilveszteri ünnepeken, valamint évente egy alkalommal, kizárólag az adott ünnepen és az azt megelőző 20 napban az 5. mellékletben meghatározott termékeken túl az adott ünneppel, illetve az adott alkalomhoz kapcsolódó helyi hagyománnyal összefüggő termékek, továbbá nemesfémből készült ékszerek, díszműáruk és egyéb tárgyak forgalmazhatók.</a:t>
            </a:r>
          </a:p>
          <a:p>
            <a:r>
              <a:rPr lang="hu-HU" dirty="0" smtClean="0"/>
              <a:t>(3) Közterületi értékesítést a kereskedő a termékre vonatkozó külön jogszabályok alapján szükséges hatósági engedélyek birtokában, továbbá a nevének és székhelyének feltüntetésével folytathat.</a:t>
            </a:r>
          </a:p>
          <a:p>
            <a:endParaRPr lang="hu-HU" sz="1300" dirty="0" smtClean="0"/>
          </a:p>
          <a:p>
            <a:endParaRPr lang="hu-HU" dirty="0"/>
          </a:p>
        </p:txBody>
      </p:sp>
      <p:sp>
        <p:nvSpPr>
          <p:cNvPr id="4" name="Dia számának helye 3"/>
          <p:cNvSpPr>
            <a:spLocks noGrp="1"/>
          </p:cNvSpPr>
          <p:nvPr>
            <p:ph type="sldNum" sz="quarter" idx="10"/>
          </p:nvPr>
        </p:nvSpPr>
        <p:spPr/>
        <p:txBody>
          <a:bodyPr/>
          <a:lstStyle/>
          <a:p>
            <a:fld id="{7F460844-A180-4111-9287-6136B4E4507C}" type="slidenum">
              <a:rPr lang="hu-HU" smtClean="0"/>
              <a:pPr/>
              <a:t>11</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8" name="Cím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u-HU" smtClean="0"/>
              <a:t>Mintacím szerkesztése</a:t>
            </a:r>
            <a:endParaRPr kumimoji="0" lang="en-US"/>
          </a:p>
        </p:txBody>
      </p:sp>
      <p:sp>
        <p:nvSpPr>
          <p:cNvPr id="9" name="Alcím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Dátum helye 27"/>
          <p:cNvSpPr>
            <a:spLocks noGrp="1"/>
          </p:cNvSpPr>
          <p:nvPr>
            <p:ph type="dt" sz="half" idx="10"/>
          </p:nvPr>
        </p:nvSpPr>
        <p:spPr>
          <a:xfrm>
            <a:off x="6400800" y="6355080"/>
            <a:ext cx="2286000" cy="365760"/>
          </a:xfrm>
        </p:spPr>
        <p:txBody>
          <a:bodyPr/>
          <a:lstStyle>
            <a:lvl1pPr>
              <a:defRPr sz="1400"/>
            </a:lvl1pPr>
          </a:lstStyle>
          <a:p>
            <a:fld id="{08DCDE75-89FD-47D4-96B5-7D53BD2E92D4}" type="datetimeFigureOut">
              <a:rPr lang="hu-HU" smtClean="0"/>
              <a:pPr/>
              <a:t>2016.04.23.</a:t>
            </a:fld>
            <a:endParaRPr lang="hu-HU"/>
          </a:p>
        </p:txBody>
      </p:sp>
      <p:sp>
        <p:nvSpPr>
          <p:cNvPr id="17" name="Élőláb helye 16"/>
          <p:cNvSpPr>
            <a:spLocks noGrp="1"/>
          </p:cNvSpPr>
          <p:nvPr>
            <p:ph type="ftr" sz="quarter" idx="11"/>
          </p:nvPr>
        </p:nvSpPr>
        <p:spPr>
          <a:xfrm>
            <a:off x="2898648" y="6355080"/>
            <a:ext cx="3474720" cy="365760"/>
          </a:xfrm>
        </p:spPr>
        <p:txBody>
          <a:bodyPr/>
          <a:lstStyle/>
          <a:p>
            <a:endParaRPr lang="hu-HU"/>
          </a:p>
        </p:txBody>
      </p:sp>
      <p:sp>
        <p:nvSpPr>
          <p:cNvPr id="29" name="Dia számának helye 28"/>
          <p:cNvSpPr>
            <a:spLocks noGrp="1"/>
          </p:cNvSpPr>
          <p:nvPr>
            <p:ph type="sldNum" sz="quarter" idx="12"/>
          </p:nvPr>
        </p:nvSpPr>
        <p:spPr>
          <a:xfrm>
            <a:off x="1216152" y="6355080"/>
            <a:ext cx="1219200" cy="365760"/>
          </a:xfrm>
        </p:spPr>
        <p:txBody>
          <a:bodyPr/>
          <a:lstStyle/>
          <a:p>
            <a:fld id="{7D901B6B-DBA4-45B4-AC3D-5BEE23A6DF66}" type="slidenum">
              <a:rPr lang="hu-HU" smtClean="0"/>
              <a:pPr/>
              <a:t>‹#›</a:t>
            </a:fld>
            <a:endParaRPr lang="hu-HU"/>
          </a:p>
        </p:txBody>
      </p:sp>
      <p:sp>
        <p:nvSpPr>
          <p:cNvPr id="21" name="Téglalap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Téglalap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églalap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Téglalap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
        <p:nvSpPr>
          <p:cNvPr id="7" name="Egyenes összekötő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Háromszög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gyenes összekötő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4" name="Dátum helye 3"/>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D901B6B-DBA4-45B4-AC3D-5BEE23A6DF66}" type="slidenum">
              <a:rPr lang="hu-HU" smtClean="0"/>
              <a:pPr/>
              <a:t>‹#›</a:t>
            </a:fld>
            <a:endParaRPr lang="hu-HU"/>
          </a:p>
        </p:txBody>
      </p:sp>
      <p:sp>
        <p:nvSpPr>
          <p:cNvPr id="8" name="Tartalom helye 7"/>
          <p:cNvSpPr>
            <a:spLocks noGrp="1"/>
          </p:cNvSpPr>
          <p:nvPr>
            <p:ph sz="quarter" idx="1"/>
          </p:nvPr>
        </p:nvSpPr>
        <p:spPr>
          <a:xfrm>
            <a:off x="457200" y="1219200"/>
            <a:ext cx="8229600" cy="493776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u-HU" smtClean="0"/>
              <a:t>Mintacím szerkesztése</a:t>
            </a:r>
            <a:endParaRPr kumimoji="0" lang="en-US"/>
          </a:p>
        </p:txBody>
      </p:sp>
      <p:sp>
        <p:nvSpPr>
          <p:cNvPr id="3" name="Szöveg hely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a:xfrm>
            <a:off x="6400800" y="6355080"/>
            <a:ext cx="2286000" cy="365760"/>
          </a:xfrm>
        </p:spPr>
        <p:txBody>
          <a:bodyPr/>
          <a:lstStyle/>
          <a:p>
            <a:fld id="{08DCDE75-89FD-47D4-96B5-7D53BD2E92D4}" type="datetimeFigureOut">
              <a:rPr lang="hu-HU" smtClean="0"/>
              <a:pPr/>
              <a:t>2016.04.23.</a:t>
            </a:fld>
            <a:endParaRPr lang="hu-HU"/>
          </a:p>
        </p:txBody>
      </p:sp>
      <p:sp>
        <p:nvSpPr>
          <p:cNvPr id="5" name="Élőláb helye 4"/>
          <p:cNvSpPr>
            <a:spLocks noGrp="1"/>
          </p:cNvSpPr>
          <p:nvPr>
            <p:ph type="ftr" sz="quarter" idx="11"/>
          </p:nvPr>
        </p:nvSpPr>
        <p:spPr>
          <a:xfrm>
            <a:off x="2898648" y="6355080"/>
            <a:ext cx="3474720" cy="365760"/>
          </a:xfrm>
        </p:spPr>
        <p:txBody>
          <a:bodyPr/>
          <a:lstStyle/>
          <a:p>
            <a:endParaRPr lang="hu-HU"/>
          </a:p>
        </p:txBody>
      </p:sp>
      <p:sp>
        <p:nvSpPr>
          <p:cNvPr id="6" name="Dia számának helye 5"/>
          <p:cNvSpPr>
            <a:spLocks noGrp="1"/>
          </p:cNvSpPr>
          <p:nvPr>
            <p:ph type="sldNum" sz="quarter" idx="12"/>
          </p:nvPr>
        </p:nvSpPr>
        <p:spPr>
          <a:xfrm>
            <a:off x="1069848" y="6355080"/>
            <a:ext cx="1520952" cy="365760"/>
          </a:xfrm>
        </p:spPr>
        <p:txBody>
          <a:bodyPr/>
          <a:lstStyle/>
          <a:p>
            <a:fld id="{7D901B6B-DBA4-45B4-AC3D-5BEE23A6DF66}" type="slidenum">
              <a:rPr lang="hu-HU" smtClean="0"/>
              <a:pPr/>
              <a:t>‹#›</a:t>
            </a:fld>
            <a:endParaRPr lang="hu-HU"/>
          </a:p>
        </p:txBody>
      </p:sp>
      <p:sp>
        <p:nvSpPr>
          <p:cNvPr id="7" name="Téglalap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églalap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lstStyle/>
          <a:p>
            <a:r>
              <a:rPr kumimoji="0" lang="hu-HU" smtClean="0"/>
              <a:t>Mintacím szerkesztése</a:t>
            </a:r>
            <a:endParaRPr kumimoji="0" lang="en-US"/>
          </a:p>
        </p:txBody>
      </p:sp>
      <p:sp>
        <p:nvSpPr>
          <p:cNvPr id="5" name="Dátum helye 4"/>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
        <p:nvSpPr>
          <p:cNvPr id="9" name="Tartalom helye 8"/>
          <p:cNvSpPr>
            <a:spLocks noGrp="1"/>
          </p:cNvSpPr>
          <p:nvPr>
            <p:ph sz="quarter" idx="1"/>
          </p:nvPr>
        </p:nvSpPr>
        <p:spPr>
          <a:xfrm>
            <a:off x="457200" y="1219200"/>
            <a:ext cx="4041648" cy="493776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1" name="Tartalom helye 10"/>
          <p:cNvSpPr>
            <a:spLocks noGrp="1"/>
          </p:cNvSpPr>
          <p:nvPr>
            <p:ph sz="quarter" idx="2"/>
          </p:nvPr>
        </p:nvSpPr>
        <p:spPr>
          <a:xfrm>
            <a:off x="4632198" y="1216152"/>
            <a:ext cx="4041648" cy="493776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7" name="Dátum helye 6"/>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D901B6B-DBA4-45B4-AC3D-5BEE23A6DF66}" type="slidenum">
              <a:rPr lang="hu-HU" smtClean="0"/>
              <a:pPr/>
              <a:t>‹#›</a:t>
            </a:fld>
            <a:endParaRPr lang="hu-HU"/>
          </a:p>
        </p:txBody>
      </p:sp>
      <p:sp>
        <p:nvSpPr>
          <p:cNvPr id="11" name="Tartalom helye 10"/>
          <p:cNvSpPr>
            <a:spLocks noGrp="1"/>
          </p:cNvSpPr>
          <p:nvPr>
            <p:ph sz="quarter" idx="2"/>
          </p:nvPr>
        </p:nvSpPr>
        <p:spPr>
          <a:xfrm>
            <a:off x="457200" y="2133600"/>
            <a:ext cx="4038600" cy="40386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quarter" idx="4"/>
          </p:nvPr>
        </p:nvSpPr>
        <p:spPr>
          <a:xfrm>
            <a:off x="4648200" y="2133600"/>
            <a:ext cx="4038600" cy="40386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28600"/>
            <a:ext cx="8229600" cy="914400"/>
          </a:xfrm>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D901B6B-DBA4-45B4-AC3D-5BEE23A6DF66}" type="slidenum">
              <a:rPr lang="hu-HU" smtClean="0"/>
              <a:pPr/>
              <a:t>‹#›</a:t>
            </a:fld>
            <a:endParaRPr lang="hu-HU"/>
          </a:p>
        </p:txBody>
      </p:sp>
      <p:sp>
        <p:nvSpPr>
          <p:cNvPr id="6" name="Háromszög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D901B6B-DBA4-45B4-AC3D-5BEE23A6DF66}" type="slidenum">
              <a:rPr lang="hu-HU" smtClean="0"/>
              <a:pPr/>
              <a:t>‹#›</a:t>
            </a:fld>
            <a:endParaRPr lang="hu-HU"/>
          </a:p>
        </p:txBody>
      </p:sp>
      <p:sp>
        <p:nvSpPr>
          <p:cNvPr id="5" name="Egyenes összekötő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Háromszög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
        <p:nvSpPr>
          <p:cNvPr id="8" name="Egyenes összekötő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Egyenes összekötő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Háromszög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artalom helye 11"/>
          <p:cNvSpPr>
            <a:spLocks noGrp="1"/>
          </p:cNvSpPr>
          <p:nvPr>
            <p:ph sz="quarter" idx="1"/>
          </p:nvPr>
        </p:nvSpPr>
        <p:spPr>
          <a:xfrm>
            <a:off x="304800" y="304800"/>
            <a:ext cx="5715000" cy="5715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u-HU" smtClean="0"/>
              <a:t>Mintacím szerkesztése</a:t>
            </a:r>
            <a:endParaRPr kumimoji="0" lang="en-US"/>
          </a:p>
        </p:txBody>
      </p:sp>
      <p:sp>
        <p:nvSpPr>
          <p:cNvPr id="3" name="Kép hely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08DCDE75-89FD-47D4-96B5-7D53BD2E92D4}" type="datetimeFigureOut">
              <a:rPr lang="hu-HU" smtClean="0"/>
              <a:pPr/>
              <a:t>2016.04.23.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D901B6B-DBA4-45B4-AC3D-5BEE23A6DF66}" type="slidenum">
              <a:rPr lang="hu-HU" smtClean="0"/>
              <a:pPr/>
              <a:t>‹#›</a:t>
            </a:fld>
            <a:endParaRPr lang="hu-HU"/>
          </a:p>
        </p:txBody>
      </p:sp>
      <p:sp>
        <p:nvSpPr>
          <p:cNvPr id="8" name="Egyenes összekötő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Háromszög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Téglalap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Cím helye 21"/>
          <p:cNvSpPr>
            <a:spLocks noGrp="1"/>
          </p:cNvSpPr>
          <p:nvPr>
            <p:ph type="title"/>
          </p:nvPr>
        </p:nvSpPr>
        <p:spPr>
          <a:xfrm>
            <a:off x="457200" y="152400"/>
            <a:ext cx="8229600" cy="990600"/>
          </a:xfrm>
          <a:prstGeom prst="rect">
            <a:avLst/>
          </a:prstGeom>
        </p:spPr>
        <p:txBody>
          <a:bodyPr vert="horz" anchor="b" anchorCtr="0">
            <a:normAutofit/>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8DCDE75-89FD-47D4-96B5-7D53BD2E92D4}" type="datetimeFigureOut">
              <a:rPr lang="hu-HU" smtClean="0"/>
              <a:pPr/>
              <a:t>2016.04.23.</a:t>
            </a:fld>
            <a:endParaRPr lang="hu-HU"/>
          </a:p>
        </p:txBody>
      </p:sp>
      <p:sp>
        <p:nvSpPr>
          <p:cNvPr id="3" name="Élőláb hely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u-HU"/>
          </a:p>
        </p:txBody>
      </p:sp>
      <p:sp>
        <p:nvSpPr>
          <p:cNvPr id="23" name="Dia számának hely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D901B6B-DBA4-45B4-AC3D-5BEE23A6DF66}" type="slidenum">
              <a:rPr lang="hu-HU" smtClean="0"/>
              <a:pPr/>
              <a:t>‹#›</a:t>
            </a:fld>
            <a:endParaRPr lang="hu-HU"/>
          </a:p>
        </p:txBody>
      </p:sp>
      <p:sp>
        <p:nvSpPr>
          <p:cNvPr id="28" name="Egyenes összekötő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Egyenes összekötő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Háromszög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1268760"/>
            <a:ext cx="7772400" cy="2808312"/>
          </a:xfrm>
        </p:spPr>
        <p:txBody>
          <a:bodyPr>
            <a:normAutofit/>
          </a:bodyPr>
          <a:lstStyle/>
          <a:p>
            <a:r>
              <a:rPr lang="hu-HU" dirty="0" smtClean="0"/>
              <a:t>Az üzlethelyiségen kívül kötött szerződések szabályozása</a:t>
            </a:r>
            <a:br>
              <a:rPr lang="hu-HU" dirty="0" smtClean="0"/>
            </a:br>
            <a:r>
              <a:rPr lang="hu-HU" dirty="0" smtClean="0"/>
              <a:t>Magyarországon és az EU-ban</a:t>
            </a:r>
            <a:endParaRPr lang="hu-HU" dirty="0"/>
          </a:p>
        </p:txBody>
      </p:sp>
      <p:sp>
        <p:nvSpPr>
          <p:cNvPr id="3" name="Alcím 2"/>
          <p:cNvSpPr>
            <a:spLocks noGrp="1"/>
          </p:cNvSpPr>
          <p:nvPr>
            <p:ph type="subTitle" idx="1"/>
          </p:nvPr>
        </p:nvSpPr>
        <p:spPr/>
        <p:txBody>
          <a:bodyPr/>
          <a:lstStyle/>
          <a:p>
            <a:r>
              <a:rPr lang="hu-HU" dirty="0" smtClean="0"/>
              <a:t>2016.04.18.</a:t>
            </a:r>
            <a:endParaRPr lang="hu-HU" dirty="0"/>
          </a:p>
        </p:txBody>
      </p:sp>
      <p:sp>
        <p:nvSpPr>
          <p:cNvPr id="4" name="Alcím 2"/>
          <p:cNvSpPr txBox="1">
            <a:spLocks/>
          </p:cNvSpPr>
          <p:nvPr/>
        </p:nvSpPr>
        <p:spPr>
          <a:xfrm>
            <a:off x="1219200" y="3645024"/>
            <a:ext cx="6858000" cy="1296144"/>
          </a:xfrm>
          <a:prstGeom prst="rect">
            <a:avLst/>
          </a:prstGeom>
        </p:spPr>
        <p:txBody>
          <a:bodyPr vert="horz">
            <a:normAutofit/>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hu-HU" sz="2800" b="0" i="0" u="none" strike="noStrike" kern="1200" cap="none" spc="0" normalizeH="0" baseline="0" noProof="0" smtClean="0">
                <a:ln>
                  <a:noFill/>
                </a:ln>
                <a:solidFill>
                  <a:schemeClr val="tx2"/>
                </a:solidFill>
                <a:effectLst/>
                <a:uLnTx/>
                <a:uFillTx/>
                <a:latin typeface="+mj-lt"/>
                <a:ea typeface="+mj-ea"/>
                <a:cs typeface="+mj-cs"/>
              </a:rPr>
              <a:t>Osgyáni Anikó</a:t>
            </a:r>
            <a:endParaRPr kumimoji="0" lang="hu-HU"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elhasznalo\Desktop\OTDK\képek\a).jpg"/>
          <p:cNvPicPr>
            <a:picLocks noGrp="1" noChangeAspect="1" noChangeArrowheads="1"/>
          </p:cNvPicPr>
          <p:nvPr>
            <p:ph sz="quarter" idx="1"/>
          </p:nvPr>
        </p:nvPicPr>
        <p:blipFill>
          <a:blip r:embed="rId3" cstate="print">
            <a:lum bright="-5000"/>
          </a:blip>
          <a:srcRect/>
          <a:stretch>
            <a:fillRect/>
          </a:stretch>
        </p:blipFill>
        <p:spPr bwMode="auto">
          <a:xfrm>
            <a:off x="251521" y="260648"/>
            <a:ext cx="2952328" cy="1969756"/>
          </a:xfrm>
          <a:prstGeom prst="rect">
            <a:avLst/>
          </a:prstGeom>
          <a:noFill/>
          <a:effectLst>
            <a:outerShdw blurRad="50800" dist="50800" dir="5400000" algn="ctr" rotWithShape="0">
              <a:schemeClr val="bg1">
                <a:alpha val="77000"/>
              </a:schemeClr>
            </a:outerShdw>
          </a:effectLst>
        </p:spPr>
      </p:pic>
      <p:pic>
        <p:nvPicPr>
          <p:cNvPr id="5" name="Picture 4"/>
          <p:cNvPicPr>
            <a:picLocks noChangeAspect="1" noChangeArrowheads="1"/>
          </p:cNvPicPr>
          <p:nvPr/>
        </p:nvPicPr>
        <p:blipFill>
          <a:blip r:embed="rId4" cstate="print"/>
          <a:srcRect/>
          <a:stretch>
            <a:fillRect/>
          </a:stretch>
        </p:blipFill>
        <p:spPr bwMode="auto">
          <a:xfrm>
            <a:off x="3275856" y="260648"/>
            <a:ext cx="3600400" cy="1978897"/>
          </a:xfrm>
          <a:prstGeom prst="rect">
            <a:avLst/>
          </a:prstGeom>
          <a:noFill/>
          <a:ln w="9525">
            <a:noFill/>
            <a:miter lim="800000"/>
            <a:headEnd/>
            <a:tailEnd/>
          </a:ln>
        </p:spPr>
      </p:pic>
      <p:pic>
        <p:nvPicPr>
          <p:cNvPr id="6" name="Picture 5" descr="C:\Users\Felhasznalo\Desktop\OTDK\képek\c).jpg"/>
          <p:cNvPicPr>
            <a:picLocks noChangeAspect="1" noChangeArrowheads="1"/>
          </p:cNvPicPr>
          <p:nvPr/>
        </p:nvPicPr>
        <p:blipFill>
          <a:blip r:embed="rId5" cstate="print"/>
          <a:srcRect/>
          <a:stretch>
            <a:fillRect/>
          </a:stretch>
        </p:blipFill>
        <p:spPr bwMode="auto">
          <a:xfrm>
            <a:off x="6948264" y="260648"/>
            <a:ext cx="2016224" cy="2688298"/>
          </a:xfrm>
          <a:prstGeom prst="rect">
            <a:avLst/>
          </a:prstGeom>
          <a:noFill/>
        </p:spPr>
      </p:pic>
      <p:pic>
        <p:nvPicPr>
          <p:cNvPr id="2050" name="Picture 2" descr="C:\Users\Felhasznalo\Desktop\OTDK\képek\d).jpg"/>
          <p:cNvPicPr>
            <a:picLocks noChangeAspect="1" noChangeArrowheads="1"/>
          </p:cNvPicPr>
          <p:nvPr/>
        </p:nvPicPr>
        <p:blipFill>
          <a:blip r:embed="rId6" cstate="print"/>
          <a:srcRect/>
          <a:stretch>
            <a:fillRect/>
          </a:stretch>
        </p:blipFill>
        <p:spPr bwMode="auto">
          <a:xfrm>
            <a:off x="251520" y="2276872"/>
            <a:ext cx="2952328" cy="1960531"/>
          </a:xfrm>
          <a:prstGeom prst="rect">
            <a:avLst/>
          </a:prstGeom>
          <a:noFill/>
        </p:spPr>
      </p:pic>
      <p:pic>
        <p:nvPicPr>
          <p:cNvPr id="2051" name="Picture 3" descr="C:\Users\Felhasznalo\Desktop\OTDK\képek\e).jpg"/>
          <p:cNvPicPr>
            <a:picLocks noChangeAspect="1" noChangeArrowheads="1"/>
          </p:cNvPicPr>
          <p:nvPr/>
        </p:nvPicPr>
        <p:blipFill>
          <a:blip r:embed="rId7" cstate="print"/>
          <a:srcRect/>
          <a:stretch>
            <a:fillRect/>
          </a:stretch>
        </p:blipFill>
        <p:spPr bwMode="auto">
          <a:xfrm>
            <a:off x="3275856" y="2276872"/>
            <a:ext cx="3600400" cy="2610290"/>
          </a:xfrm>
          <a:prstGeom prst="rect">
            <a:avLst/>
          </a:prstGeom>
          <a:noFill/>
        </p:spPr>
      </p:pic>
      <p:pic>
        <p:nvPicPr>
          <p:cNvPr id="2052" name="Picture 4" descr="C:\Users\Felhasznalo\Desktop\OTDK\képek\f).jpg"/>
          <p:cNvPicPr>
            <a:picLocks noChangeAspect="1" noChangeArrowheads="1"/>
          </p:cNvPicPr>
          <p:nvPr/>
        </p:nvPicPr>
        <p:blipFill>
          <a:blip r:embed="rId8" cstate="print"/>
          <a:srcRect/>
          <a:stretch>
            <a:fillRect/>
          </a:stretch>
        </p:blipFill>
        <p:spPr bwMode="auto">
          <a:xfrm>
            <a:off x="6948264" y="2996952"/>
            <a:ext cx="2043686" cy="1152128"/>
          </a:xfrm>
          <a:prstGeom prst="rect">
            <a:avLst/>
          </a:prstGeom>
          <a:noFill/>
        </p:spPr>
      </p:pic>
      <p:pic>
        <p:nvPicPr>
          <p:cNvPr id="2053" name="Picture 5" descr="C:\Users\Felhasznalo\Desktop\OTDK\képek\g).jpg"/>
          <p:cNvPicPr>
            <a:picLocks noChangeAspect="1" noChangeArrowheads="1"/>
          </p:cNvPicPr>
          <p:nvPr/>
        </p:nvPicPr>
        <p:blipFill>
          <a:blip r:embed="rId9" cstate="print"/>
          <a:srcRect/>
          <a:stretch>
            <a:fillRect/>
          </a:stretch>
        </p:blipFill>
        <p:spPr bwMode="auto">
          <a:xfrm>
            <a:off x="251520" y="4293096"/>
            <a:ext cx="2952327" cy="2304256"/>
          </a:xfrm>
          <a:prstGeom prst="rect">
            <a:avLst/>
          </a:prstGeom>
          <a:noFill/>
        </p:spPr>
      </p:pic>
      <p:pic>
        <p:nvPicPr>
          <p:cNvPr id="2054" name="Picture 6" descr="C:\Users\Felhasznalo\Desktop\OTDK\képek\h).jpg"/>
          <p:cNvPicPr>
            <a:picLocks noChangeAspect="1" noChangeArrowheads="1"/>
          </p:cNvPicPr>
          <p:nvPr/>
        </p:nvPicPr>
        <p:blipFill>
          <a:blip r:embed="rId10" cstate="print"/>
          <a:srcRect/>
          <a:stretch>
            <a:fillRect/>
          </a:stretch>
        </p:blipFill>
        <p:spPr bwMode="auto">
          <a:xfrm>
            <a:off x="3275856" y="4941168"/>
            <a:ext cx="3600400" cy="1656184"/>
          </a:xfrm>
          <a:prstGeom prst="rect">
            <a:avLst/>
          </a:prstGeom>
          <a:noFill/>
        </p:spPr>
      </p:pic>
      <p:pic>
        <p:nvPicPr>
          <p:cNvPr id="2056" name="Picture 8" descr="C:\Users\Felhasznalo\Desktop\OTDK\képek\i).jpg"/>
          <p:cNvPicPr>
            <a:picLocks noChangeAspect="1" noChangeArrowheads="1"/>
          </p:cNvPicPr>
          <p:nvPr/>
        </p:nvPicPr>
        <p:blipFill>
          <a:blip r:embed="rId11" cstate="print"/>
          <a:srcRect/>
          <a:stretch>
            <a:fillRect/>
          </a:stretch>
        </p:blipFill>
        <p:spPr bwMode="auto">
          <a:xfrm>
            <a:off x="6948264" y="4221089"/>
            <a:ext cx="2016224" cy="2376264"/>
          </a:xfrm>
          <a:prstGeom prst="rect">
            <a:avLst/>
          </a:prstGeom>
          <a:noFill/>
        </p:spPr>
      </p:pic>
      <p:sp>
        <p:nvSpPr>
          <p:cNvPr id="12" name="Téglalap 11"/>
          <p:cNvSpPr/>
          <p:nvPr/>
        </p:nvSpPr>
        <p:spPr>
          <a:xfrm>
            <a:off x="251520" y="260648"/>
            <a:ext cx="3024336" cy="64087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p:cNvSpPr/>
          <p:nvPr/>
        </p:nvSpPr>
        <p:spPr>
          <a:xfrm>
            <a:off x="6948264" y="260648"/>
            <a:ext cx="2195736" cy="64087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3275856" y="188640"/>
            <a:ext cx="3672408" cy="208823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p:cNvSpPr/>
          <p:nvPr/>
        </p:nvSpPr>
        <p:spPr>
          <a:xfrm>
            <a:off x="3203848" y="4941168"/>
            <a:ext cx="3672408" cy="16561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doboz 16"/>
          <p:cNvSpPr txBox="1"/>
          <p:nvPr/>
        </p:nvSpPr>
        <p:spPr>
          <a:xfrm>
            <a:off x="251520" y="620688"/>
            <a:ext cx="8640960" cy="1569660"/>
          </a:xfrm>
          <a:prstGeom prst="rect">
            <a:avLst/>
          </a:prstGeom>
          <a:noFill/>
        </p:spPr>
        <p:txBody>
          <a:bodyPr wrap="square" rtlCol="0">
            <a:spAutoFit/>
          </a:bodyPr>
          <a:lstStyle/>
          <a:p>
            <a:pPr algn="ctr"/>
            <a:r>
              <a:rPr lang="hu-HU" sz="3200" b="1" i="1" u="sng" dirty="0" smtClean="0"/>
              <a:t>közterületi értékesítés:</a:t>
            </a:r>
            <a:r>
              <a:rPr lang="hu-HU" sz="3200" b="1" i="1" dirty="0" smtClean="0"/>
              <a:t> a közterületen, illetve közforgalom számára nyitva álló helyen végzett kiskereskedelmi tevékenység;</a:t>
            </a:r>
            <a:endParaRPr lang="hu-HU" sz="3200" b="1" i="1"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459432"/>
            <a:ext cx="8820472" cy="1602432"/>
          </a:xfrm>
        </p:spPr>
        <p:txBody>
          <a:bodyPr>
            <a:noAutofit/>
          </a:bodyPr>
          <a:lstStyle/>
          <a:p>
            <a:r>
              <a:rPr lang="hu-HU" sz="2800" dirty="0" smtClean="0"/>
              <a:t>Mit és mikor lehet közterületen értékesíteni?</a:t>
            </a:r>
            <a:br>
              <a:rPr lang="hu-HU" sz="2800" dirty="0" smtClean="0"/>
            </a:br>
            <a:r>
              <a:rPr lang="hu-HU" sz="2800" dirty="0" smtClean="0"/>
              <a:t>210/2009. (IX. 29.) Korm. Rendelet</a:t>
            </a:r>
            <a:endParaRPr lang="hu-HU" sz="2800" dirty="0"/>
          </a:p>
        </p:txBody>
      </p:sp>
      <p:sp>
        <p:nvSpPr>
          <p:cNvPr id="3" name="Tartalom helye 2"/>
          <p:cNvSpPr>
            <a:spLocks noGrp="1"/>
          </p:cNvSpPr>
          <p:nvPr>
            <p:ph sz="quarter" idx="1"/>
          </p:nvPr>
        </p:nvSpPr>
        <p:spPr>
          <a:xfrm>
            <a:off x="251520" y="1556792"/>
            <a:ext cx="8892480" cy="5112568"/>
          </a:xfrm>
        </p:spPr>
        <p:txBody>
          <a:bodyPr numCol="2">
            <a:noAutofit/>
          </a:bodyPr>
          <a:lstStyle/>
          <a:p>
            <a:r>
              <a:rPr lang="hu-HU" sz="1800" dirty="0" smtClean="0"/>
              <a:t>napilap és hetilap, folyóirat, könyv;</a:t>
            </a:r>
          </a:p>
          <a:p>
            <a:r>
              <a:rPr lang="hu-HU" sz="1800" dirty="0" smtClean="0"/>
              <a:t>levelezőlap;</a:t>
            </a:r>
          </a:p>
          <a:p>
            <a:r>
              <a:rPr lang="hu-HU" sz="1800" dirty="0" smtClean="0"/>
              <a:t>virág;</a:t>
            </a:r>
          </a:p>
          <a:p>
            <a:r>
              <a:rPr lang="hu-HU" sz="1800" dirty="0" smtClean="0"/>
              <a:t>léggömb;</a:t>
            </a:r>
          </a:p>
          <a:p>
            <a:r>
              <a:rPr lang="hu-HU" sz="1800" dirty="0" smtClean="0"/>
              <a:t>zöldség, gyümölcs;</a:t>
            </a:r>
          </a:p>
          <a:p>
            <a:r>
              <a:rPr lang="hu-HU" sz="1800" dirty="0" smtClean="0"/>
              <a:t>pattogatott kukorica;</a:t>
            </a:r>
          </a:p>
          <a:p>
            <a:r>
              <a:rPr lang="hu-HU" sz="1800" dirty="0" smtClean="0"/>
              <a:t>főtt kukorica;</a:t>
            </a:r>
          </a:p>
          <a:p>
            <a:r>
              <a:rPr lang="hu-HU" sz="1800" dirty="0" smtClean="0"/>
              <a:t>sült gesztenye;</a:t>
            </a:r>
          </a:p>
          <a:p>
            <a:r>
              <a:rPr lang="hu-HU" sz="1800" dirty="0" smtClean="0"/>
              <a:t>pirított tökmag, napraforgómag, földimogyoró, egyéb magvak;</a:t>
            </a:r>
          </a:p>
          <a:p>
            <a:r>
              <a:rPr lang="hu-HU" sz="1800" dirty="0" smtClean="0"/>
              <a:t>vattacukor, cukorka;</a:t>
            </a:r>
          </a:p>
          <a:p>
            <a:r>
              <a:rPr lang="hu-HU" sz="1800" dirty="0" smtClean="0"/>
              <a:t>fagylalt, jégkrém;</a:t>
            </a:r>
          </a:p>
          <a:p>
            <a:pPr>
              <a:buNone/>
            </a:pPr>
            <a:endParaRPr lang="hu-HU" sz="1800" dirty="0" smtClean="0"/>
          </a:p>
          <a:p>
            <a:endParaRPr lang="hu-HU" sz="1800" dirty="0" smtClean="0"/>
          </a:p>
          <a:p>
            <a:r>
              <a:rPr lang="hu-HU" sz="1800" dirty="0" smtClean="0"/>
              <a:t>ásványvíz, üdítőital, kávéital, nyers tej;</a:t>
            </a:r>
          </a:p>
          <a:p>
            <a:r>
              <a:rPr lang="hu-HU" sz="1800" dirty="0" smtClean="0"/>
              <a:t>büfétermék;</a:t>
            </a:r>
          </a:p>
          <a:p>
            <a:r>
              <a:rPr lang="hu-HU" sz="1800" dirty="0" smtClean="0"/>
              <a:t>sütőipari termékek;</a:t>
            </a:r>
          </a:p>
          <a:p>
            <a:r>
              <a:rPr lang="hu-HU" sz="1800" dirty="0" smtClean="0"/>
              <a:t>előrecsomagolt sütemények, édességek.</a:t>
            </a:r>
          </a:p>
          <a:p>
            <a:pPr>
              <a:buNone/>
            </a:pPr>
            <a:endParaRPr lang="hu-HU" sz="1800" dirty="0" smtClean="0"/>
          </a:p>
          <a:p>
            <a:pPr>
              <a:buNone/>
            </a:pPr>
            <a:r>
              <a:rPr lang="hu-HU" sz="1800" dirty="0" smtClean="0"/>
              <a:t>12. § (2) Közterületi értékesítés keretében a </a:t>
            </a:r>
          </a:p>
          <a:p>
            <a:pPr lvl="1"/>
            <a:r>
              <a:rPr lang="hu-HU" sz="1800" b="1" dirty="0" smtClean="0">
                <a:solidFill>
                  <a:schemeClr val="tx1"/>
                </a:solidFill>
              </a:rPr>
              <a:t>húsvéti, adventi, karácsonyi és szilveszteri ünnepeken</a:t>
            </a:r>
            <a:r>
              <a:rPr lang="hu-HU" sz="1800" dirty="0" smtClean="0">
                <a:solidFill>
                  <a:schemeClr val="tx1"/>
                </a:solidFill>
              </a:rPr>
              <a:t>, </a:t>
            </a:r>
          </a:p>
          <a:p>
            <a:pPr lvl="1"/>
            <a:r>
              <a:rPr lang="hu-HU" sz="1800" dirty="0" smtClean="0">
                <a:solidFill>
                  <a:schemeClr val="tx1"/>
                </a:solidFill>
              </a:rPr>
              <a:t>az adott ünneppel, illetve az adott alkalomhoz </a:t>
            </a:r>
            <a:r>
              <a:rPr lang="hu-HU" sz="1800" b="1" dirty="0" smtClean="0">
                <a:solidFill>
                  <a:schemeClr val="tx1"/>
                </a:solidFill>
              </a:rPr>
              <a:t>kapcsolódó helyi hagyománnyal összefüggő termékek</a:t>
            </a:r>
            <a:r>
              <a:rPr lang="hu-HU" sz="1800" dirty="0" smtClean="0">
                <a:solidFill>
                  <a:schemeClr val="tx1"/>
                </a:solidFill>
              </a:rPr>
              <a:t>, </a:t>
            </a:r>
            <a:r>
              <a:rPr lang="hu-HU" sz="1800" b="1" dirty="0" smtClean="0">
                <a:solidFill>
                  <a:schemeClr val="tx1"/>
                </a:solidFill>
              </a:rPr>
              <a:t>nemesfémből készült ékszerek,</a:t>
            </a:r>
            <a:r>
              <a:rPr lang="hu-HU" sz="1800" dirty="0" smtClean="0">
                <a:solidFill>
                  <a:schemeClr val="tx1"/>
                </a:solidFill>
              </a:rPr>
              <a:t> d</a:t>
            </a:r>
            <a:r>
              <a:rPr lang="hu-HU" sz="1800" b="1" dirty="0" smtClean="0">
                <a:solidFill>
                  <a:schemeClr val="tx1"/>
                </a:solidFill>
              </a:rPr>
              <a:t>íszműáruk </a:t>
            </a:r>
            <a:r>
              <a:rPr lang="hu-HU" sz="1800" dirty="0" smtClean="0">
                <a:solidFill>
                  <a:schemeClr val="tx1"/>
                </a:solidFill>
              </a:rPr>
              <a:t>és egyéb tárgyak forgalmazhatók.</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19256" cy="1700808"/>
          </a:xfrm>
        </p:spPr>
        <p:txBody>
          <a:bodyPr>
            <a:normAutofit/>
          </a:bodyPr>
          <a:lstStyle/>
          <a:p>
            <a:r>
              <a:rPr lang="hu-HU" dirty="0" smtClean="0"/>
              <a:t>Milyen feltételekkel lehet közterületen értékesíteni? </a:t>
            </a:r>
            <a:br>
              <a:rPr lang="hu-HU" dirty="0" smtClean="0"/>
            </a:br>
            <a:r>
              <a:rPr lang="hu-HU" dirty="0" smtClean="0"/>
              <a:t>210/2009. (IX. 29.) Korm. Rendelet</a:t>
            </a:r>
            <a:endParaRPr lang="hu-HU" dirty="0"/>
          </a:p>
        </p:txBody>
      </p:sp>
      <p:sp>
        <p:nvSpPr>
          <p:cNvPr id="3" name="Tartalom helye 2"/>
          <p:cNvSpPr>
            <a:spLocks noGrp="1"/>
          </p:cNvSpPr>
          <p:nvPr>
            <p:ph sz="quarter" idx="1"/>
          </p:nvPr>
        </p:nvSpPr>
        <p:spPr>
          <a:xfrm>
            <a:off x="457200" y="2204864"/>
            <a:ext cx="8229600" cy="3921299"/>
          </a:xfrm>
        </p:spPr>
        <p:txBody>
          <a:bodyPr/>
          <a:lstStyle/>
          <a:p>
            <a:r>
              <a:rPr lang="hu-HU" b="1" dirty="0" smtClean="0"/>
              <a:t>12. § </a:t>
            </a:r>
            <a:r>
              <a:rPr lang="hu-HU" dirty="0" smtClean="0"/>
              <a:t>(3) Közterületi értékesítést a kereskedő a termékre vonatkozó külön jogszabályok alapján szükséges </a:t>
            </a:r>
            <a:r>
              <a:rPr lang="hu-HU" b="1" dirty="0" smtClean="0"/>
              <a:t>hatósági engedélyek birtokában</a:t>
            </a:r>
            <a:r>
              <a:rPr lang="hu-HU" dirty="0" smtClean="0"/>
              <a:t>, továbbá a </a:t>
            </a:r>
            <a:r>
              <a:rPr lang="hu-HU" b="1" dirty="0" smtClean="0"/>
              <a:t>nevének és székhelyének feltüntetésével</a:t>
            </a:r>
            <a:r>
              <a:rPr lang="hu-HU" dirty="0" smtClean="0"/>
              <a:t> folytathat.</a:t>
            </a:r>
          </a:p>
          <a:p>
            <a:endParaRPr lang="hu-HU"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572000" y="620688"/>
            <a:ext cx="4572000" cy="6480180"/>
          </a:xfrm>
          <a:prstGeom prst="rect">
            <a:avLst/>
          </a:prstGeom>
          <a:noFill/>
          <a:ln w="9525">
            <a:noFill/>
            <a:miter lim="800000"/>
            <a:headEnd/>
            <a:tailEnd/>
          </a:ln>
        </p:spPr>
      </p:pic>
      <p:sp>
        <p:nvSpPr>
          <p:cNvPr id="2" name="Cím 1"/>
          <p:cNvSpPr>
            <a:spLocks noGrp="1"/>
          </p:cNvSpPr>
          <p:nvPr>
            <p:ph type="title"/>
          </p:nvPr>
        </p:nvSpPr>
        <p:spPr>
          <a:xfrm>
            <a:off x="395536" y="188640"/>
            <a:ext cx="8229600" cy="724942"/>
          </a:xfrm>
        </p:spPr>
        <p:txBody>
          <a:bodyPr>
            <a:normAutofit/>
          </a:bodyPr>
          <a:lstStyle/>
          <a:p>
            <a:r>
              <a:rPr lang="hu-HU" dirty="0" smtClean="0"/>
              <a:t>Hogyan működik a bejelentési eljárás?</a:t>
            </a:r>
            <a:endParaRPr lang="hu-HU" dirty="0"/>
          </a:p>
        </p:txBody>
      </p:sp>
      <p:sp>
        <p:nvSpPr>
          <p:cNvPr id="3" name="Tartalom helye 2"/>
          <p:cNvSpPr>
            <a:spLocks noGrp="1"/>
          </p:cNvSpPr>
          <p:nvPr>
            <p:ph sz="quarter" idx="1"/>
          </p:nvPr>
        </p:nvSpPr>
        <p:spPr>
          <a:xfrm>
            <a:off x="323528" y="1412776"/>
            <a:ext cx="4752528" cy="4713387"/>
          </a:xfrm>
        </p:spPr>
        <p:txBody>
          <a:bodyPr>
            <a:normAutofit/>
          </a:bodyPr>
          <a:lstStyle/>
          <a:p>
            <a:r>
              <a:rPr lang="hu-HU" dirty="0" smtClean="0"/>
              <a:t>A kereskedő kereskedelmi tevékenységét bejelenti (jogszabály mellékletében meghatározott adattartalommal) </a:t>
            </a:r>
            <a:r>
              <a:rPr lang="hu-HU" b="1" dirty="0" smtClean="0"/>
              <a:t>a jegyzőnek</a:t>
            </a:r>
            <a:r>
              <a:rPr lang="hu-HU" dirty="0" smtClean="0"/>
              <a:t>. </a:t>
            </a:r>
          </a:p>
          <a:p>
            <a:r>
              <a:rPr lang="hu-HU" dirty="0" smtClean="0"/>
              <a:t>A jegyző a bejelentésről </a:t>
            </a:r>
            <a:r>
              <a:rPr lang="hu-HU" b="1" dirty="0" smtClean="0"/>
              <a:t>nyilvántartást vezet</a:t>
            </a:r>
            <a:r>
              <a:rPr lang="hu-HU" dirty="0" smtClean="0"/>
              <a:t>.</a:t>
            </a:r>
          </a:p>
          <a:p>
            <a:endParaRPr lang="hu-HU"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Picture 3" descr="C:\Users\Felhasznalo\Desktop\OTDK\képek\e).jpg"/>
          <p:cNvPicPr>
            <a:picLocks noGrp="1" noChangeAspect="1" noChangeArrowheads="1"/>
          </p:cNvPicPr>
          <p:nvPr>
            <p:ph sz="quarter" idx="1"/>
          </p:nvPr>
        </p:nvPicPr>
        <p:blipFill>
          <a:blip r:embed="rId2" cstate="print"/>
          <a:srcRect/>
          <a:stretch>
            <a:fillRect/>
          </a:stretch>
        </p:blipFill>
        <p:spPr bwMode="auto">
          <a:xfrm>
            <a:off x="395536" y="404664"/>
            <a:ext cx="8352928" cy="6055873"/>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Picture 3" descr="C:\Users\Felhasznalo\Desktop\OTDK\képek\e).jpg"/>
          <p:cNvPicPr>
            <a:picLocks noGrp="1" noChangeAspect="1" noChangeArrowheads="1"/>
          </p:cNvPicPr>
          <p:nvPr>
            <p:ph sz="quarter" idx="1"/>
          </p:nvPr>
        </p:nvPicPr>
        <p:blipFill>
          <a:blip r:embed="rId2" cstate="print"/>
          <a:srcRect/>
          <a:stretch>
            <a:fillRect/>
          </a:stretch>
        </p:blipFill>
        <p:spPr bwMode="auto">
          <a:xfrm>
            <a:off x="395536" y="404664"/>
            <a:ext cx="8352928" cy="6055873"/>
          </a:xfrm>
          <a:prstGeom prst="rect">
            <a:avLst/>
          </a:prstGeom>
          <a:noFill/>
        </p:spPr>
      </p:pic>
      <p:sp>
        <p:nvSpPr>
          <p:cNvPr id="5" name="Téglalap 4"/>
          <p:cNvSpPr/>
          <p:nvPr/>
        </p:nvSpPr>
        <p:spPr>
          <a:xfrm>
            <a:off x="251520" y="260648"/>
            <a:ext cx="8892480" cy="64087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1043608" y="2204864"/>
            <a:ext cx="7200800" cy="2246769"/>
          </a:xfrm>
          <a:prstGeom prst="rect">
            <a:avLst/>
          </a:prstGeom>
          <a:noFill/>
        </p:spPr>
        <p:txBody>
          <a:bodyPr wrap="square" rtlCol="0">
            <a:spAutoFit/>
          </a:bodyPr>
          <a:lstStyle/>
          <a:p>
            <a:r>
              <a:rPr lang="hu-HU" sz="2800" dirty="0" smtClean="0"/>
              <a:t>Vajon …</a:t>
            </a:r>
          </a:p>
          <a:p>
            <a:pPr lvl="1">
              <a:buFont typeface="Arial" pitchFamily="34" charset="0"/>
              <a:buChar char="•"/>
            </a:pPr>
            <a:r>
              <a:rPr lang="hu-HU" sz="2800" dirty="0" smtClean="0"/>
              <a:t> 	nevét és székhelyét feltüntette?</a:t>
            </a:r>
          </a:p>
          <a:p>
            <a:pPr lvl="1">
              <a:buFont typeface="Arial" pitchFamily="34" charset="0"/>
              <a:buChar char="•"/>
            </a:pPr>
            <a:r>
              <a:rPr lang="hu-HU" sz="2800" dirty="0" smtClean="0"/>
              <a:t> 	bejelentette tevékenységét az illetékes 	jegyzőnek?</a:t>
            </a:r>
          </a:p>
          <a:p>
            <a:pPr lvl="1">
              <a:buFont typeface="Arial" pitchFamily="34" charset="0"/>
              <a:buChar char="•"/>
            </a:pPr>
            <a:r>
              <a:rPr lang="hu-HU" sz="2800" dirty="0" smtClean="0"/>
              <a:t> 	tud nekünk számlát adni?</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Milyen szankciókat lehet alkalmazni?</a:t>
            </a:r>
            <a:endParaRPr lang="hu-HU" dirty="0"/>
          </a:p>
        </p:txBody>
      </p:sp>
      <p:sp>
        <p:nvSpPr>
          <p:cNvPr id="3" name="Tartalom helye 2"/>
          <p:cNvSpPr>
            <a:spLocks noGrp="1"/>
          </p:cNvSpPr>
          <p:nvPr>
            <p:ph sz="quarter" idx="1"/>
          </p:nvPr>
        </p:nvSpPr>
        <p:spPr/>
        <p:txBody>
          <a:bodyPr>
            <a:normAutofit/>
          </a:bodyPr>
          <a:lstStyle/>
          <a:p>
            <a:r>
              <a:rPr lang="hu-HU" dirty="0" smtClean="0"/>
              <a:t>Sok vita volt az Önkormányzatok rendelet alkotása körül, AB döntés is született 2012-ben.</a:t>
            </a:r>
          </a:p>
          <a:p>
            <a:r>
              <a:rPr lang="hu-HU" dirty="0" smtClean="0"/>
              <a:t>Ma már a szabálysértésekről szóló 2012. évi II. tv. tartalmazza a „</a:t>
            </a:r>
            <a:r>
              <a:rPr lang="hu-HU" b="1" i="1" dirty="0" smtClean="0"/>
              <a:t>Jogosulatlan közterületi értékesítés</a:t>
            </a:r>
            <a:r>
              <a:rPr lang="hu-HU" i="1" dirty="0" smtClean="0"/>
              <a:t>” </a:t>
            </a:r>
            <a:r>
              <a:rPr lang="hu-HU" dirty="0" smtClean="0"/>
              <a:t>tényállását.</a:t>
            </a:r>
          </a:p>
          <a:p>
            <a:r>
              <a:rPr lang="hu-HU" dirty="0" smtClean="0"/>
              <a:t>Szabálysértés miatt a közterület-felügyelő is szabhat ki </a:t>
            </a:r>
            <a:r>
              <a:rPr lang="hu-HU" b="1" dirty="0" smtClean="0"/>
              <a:t>helyszíni bírság</a:t>
            </a:r>
            <a:r>
              <a:rPr lang="hu-HU" dirty="0" smtClean="0"/>
              <a:t>ot.</a:t>
            </a:r>
          </a:p>
          <a:p>
            <a:r>
              <a:rPr lang="hu-HU" i="1" dirty="0" smtClean="0"/>
              <a:t>Korábban az elkobzás is opció volt, de a tulajdonhoz való jog túlzott korlátozásaként értékelte az AB.</a:t>
            </a:r>
          </a:p>
          <a:p>
            <a:endParaRPr lang="hu-HU"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
          </p:nvPr>
        </p:nvSpPr>
        <p:spPr>
          <a:xfrm>
            <a:off x="395536" y="1484784"/>
            <a:ext cx="8517632" cy="4824536"/>
          </a:xfrm>
        </p:spPr>
        <p:txBody>
          <a:bodyPr>
            <a:normAutofit/>
          </a:bodyPr>
          <a:lstStyle/>
          <a:p>
            <a:pPr>
              <a:lnSpc>
                <a:spcPct val="150000"/>
              </a:lnSpc>
            </a:pPr>
            <a:r>
              <a:rPr lang="hu-HU" dirty="0" smtClean="0"/>
              <a:t>Vannak jogi keretei? </a:t>
            </a:r>
          </a:p>
          <a:p>
            <a:pPr>
              <a:lnSpc>
                <a:spcPct val="150000"/>
              </a:lnSpc>
            </a:pPr>
            <a:r>
              <a:rPr lang="hu-HU" dirty="0" smtClean="0"/>
              <a:t>Szabályozzák ezt EU szinten?</a:t>
            </a:r>
          </a:p>
          <a:p>
            <a:pPr>
              <a:lnSpc>
                <a:spcPct val="150000"/>
              </a:lnSpc>
            </a:pPr>
            <a:r>
              <a:rPr lang="hu-HU" dirty="0" smtClean="0"/>
              <a:t>Hogyan szabályozzák más EU tagállamok?</a:t>
            </a:r>
          </a:p>
          <a:p>
            <a:pPr>
              <a:lnSpc>
                <a:spcPct val="150000"/>
              </a:lnSpc>
            </a:pPr>
            <a:r>
              <a:rPr lang="hu-HU" dirty="0" smtClean="0"/>
              <a:t>Megfelelőek az eszközök a visszaélések kezelésére?</a:t>
            </a:r>
          </a:p>
          <a:p>
            <a:pPr>
              <a:lnSpc>
                <a:spcPct val="150000"/>
              </a:lnSpc>
            </a:pPr>
            <a:r>
              <a:rPr lang="hu-HU" dirty="0" smtClean="0"/>
              <a:t>Tényleg megéri így árusítani?</a:t>
            </a:r>
          </a:p>
          <a:p>
            <a:pPr>
              <a:lnSpc>
                <a:spcPct val="150000"/>
              </a:lnSpc>
            </a:pPr>
            <a:r>
              <a:rPr lang="hu-HU" dirty="0" smtClean="0"/>
              <a:t>Mekkora a realizálható haszon?</a:t>
            </a:r>
          </a:p>
          <a:p>
            <a:pPr>
              <a:lnSpc>
                <a:spcPct val="150000"/>
              </a:lnSpc>
            </a:pPr>
            <a:r>
              <a:rPr lang="hu-HU" dirty="0" smtClean="0"/>
              <a:t>Hogyan hat a lakosság biztonság percepciójára?</a:t>
            </a:r>
            <a:endParaRPr lang="hu-HU" dirty="0"/>
          </a:p>
        </p:txBody>
      </p:sp>
      <p:sp>
        <p:nvSpPr>
          <p:cNvPr id="2" name="Cím 1"/>
          <p:cNvSpPr>
            <a:spLocks noGrp="1"/>
          </p:cNvSpPr>
          <p:nvPr>
            <p:ph type="title"/>
          </p:nvPr>
        </p:nvSpPr>
        <p:spPr>
          <a:xfrm>
            <a:off x="467544" y="0"/>
            <a:ext cx="8229600" cy="1080120"/>
          </a:xfrm>
        </p:spPr>
        <p:txBody>
          <a:bodyPr>
            <a:normAutofit/>
          </a:bodyPr>
          <a:lstStyle/>
          <a:p>
            <a:r>
              <a:rPr lang="hu-HU" dirty="0" smtClean="0"/>
              <a:t>A későbbi kutatás során megválaszolandó kérdések</a:t>
            </a:r>
            <a:endParaRPr lang="hu-HU" dirty="0"/>
          </a:p>
        </p:txBody>
      </p:sp>
      <p:pic>
        <p:nvPicPr>
          <p:cNvPr id="1027" name="Picture 3"/>
          <p:cNvPicPr>
            <a:picLocks noChangeAspect="1" noChangeArrowheads="1"/>
          </p:cNvPicPr>
          <p:nvPr/>
        </p:nvPicPr>
        <p:blipFill>
          <a:blip r:embed="rId3" cstate="print"/>
          <a:srcRect/>
          <a:stretch>
            <a:fillRect/>
          </a:stretch>
        </p:blipFill>
        <p:spPr bwMode="auto">
          <a:xfrm>
            <a:off x="3851920" y="1556792"/>
            <a:ext cx="586755" cy="660518"/>
          </a:xfrm>
          <a:prstGeom prst="rect">
            <a:avLst/>
          </a:prstGeom>
          <a:solidFill>
            <a:srgbClr val="00B050"/>
          </a:solid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932040" y="2060848"/>
            <a:ext cx="586755" cy="660518"/>
          </a:xfrm>
          <a:prstGeom prst="rect">
            <a:avLst/>
          </a:prstGeom>
          <a:noFill/>
          <a:ln w="9525">
            <a:noFill/>
            <a:miter lim="800000"/>
            <a:headEnd/>
            <a:tailEnd/>
          </a:ln>
        </p:spPr>
      </p:pic>
      <p:pic>
        <p:nvPicPr>
          <p:cNvPr id="1028" name="Picture 4" descr="C:\Users\Felhasznalo\Desktop\OTDK\képek\kérdőjel.jpg"/>
          <p:cNvPicPr>
            <a:picLocks noChangeAspect="1" noChangeArrowheads="1"/>
          </p:cNvPicPr>
          <p:nvPr/>
        </p:nvPicPr>
        <p:blipFill>
          <a:blip r:embed="rId4" cstate="print"/>
          <a:srcRect/>
          <a:stretch>
            <a:fillRect/>
          </a:stretch>
        </p:blipFill>
        <p:spPr bwMode="auto">
          <a:xfrm>
            <a:off x="6372200" y="2780928"/>
            <a:ext cx="660648" cy="732284"/>
          </a:xfrm>
          <a:prstGeom prst="rect">
            <a:avLst/>
          </a:prstGeom>
          <a:noFill/>
        </p:spPr>
      </p:pic>
      <p:pic>
        <p:nvPicPr>
          <p:cNvPr id="1032" name="Picture 8" descr="C:\Users\Felhasznalo\Desktop\OTDK\képek\kérdőjel.jpg"/>
          <p:cNvPicPr>
            <a:picLocks noChangeAspect="1" noChangeArrowheads="1"/>
          </p:cNvPicPr>
          <p:nvPr/>
        </p:nvPicPr>
        <p:blipFill>
          <a:blip r:embed="rId4" cstate="print"/>
          <a:srcRect/>
          <a:stretch>
            <a:fillRect/>
          </a:stretch>
        </p:blipFill>
        <p:spPr bwMode="auto">
          <a:xfrm>
            <a:off x="7308304" y="5445224"/>
            <a:ext cx="790575" cy="876300"/>
          </a:xfrm>
          <a:prstGeom prst="rect">
            <a:avLst/>
          </a:prstGeom>
          <a:noFill/>
        </p:spPr>
      </p:pic>
      <p:pic>
        <p:nvPicPr>
          <p:cNvPr id="1033" name="Picture 9" descr="C:\Users\Felhasznalo\Desktop\OTDK\képek\x.jpg"/>
          <p:cNvPicPr>
            <a:picLocks noChangeAspect="1" noChangeArrowheads="1"/>
          </p:cNvPicPr>
          <p:nvPr/>
        </p:nvPicPr>
        <p:blipFill>
          <a:blip r:embed="rId5" cstate="print"/>
          <a:srcRect/>
          <a:stretch>
            <a:fillRect/>
          </a:stretch>
        </p:blipFill>
        <p:spPr bwMode="auto">
          <a:xfrm>
            <a:off x="7884368" y="3645024"/>
            <a:ext cx="735353" cy="514747"/>
          </a:xfrm>
          <a:prstGeom prst="rect">
            <a:avLst/>
          </a:prstGeom>
          <a:noFill/>
        </p:spPr>
      </p:pic>
      <p:pic>
        <p:nvPicPr>
          <p:cNvPr id="13" name="Picture 7" descr="C:\Users\Felhasznalo\Desktop\OTDK\képek\kérdőjel.jpg"/>
          <p:cNvPicPr>
            <a:picLocks noChangeAspect="1" noChangeArrowheads="1"/>
          </p:cNvPicPr>
          <p:nvPr/>
        </p:nvPicPr>
        <p:blipFill>
          <a:blip r:embed="rId4" cstate="print"/>
          <a:srcRect/>
          <a:stretch>
            <a:fillRect/>
          </a:stretch>
        </p:blipFill>
        <p:spPr bwMode="auto">
          <a:xfrm>
            <a:off x="4644008" y="4077072"/>
            <a:ext cx="790575" cy="876300"/>
          </a:xfrm>
          <a:prstGeom prst="rect">
            <a:avLst/>
          </a:prstGeom>
          <a:noFill/>
        </p:spPr>
      </p:pic>
      <p:pic>
        <p:nvPicPr>
          <p:cNvPr id="1031" name="Picture 7" descr="C:\Users\Felhasznalo\Desktop\OTDK\képek\kérdőjel.jpg"/>
          <p:cNvPicPr>
            <a:picLocks noChangeAspect="1" noChangeArrowheads="1"/>
          </p:cNvPicPr>
          <p:nvPr/>
        </p:nvPicPr>
        <p:blipFill>
          <a:blip r:embed="rId4" cstate="print"/>
          <a:srcRect/>
          <a:stretch>
            <a:fillRect/>
          </a:stretch>
        </p:blipFill>
        <p:spPr bwMode="auto">
          <a:xfrm>
            <a:off x="5148064" y="4725144"/>
            <a:ext cx="790575" cy="8763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2050" name="Picture 2" descr="C:\Users\Felhasznalo\Desktop\OTDK\képek\Q &amp; A.jpg"/>
          <p:cNvPicPr>
            <a:picLocks noGrp="1" noChangeAspect="1" noChangeArrowheads="1"/>
          </p:cNvPicPr>
          <p:nvPr>
            <p:ph sz="quarter" idx="1"/>
          </p:nvPr>
        </p:nvPicPr>
        <p:blipFill>
          <a:blip r:embed="rId3" cstate="print"/>
          <a:srcRect/>
          <a:stretch>
            <a:fillRect/>
          </a:stretch>
        </p:blipFill>
        <p:spPr bwMode="auto">
          <a:xfrm>
            <a:off x="0" y="-18002"/>
            <a:ext cx="9168002" cy="6876002"/>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1268760"/>
            <a:ext cx="7772400" cy="2187674"/>
          </a:xfrm>
        </p:spPr>
        <p:txBody>
          <a:bodyPr>
            <a:normAutofit/>
          </a:bodyPr>
          <a:lstStyle/>
          <a:p>
            <a:r>
              <a:rPr lang="hu-HU" dirty="0" smtClean="0"/>
              <a:t>Az </a:t>
            </a:r>
            <a:r>
              <a:rPr lang="hu-HU" strike="sngStrike" dirty="0" smtClean="0"/>
              <a:t>üzlethelyiségen kívül kötött szerződések</a:t>
            </a:r>
            <a:r>
              <a:rPr lang="hu-HU" dirty="0" smtClean="0"/>
              <a:t> szabályozása</a:t>
            </a:r>
            <a:br>
              <a:rPr lang="hu-HU" dirty="0" smtClean="0"/>
            </a:br>
            <a:r>
              <a:rPr lang="hu-HU" dirty="0" smtClean="0"/>
              <a:t>Magyarországon és az EU-ban</a:t>
            </a:r>
            <a:endParaRPr lang="hu-HU" dirty="0"/>
          </a:p>
        </p:txBody>
      </p:sp>
      <p:sp>
        <p:nvSpPr>
          <p:cNvPr id="3" name="Alcím 2"/>
          <p:cNvSpPr>
            <a:spLocks noGrp="1"/>
          </p:cNvSpPr>
          <p:nvPr>
            <p:ph type="subTitle" idx="1"/>
          </p:nvPr>
        </p:nvSpPr>
        <p:spPr/>
        <p:txBody>
          <a:bodyPr/>
          <a:lstStyle/>
          <a:p>
            <a:r>
              <a:rPr lang="hu-HU" dirty="0" smtClean="0"/>
              <a:t>2016.04.18.</a:t>
            </a:r>
            <a:endParaRPr lang="hu-HU" dirty="0"/>
          </a:p>
        </p:txBody>
      </p:sp>
      <p:sp>
        <p:nvSpPr>
          <p:cNvPr id="4" name="Alcím 2"/>
          <p:cNvSpPr txBox="1">
            <a:spLocks/>
          </p:cNvSpPr>
          <p:nvPr/>
        </p:nvSpPr>
        <p:spPr>
          <a:xfrm>
            <a:off x="1219200" y="3645024"/>
            <a:ext cx="6858000" cy="1296144"/>
          </a:xfrm>
          <a:prstGeom prst="rect">
            <a:avLst/>
          </a:prstGeom>
        </p:spPr>
        <p:txBody>
          <a:bodyPr vert="horz">
            <a:normAutofit/>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hu-HU" sz="2800" b="0" i="0" u="none" strike="noStrike" kern="1200" cap="none" spc="0" normalizeH="0" baseline="0" noProof="0" smtClean="0">
                <a:ln>
                  <a:noFill/>
                </a:ln>
                <a:solidFill>
                  <a:schemeClr val="tx2"/>
                </a:solidFill>
                <a:effectLst/>
                <a:uLnTx/>
                <a:uFillTx/>
                <a:latin typeface="+mj-lt"/>
                <a:ea typeface="+mj-ea"/>
                <a:cs typeface="+mj-cs"/>
              </a:rPr>
              <a:t>Osgyáni Anikó</a:t>
            </a:r>
            <a:endParaRPr kumimoji="0" lang="hu-HU"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1268760"/>
            <a:ext cx="7772400" cy="2187674"/>
          </a:xfrm>
        </p:spPr>
        <p:txBody>
          <a:bodyPr>
            <a:normAutofit/>
          </a:bodyPr>
          <a:lstStyle/>
          <a:p>
            <a:r>
              <a:rPr lang="hu-HU" dirty="0" smtClean="0"/>
              <a:t>Az </a:t>
            </a:r>
            <a:r>
              <a:rPr lang="hu-HU" dirty="0" smtClean="0">
                <a:solidFill>
                  <a:schemeClr val="accent1">
                    <a:lumMod val="75000"/>
                  </a:schemeClr>
                </a:solidFill>
              </a:rPr>
              <a:t>közterületi értékesítés </a:t>
            </a:r>
            <a:r>
              <a:rPr lang="hu-HU" dirty="0" smtClean="0"/>
              <a:t>szabályozása</a:t>
            </a:r>
            <a:br>
              <a:rPr lang="hu-HU" dirty="0" smtClean="0"/>
            </a:br>
            <a:r>
              <a:rPr lang="hu-HU" dirty="0" smtClean="0"/>
              <a:t>Magyarországon </a:t>
            </a:r>
            <a:r>
              <a:rPr lang="hu-HU" dirty="0" smtClean="0">
                <a:solidFill>
                  <a:schemeClr val="accent1">
                    <a:lumMod val="75000"/>
                  </a:schemeClr>
                </a:solidFill>
              </a:rPr>
              <a:t>(és az EU-ban)</a:t>
            </a:r>
            <a:endParaRPr lang="hu-HU" dirty="0">
              <a:solidFill>
                <a:schemeClr val="accent1">
                  <a:lumMod val="75000"/>
                </a:schemeClr>
              </a:solidFill>
            </a:endParaRPr>
          </a:p>
        </p:txBody>
      </p:sp>
      <p:sp>
        <p:nvSpPr>
          <p:cNvPr id="3" name="Alcím 2"/>
          <p:cNvSpPr>
            <a:spLocks noGrp="1"/>
          </p:cNvSpPr>
          <p:nvPr>
            <p:ph type="subTitle" idx="1"/>
          </p:nvPr>
        </p:nvSpPr>
        <p:spPr>
          <a:xfrm>
            <a:off x="1219200" y="3645024"/>
            <a:ext cx="6858000" cy="1296144"/>
          </a:xfrm>
        </p:spPr>
        <p:txBody>
          <a:bodyPr>
            <a:normAutofit/>
          </a:bodyPr>
          <a:lstStyle/>
          <a:p>
            <a:r>
              <a:rPr lang="hu-HU" sz="2800" dirty="0" err="1" smtClean="0"/>
              <a:t>Osgyáni</a:t>
            </a:r>
            <a:r>
              <a:rPr lang="hu-HU" sz="2800" dirty="0" smtClean="0"/>
              <a:t> Anikó</a:t>
            </a:r>
            <a:endParaRPr lang="hu-HU" sz="2800" dirty="0"/>
          </a:p>
        </p:txBody>
      </p:sp>
      <p:sp>
        <p:nvSpPr>
          <p:cNvPr id="6" name="Alcím 2"/>
          <p:cNvSpPr txBox="1">
            <a:spLocks/>
          </p:cNvSpPr>
          <p:nvPr/>
        </p:nvSpPr>
        <p:spPr>
          <a:xfrm>
            <a:off x="1219200" y="5124450"/>
            <a:ext cx="6858000" cy="533400"/>
          </a:xfrm>
          <a:prstGeom prst="rect">
            <a:avLst/>
          </a:prstGeom>
        </p:spPr>
        <p:txBody>
          <a:bodyPr vert="horz">
            <a:normAutofit/>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hu-HU" sz="2000" b="0" i="0" u="none" strike="noStrike" kern="1200" cap="none" spc="0" normalizeH="0" baseline="0" noProof="0" smtClean="0">
                <a:ln>
                  <a:noFill/>
                </a:ln>
                <a:solidFill>
                  <a:schemeClr val="tx2"/>
                </a:solidFill>
                <a:effectLst/>
                <a:uLnTx/>
                <a:uFillTx/>
                <a:latin typeface="+mj-lt"/>
                <a:ea typeface="+mj-ea"/>
                <a:cs typeface="+mj-cs"/>
              </a:rPr>
              <a:t>2016.04.18.</a:t>
            </a:r>
            <a:endParaRPr kumimoji="0" lang="hu-HU" sz="2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Miért ez a téma?</a:t>
            </a:r>
            <a:endParaRPr lang="hu-HU" dirty="0"/>
          </a:p>
        </p:txBody>
      </p:sp>
      <p:pic>
        <p:nvPicPr>
          <p:cNvPr id="4098" name="Picture 2" descr="C:\Users\Felhasznalo\Desktop\OTDK\képek\bracelet 2.jpg"/>
          <p:cNvPicPr>
            <a:picLocks noGrp="1" noChangeAspect="1" noChangeArrowheads="1"/>
          </p:cNvPicPr>
          <p:nvPr>
            <p:ph sz="quarter" idx="1"/>
          </p:nvPr>
        </p:nvPicPr>
        <p:blipFill>
          <a:blip r:embed="rId3" cstate="print"/>
          <a:srcRect/>
          <a:stretch>
            <a:fillRect/>
          </a:stretch>
        </p:blipFill>
        <p:spPr bwMode="auto">
          <a:xfrm>
            <a:off x="323528" y="1484784"/>
            <a:ext cx="3348970" cy="4525963"/>
          </a:xfrm>
          <a:prstGeom prst="rect">
            <a:avLst/>
          </a:prstGeom>
          <a:noFill/>
        </p:spPr>
      </p:pic>
      <p:pic>
        <p:nvPicPr>
          <p:cNvPr id="4099" name="Picture 3" descr="C:\Users\Felhasznalo\Desktop\OTDK\képek\bracelets.png"/>
          <p:cNvPicPr>
            <a:picLocks noChangeAspect="1" noChangeArrowheads="1"/>
          </p:cNvPicPr>
          <p:nvPr/>
        </p:nvPicPr>
        <p:blipFill>
          <a:blip r:embed="rId4" cstate="print"/>
          <a:srcRect/>
          <a:stretch>
            <a:fillRect/>
          </a:stretch>
        </p:blipFill>
        <p:spPr bwMode="auto">
          <a:xfrm>
            <a:off x="3779912" y="1484784"/>
            <a:ext cx="5176589" cy="4536504"/>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5122" name="Picture 2" descr="C:\Users\Felhasznalo\Desktop\OTDK\képek\árus 2.jpg"/>
          <p:cNvPicPr>
            <a:picLocks noGrp="1" noChangeAspect="1" noChangeArrowheads="1"/>
          </p:cNvPicPr>
          <p:nvPr>
            <p:ph sz="quarter" idx="1"/>
          </p:nvPr>
        </p:nvPicPr>
        <p:blipFill>
          <a:blip r:embed="rId3" cstate="print"/>
          <a:srcRect/>
          <a:stretch>
            <a:fillRect/>
          </a:stretch>
        </p:blipFill>
        <p:spPr bwMode="auto">
          <a:xfrm>
            <a:off x="611560" y="188640"/>
            <a:ext cx="3840427" cy="2880320"/>
          </a:xfrm>
          <a:prstGeom prst="rect">
            <a:avLst/>
          </a:prstGeom>
          <a:noFill/>
        </p:spPr>
      </p:pic>
      <p:pic>
        <p:nvPicPr>
          <p:cNvPr id="5123" name="Picture 3" descr="C:\Users\Felhasznalo\Desktop\OTDK\képek\árus 3.jpg"/>
          <p:cNvPicPr>
            <a:picLocks noChangeAspect="1" noChangeArrowheads="1"/>
          </p:cNvPicPr>
          <p:nvPr/>
        </p:nvPicPr>
        <p:blipFill>
          <a:blip r:embed="rId4" cstate="print"/>
          <a:srcRect/>
          <a:stretch>
            <a:fillRect/>
          </a:stretch>
        </p:blipFill>
        <p:spPr bwMode="auto">
          <a:xfrm>
            <a:off x="4716016" y="188640"/>
            <a:ext cx="4176464" cy="2908875"/>
          </a:xfrm>
          <a:prstGeom prst="rect">
            <a:avLst/>
          </a:prstGeom>
          <a:noFill/>
        </p:spPr>
      </p:pic>
      <p:pic>
        <p:nvPicPr>
          <p:cNvPr id="5124" name="Picture 4" descr="C:\Users\Felhasznalo\Desktop\OTDK\képek\árus.jpg"/>
          <p:cNvPicPr>
            <a:picLocks noChangeAspect="1" noChangeArrowheads="1"/>
          </p:cNvPicPr>
          <p:nvPr/>
        </p:nvPicPr>
        <p:blipFill>
          <a:blip r:embed="rId5" cstate="print"/>
          <a:srcRect/>
          <a:stretch>
            <a:fillRect/>
          </a:stretch>
        </p:blipFill>
        <p:spPr bwMode="auto">
          <a:xfrm>
            <a:off x="1979712" y="3356992"/>
            <a:ext cx="5400600" cy="3175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előadás menete</a:t>
            </a:r>
            <a:endParaRPr lang="hu-HU" dirty="0"/>
          </a:p>
        </p:txBody>
      </p:sp>
      <p:sp>
        <p:nvSpPr>
          <p:cNvPr id="3" name="Tartalom helye 2"/>
          <p:cNvSpPr>
            <a:spLocks noGrp="1"/>
          </p:cNvSpPr>
          <p:nvPr>
            <p:ph sz="quarter" idx="1"/>
          </p:nvPr>
        </p:nvSpPr>
        <p:spPr/>
        <p:txBody>
          <a:bodyPr/>
          <a:lstStyle/>
          <a:p>
            <a:r>
              <a:rPr lang="hu-HU" dirty="0" smtClean="0"/>
              <a:t>A jogi keretek</a:t>
            </a:r>
          </a:p>
          <a:p>
            <a:pPr lvl="1"/>
            <a:r>
              <a:rPr lang="hu-HU" dirty="0" smtClean="0"/>
              <a:t>2005. évi CLXIV. törvény</a:t>
            </a:r>
          </a:p>
          <a:p>
            <a:r>
              <a:rPr lang="hu-HU" dirty="0" smtClean="0"/>
              <a:t>A közterületi értékesítés részleteiről</a:t>
            </a:r>
          </a:p>
          <a:p>
            <a:pPr lvl="1"/>
            <a:r>
              <a:rPr lang="hu-HU" sz="2400" dirty="0" smtClean="0"/>
              <a:t>210/2009. (IX. 29.) Korm. Rendelet</a:t>
            </a:r>
          </a:p>
          <a:p>
            <a:r>
              <a:rPr lang="hu-HU" dirty="0" smtClean="0"/>
              <a:t>Szankciók</a:t>
            </a:r>
          </a:p>
          <a:p>
            <a:pPr lvl="1"/>
            <a:r>
              <a:rPr lang="hu-HU" dirty="0" smtClean="0"/>
              <a:t>2012. évi II. törvény</a:t>
            </a:r>
          </a:p>
          <a:p>
            <a:endParaRPr lang="hu-HU" dirty="0" smtClean="0"/>
          </a:p>
          <a:p>
            <a:pPr lvl="1"/>
            <a:endParaRPr lang="hu-HU"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2005. évi CLXIV. törvény</a:t>
            </a:r>
            <a:endParaRPr lang="hu-HU" dirty="0"/>
          </a:p>
        </p:txBody>
      </p:sp>
      <p:sp>
        <p:nvSpPr>
          <p:cNvPr id="3" name="Tartalom helye 2"/>
          <p:cNvSpPr>
            <a:spLocks noGrp="1"/>
          </p:cNvSpPr>
          <p:nvPr>
            <p:ph sz="quarter" idx="1"/>
          </p:nvPr>
        </p:nvSpPr>
        <p:spPr>
          <a:xfrm>
            <a:off x="457200" y="1600200"/>
            <a:ext cx="8229600" cy="4925144"/>
          </a:xfrm>
        </p:spPr>
        <p:txBody>
          <a:bodyPr>
            <a:normAutofit fontScale="85000" lnSpcReduction="20000"/>
          </a:bodyPr>
          <a:lstStyle/>
          <a:p>
            <a:pPr>
              <a:buNone/>
            </a:pPr>
            <a:r>
              <a:rPr lang="hu-HU" dirty="0" smtClean="0"/>
              <a:t>A kereskedelmi tevékenységek folytatásának általános feltételei</a:t>
            </a:r>
          </a:p>
          <a:p>
            <a:pPr>
              <a:buNone/>
            </a:pPr>
            <a:r>
              <a:rPr lang="hu-HU" dirty="0" smtClean="0"/>
              <a:t>3. § (1) Vannak </a:t>
            </a:r>
            <a:r>
              <a:rPr lang="hu-HU" b="1" dirty="0" smtClean="0"/>
              <a:t>engedélyköteles</a:t>
            </a:r>
            <a:r>
              <a:rPr lang="hu-HU" dirty="0" smtClean="0"/>
              <a:t> kereskedelmi tevékenységek, amelyeket EU jog határoz meg, de minden más, Magyarország területén folytatott kereskedelmi tevékenységet hatósági </a:t>
            </a:r>
            <a:r>
              <a:rPr lang="hu-HU" b="1" dirty="0" smtClean="0"/>
              <a:t>bejelentéshez köt</a:t>
            </a:r>
            <a:r>
              <a:rPr lang="hu-HU" dirty="0" smtClean="0"/>
              <a:t>.</a:t>
            </a:r>
          </a:p>
          <a:p>
            <a:pPr>
              <a:buNone/>
            </a:pPr>
            <a:r>
              <a:rPr lang="hu-HU" dirty="0" smtClean="0"/>
              <a:t>3. § (2) A kereskedelmi tevékenység formáját a kereskedő maga határozza meg.</a:t>
            </a:r>
          </a:p>
          <a:p>
            <a:pPr>
              <a:buNone/>
            </a:pPr>
            <a:r>
              <a:rPr lang="hu-HU" dirty="0" smtClean="0"/>
              <a:t>3. (3)-(4) De törvény vagy kormányrendelet meghatározhatja bizonyos termékek  vonatkozásában, hogy </a:t>
            </a:r>
          </a:p>
          <a:p>
            <a:pPr lvl="1"/>
            <a:r>
              <a:rPr lang="hu-HU" dirty="0" smtClean="0"/>
              <a:t>mely kereskedési formák valamelyikében forgalmazható</a:t>
            </a:r>
          </a:p>
          <a:p>
            <a:pPr lvl="1"/>
            <a:r>
              <a:rPr lang="hu-HU" dirty="0" smtClean="0"/>
              <a:t>mely meghatározott hatósági engedély szükséges hozzá</a:t>
            </a:r>
          </a:p>
          <a:p>
            <a:pPr lvl="1">
              <a:buNone/>
            </a:pPr>
            <a:endParaRPr lang="hu-HU" dirty="0" smtClean="0"/>
          </a:p>
          <a:p>
            <a:pPr>
              <a:buNone/>
            </a:pPr>
            <a:r>
              <a:rPr lang="hu-HU" dirty="0" smtClean="0"/>
              <a:t>Mindez a közrend, a közbiztonság, az emberek, az állatok, a növények egészségének és életének védelme, a környezet védelme, közegészségügyi követelmények érvényesítése érdekében írható elő!</a:t>
            </a:r>
          </a:p>
          <a:p>
            <a:pPr>
              <a:buNone/>
            </a:pPr>
            <a:endParaRPr lang="hu-HU"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1196752"/>
          </a:xfrm>
        </p:spPr>
        <p:txBody>
          <a:bodyPr>
            <a:normAutofit/>
          </a:bodyPr>
          <a:lstStyle/>
          <a:p>
            <a:r>
              <a:rPr lang="hu-HU" sz="3200" dirty="0" smtClean="0"/>
              <a:t>A kereskedelmi törvény 3. § (4) szerinti kereskedelmi formák</a:t>
            </a:r>
            <a:endParaRPr lang="hu-HU" sz="3200" dirty="0"/>
          </a:p>
        </p:txBody>
      </p:sp>
      <p:sp>
        <p:nvSpPr>
          <p:cNvPr id="3" name="Tartalom helye 2"/>
          <p:cNvSpPr>
            <a:spLocks noGrp="1"/>
          </p:cNvSpPr>
          <p:nvPr>
            <p:ph sz="quarter" idx="1"/>
          </p:nvPr>
        </p:nvSpPr>
        <p:spPr>
          <a:xfrm>
            <a:off x="457200" y="1124744"/>
            <a:ext cx="8219256" cy="5001419"/>
          </a:xfrm>
        </p:spPr>
        <p:txBody>
          <a:bodyPr>
            <a:normAutofit fontScale="92500" lnSpcReduction="20000"/>
          </a:bodyPr>
          <a:lstStyle/>
          <a:p>
            <a:pPr marL="514350" indent="-514350">
              <a:buFont typeface="+mj-lt"/>
              <a:buAutoNum type="alphaLcParenR"/>
            </a:pPr>
            <a:r>
              <a:rPr lang="hu-HU" sz="2800" dirty="0" smtClean="0"/>
              <a:t>üzletben folytatott kereskedelmi tevékenység,</a:t>
            </a:r>
          </a:p>
          <a:p>
            <a:pPr marL="514350" indent="-514350">
              <a:buFont typeface="+mj-lt"/>
              <a:buAutoNum type="alphaLcParenR"/>
            </a:pPr>
            <a:r>
              <a:rPr lang="hu-HU" sz="2800" dirty="0" smtClean="0"/>
              <a:t>mozgóbolt útján folytatott kereskedelmi tevékenység,</a:t>
            </a:r>
          </a:p>
          <a:p>
            <a:pPr marL="514350" indent="-514350">
              <a:buFont typeface="+mj-lt"/>
              <a:buAutoNum type="alphaLcParenR"/>
            </a:pPr>
            <a:r>
              <a:rPr lang="hu-HU" sz="2800" dirty="0" smtClean="0"/>
              <a:t>bevásárlóközpontban folytatott kereskedelmi tevékenység,</a:t>
            </a:r>
          </a:p>
          <a:p>
            <a:pPr marL="514350" indent="-514350">
              <a:buFont typeface="+mj-lt"/>
              <a:buAutoNum type="alphaLcParenR" startAt="4"/>
            </a:pPr>
            <a:r>
              <a:rPr lang="hu-HU" sz="2800" dirty="0" smtClean="0"/>
              <a:t>vásáron vagy piacon folytatott kereskedelmi tevékenység,</a:t>
            </a:r>
          </a:p>
          <a:p>
            <a:pPr marL="514350" indent="-514350">
              <a:buFont typeface="+mj-lt"/>
              <a:buAutoNum type="alphaLcParenR" startAt="4"/>
            </a:pPr>
            <a:r>
              <a:rPr lang="hu-HU" sz="2800" b="1" dirty="0" smtClean="0"/>
              <a:t>közterületi értékesítés,</a:t>
            </a:r>
            <a:endParaRPr lang="hu-HU" sz="2800" dirty="0" smtClean="0"/>
          </a:p>
          <a:p>
            <a:pPr marL="514350" indent="-514350">
              <a:buFont typeface="+mj-lt"/>
              <a:buAutoNum type="alphaLcParenR" startAt="4"/>
            </a:pPr>
            <a:r>
              <a:rPr lang="hu-HU" sz="2800" dirty="0" smtClean="0"/>
              <a:t>közvetlen értékesítés,</a:t>
            </a:r>
          </a:p>
          <a:p>
            <a:pPr marL="514350" indent="-514350">
              <a:buFont typeface="+mj-lt"/>
              <a:buAutoNum type="alphaLcParenR" startAt="7"/>
            </a:pPr>
            <a:r>
              <a:rPr lang="hu-HU" sz="2800" dirty="0" smtClean="0"/>
              <a:t>üzleten kívüli kereskedelem,</a:t>
            </a:r>
          </a:p>
          <a:p>
            <a:pPr marL="514350" indent="-514350">
              <a:buFont typeface="+mj-lt"/>
              <a:buAutoNum type="alphaLcParenR" startAt="7"/>
            </a:pPr>
            <a:r>
              <a:rPr lang="hu-HU" sz="2800" dirty="0" smtClean="0"/>
              <a:t>csomagküldő kereskedelem,</a:t>
            </a:r>
          </a:p>
          <a:p>
            <a:pPr marL="514350" indent="-514350">
              <a:buFont typeface="+mj-lt"/>
              <a:buAutoNum type="alphaLcParenR" startAt="7"/>
            </a:pPr>
            <a:r>
              <a:rPr lang="hu-HU" sz="2800" dirty="0" smtClean="0"/>
              <a:t>automatából történő értékesítés,</a:t>
            </a:r>
          </a:p>
          <a:p>
            <a:pPr marL="514350" indent="-514350">
              <a:buFont typeface="+mj-lt"/>
              <a:buAutoNum type="alphaLcParenR" startAt="7"/>
            </a:pPr>
            <a:r>
              <a:rPr lang="hu-HU" sz="2800" dirty="0" smtClean="0"/>
              <a:t>közlekedési eszközön folytatott értékesítés.</a:t>
            </a:r>
          </a:p>
          <a:p>
            <a:pPr marL="514350" indent="-514350">
              <a:buFont typeface="+mj-lt"/>
              <a:buAutoNum type="alphaLcParenR"/>
            </a:pPr>
            <a:endParaRPr lang="hu-HU" sz="2800" dirty="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elhasznalo\Desktop\OTDK\képek\a).jpg"/>
          <p:cNvPicPr>
            <a:picLocks noGrp="1" noChangeAspect="1" noChangeArrowheads="1"/>
          </p:cNvPicPr>
          <p:nvPr>
            <p:ph sz="quarter" idx="1"/>
          </p:nvPr>
        </p:nvPicPr>
        <p:blipFill>
          <a:blip r:embed="rId3" cstate="print"/>
          <a:srcRect/>
          <a:stretch>
            <a:fillRect/>
          </a:stretch>
        </p:blipFill>
        <p:spPr bwMode="auto">
          <a:xfrm>
            <a:off x="251521" y="260648"/>
            <a:ext cx="2952328" cy="1969756"/>
          </a:xfrm>
          <a:prstGeom prst="rect">
            <a:avLst/>
          </a:prstGeom>
          <a:noFill/>
        </p:spPr>
      </p:pic>
      <p:pic>
        <p:nvPicPr>
          <p:cNvPr id="5" name="Picture 4"/>
          <p:cNvPicPr>
            <a:picLocks noChangeAspect="1" noChangeArrowheads="1"/>
          </p:cNvPicPr>
          <p:nvPr/>
        </p:nvPicPr>
        <p:blipFill>
          <a:blip r:embed="rId4" cstate="print"/>
          <a:srcRect/>
          <a:stretch>
            <a:fillRect/>
          </a:stretch>
        </p:blipFill>
        <p:spPr bwMode="auto">
          <a:xfrm>
            <a:off x="3275856" y="260648"/>
            <a:ext cx="3600400" cy="1978897"/>
          </a:xfrm>
          <a:prstGeom prst="rect">
            <a:avLst/>
          </a:prstGeom>
          <a:noFill/>
          <a:ln w="9525">
            <a:noFill/>
            <a:miter lim="800000"/>
            <a:headEnd/>
            <a:tailEnd/>
          </a:ln>
        </p:spPr>
      </p:pic>
      <p:pic>
        <p:nvPicPr>
          <p:cNvPr id="6" name="Picture 5" descr="C:\Users\Felhasznalo\Desktop\OTDK\képek\c).jpg"/>
          <p:cNvPicPr>
            <a:picLocks noChangeAspect="1" noChangeArrowheads="1"/>
          </p:cNvPicPr>
          <p:nvPr/>
        </p:nvPicPr>
        <p:blipFill>
          <a:blip r:embed="rId5" cstate="print"/>
          <a:srcRect/>
          <a:stretch>
            <a:fillRect/>
          </a:stretch>
        </p:blipFill>
        <p:spPr bwMode="auto">
          <a:xfrm>
            <a:off x="6948264" y="260648"/>
            <a:ext cx="2016224" cy="2688298"/>
          </a:xfrm>
          <a:prstGeom prst="rect">
            <a:avLst/>
          </a:prstGeom>
          <a:noFill/>
        </p:spPr>
      </p:pic>
      <p:pic>
        <p:nvPicPr>
          <p:cNvPr id="2050" name="Picture 2" descr="C:\Users\Felhasznalo\Desktop\OTDK\képek\d).jpg"/>
          <p:cNvPicPr>
            <a:picLocks noChangeAspect="1" noChangeArrowheads="1"/>
          </p:cNvPicPr>
          <p:nvPr/>
        </p:nvPicPr>
        <p:blipFill>
          <a:blip r:embed="rId6" cstate="print"/>
          <a:srcRect/>
          <a:stretch>
            <a:fillRect/>
          </a:stretch>
        </p:blipFill>
        <p:spPr bwMode="auto">
          <a:xfrm>
            <a:off x="251520" y="2276872"/>
            <a:ext cx="2952328" cy="1960531"/>
          </a:xfrm>
          <a:prstGeom prst="rect">
            <a:avLst/>
          </a:prstGeom>
          <a:noFill/>
        </p:spPr>
      </p:pic>
      <p:pic>
        <p:nvPicPr>
          <p:cNvPr id="2051" name="Picture 3" descr="C:\Users\Felhasznalo\Desktop\OTDK\képek\e).jpg"/>
          <p:cNvPicPr>
            <a:picLocks noChangeAspect="1" noChangeArrowheads="1"/>
          </p:cNvPicPr>
          <p:nvPr/>
        </p:nvPicPr>
        <p:blipFill>
          <a:blip r:embed="rId7" cstate="print"/>
          <a:srcRect/>
          <a:stretch>
            <a:fillRect/>
          </a:stretch>
        </p:blipFill>
        <p:spPr bwMode="auto">
          <a:xfrm>
            <a:off x="3275856" y="2276872"/>
            <a:ext cx="3600400" cy="2610290"/>
          </a:xfrm>
          <a:prstGeom prst="rect">
            <a:avLst/>
          </a:prstGeom>
          <a:noFill/>
        </p:spPr>
      </p:pic>
      <p:pic>
        <p:nvPicPr>
          <p:cNvPr id="2052" name="Picture 4" descr="C:\Users\Felhasznalo\Desktop\OTDK\képek\f).jpg"/>
          <p:cNvPicPr>
            <a:picLocks noChangeAspect="1" noChangeArrowheads="1"/>
          </p:cNvPicPr>
          <p:nvPr/>
        </p:nvPicPr>
        <p:blipFill>
          <a:blip r:embed="rId8" cstate="print"/>
          <a:srcRect/>
          <a:stretch>
            <a:fillRect/>
          </a:stretch>
        </p:blipFill>
        <p:spPr bwMode="auto">
          <a:xfrm>
            <a:off x="6948264" y="2996952"/>
            <a:ext cx="2043686" cy="1152128"/>
          </a:xfrm>
          <a:prstGeom prst="rect">
            <a:avLst/>
          </a:prstGeom>
          <a:noFill/>
        </p:spPr>
      </p:pic>
      <p:pic>
        <p:nvPicPr>
          <p:cNvPr id="2053" name="Picture 5" descr="C:\Users\Felhasznalo\Desktop\OTDK\képek\g).jpg"/>
          <p:cNvPicPr>
            <a:picLocks noChangeAspect="1" noChangeArrowheads="1"/>
          </p:cNvPicPr>
          <p:nvPr/>
        </p:nvPicPr>
        <p:blipFill>
          <a:blip r:embed="rId9" cstate="print"/>
          <a:srcRect/>
          <a:stretch>
            <a:fillRect/>
          </a:stretch>
        </p:blipFill>
        <p:spPr bwMode="auto">
          <a:xfrm>
            <a:off x="251520" y="4293096"/>
            <a:ext cx="2952327" cy="2304256"/>
          </a:xfrm>
          <a:prstGeom prst="rect">
            <a:avLst/>
          </a:prstGeom>
          <a:noFill/>
        </p:spPr>
      </p:pic>
      <p:pic>
        <p:nvPicPr>
          <p:cNvPr id="2054" name="Picture 6" descr="C:\Users\Felhasznalo\Desktop\OTDK\képek\h).jpg"/>
          <p:cNvPicPr>
            <a:picLocks noChangeAspect="1" noChangeArrowheads="1"/>
          </p:cNvPicPr>
          <p:nvPr/>
        </p:nvPicPr>
        <p:blipFill>
          <a:blip r:embed="rId10" cstate="print"/>
          <a:srcRect/>
          <a:stretch>
            <a:fillRect/>
          </a:stretch>
        </p:blipFill>
        <p:spPr bwMode="auto">
          <a:xfrm>
            <a:off x="3275856" y="4941168"/>
            <a:ext cx="3600400" cy="1656184"/>
          </a:xfrm>
          <a:prstGeom prst="rect">
            <a:avLst/>
          </a:prstGeom>
          <a:noFill/>
        </p:spPr>
      </p:pic>
      <p:pic>
        <p:nvPicPr>
          <p:cNvPr id="2056" name="Picture 8" descr="C:\Users\Felhasznalo\Desktop\OTDK\képek\i).jpg"/>
          <p:cNvPicPr>
            <a:picLocks noChangeAspect="1" noChangeArrowheads="1"/>
          </p:cNvPicPr>
          <p:nvPr/>
        </p:nvPicPr>
        <p:blipFill>
          <a:blip r:embed="rId11" cstate="print"/>
          <a:srcRect/>
          <a:stretch>
            <a:fillRect/>
          </a:stretch>
        </p:blipFill>
        <p:spPr bwMode="auto">
          <a:xfrm>
            <a:off x="6948264" y="4221089"/>
            <a:ext cx="2016224" cy="2376264"/>
          </a:xfrm>
          <a:prstGeom prst="rect">
            <a:avLst/>
          </a:prstGeom>
          <a:noFill/>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ó">
  <a:themeElements>
    <a:clrScheme name="Origó">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ó">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589</TotalTime>
  <Words>906</Words>
  <Application>Microsoft Office PowerPoint</Application>
  <PresentationFormat>Diavetítés a képernyőre (4:3 oldalarány)</PresentationFormat>
  <Paragraphs>160</Paragraphs>
  <Slides>18</Slides>
  <Notes>14</Notes>
  <HiddenSlides>0</HiddenSlides>
  <MMClips>0</MMClips>
  <ScaleCrop>false</ScaleCrop>
  <HeadingPairs>
    <vt:vector size="4" baseType="variant">
      <vt:variant>
        <vt:lpstr>Téma</vt:lpstr>
      </vt:variant>
      <vt:variant>
        <vt:i4>1</vt:i4>
      </vt:variant>
      <vt:variant>
        <vt:lpstr>Diacímek</vt:lpstr>
      </vt:variant>
      <vt:variant>
        <vt:i4>18</vt:i4>
      </vt:variant>
    </vt:vector>
  </HeadingPairs>
  <TitlesOfParts>
    <vt:vector size="19" baseType="lpstr">
      <vt:lpstr>Origó</vt:lpstr>
      <vt:lpstr>Az üzlethelyiségen kívül kötött szerződések szabályozása Magyarországon és az EU-ban</vt:lpstr>
      <vt:lpstr>Az üzlethelyiségen kívül kötött szerződések szabályozása Magyarországon és az EU-ban</vt:lpstr>
      <vt:lpstr>Az közterületi értékesítés szabályozása Magyarországon (és az EU-ban)</vt:lpstr>
      <vt:lpstr>Miért ez a téma?</vt:lpstr>
      <vt:lpstr>5. dia</vt:lpstr>
      <vt:lpstr>Az előadás menete</vt:lpstr>
      <vt:lpstr>2005. évi CLXIV. törvény</vt:lpstr>
      <vt:lpstr>A kereskedelmi törvény 3. § (4) szerinti kereskedelmi formák</vt:lpstr>
      <vt:lpstr>9. dia</vt:lpstr>
      <vt:lpstr>10. dia</vt:lpstr>
      <vt:lpstr>Mit és mikor lehet közterületen értékesíteni? 210/2009. (IX. 29.) Korm. Rendelet</vt:lpstr>
      <vt:lpstr>Milyen feltételekkel lehet közterületen értékesíteni?  210/2009. (IX. 29.) Korm. Rendelet</vt:lpstr>
      <vt:lpstr>Hogyan működik a bejelentési eljárás?</vt:lpstr>
      <vt:lpstr>14. dia</vt:lpstr>
      <vt:lpstr>15. dia</vt:lpstr>
      <vt:lpstr>Milyen szankciókat lehet alkalmazni?</vt:lpstr>
      <vt:lpstr>A későbbi kutatás során megválaszolandó kérdések</vt:lpstr>
      <vt:lpstr>18.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Felhasznalo</dc:creator>
  <cp:lastModifiedBy>Felhasznalo</cp:lastModifiedBy>
  <cp:revision>60</cp:revision>
  <dcterms:created xsi:type="dcterms:W3CDTF">2016-04-14T18:19:33Z</dcterms:created>
  <dcterms:modified xsi:type="dcterms:W3CDTF">2016-04-23T08:09:35Z</dcterms:modified>
</cp:coreProperties>
</file>